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0" r:id="rId3"/>
    <p:sldMasterId id="2147483676" r:id="rId4"/>
    <p:sldMasterId id="2147483689" r:id="rId5"/>
  </p:sldMasterIdLst>
  <p:notesMasterIdLst>
    <p:notesMasterId r:id="rId20"/>
  </p:notesMasterIdLst>
  <p:sldIdLst>
    <p:sldId id="309" r:id="rId6"/>
    <p:sldId id="452" r:id="rId7"/>
    <p:sldId id="453" r:id="rId8"/>
    <p:sldId id="454" r:id="rId9"/>
    <p:sldId id="455" r:id="rId10"/>
    <p:sldId id="456" r:id="rId11"/>
    <p:sldId id="457" r:id="rId12"/>
    <p:sldId id="458" r:id="rId13"/>
    <p:sldId id="459" r:id="rId14"/>
    <p:sldId id="460" r:id="rId15"/>
    <p:sldId id="461" r:id="rId16"/>
    <p:sldId id="462" r:id="rId17"/>
    <p:sldId id="463" r:id="rId18"/>
    <p:sldId id="464" r:id="rId19"/>
  </p:sldIdLst>
  <p:sldSz cx="13004800" cy="97536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800"/>
    <a:srgbClr val="00263E"/>
    <a:srgbClr val="535353"/>
    <a:srgbClr val="CC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435" y="5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060067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7457" y="4415790"/>
            <a:ext cx="6498772" cy="4183380"/>
          </a:xfrm>
        </p:spPr>
        <p:txBody>
          <a:bodyPr/>
          <a:lstStyle/>
          <a:p>
            <a:r>
              <a:rPr lang="en-US" sz="1600" dirty="0" smtClean="0"/>
              <a:t>Thank you for including me… </a:t>
            </a:r>
          </a:p>
          <a:p>
            <a:endParaRPr lang="en-US" sz="1600" dirty="0"/>
          </a:p>
          <a:p>
            <a:r>
              <a:rPr lang="en-US" sz="1600" dirty="0" smtClean="0"/>
              <a:t>My background – over 25 </a:t>
            </a:r>
            <a:r>
              <a:rPr lang="en-US" sz="1600" dirty="0"/>
              <a:t>years of commercial Property and Casualty insurance experience, specializing in marketing, product development, and the utilization of client-facing technologies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Began career with Willis, then was with Sedgwick which became Marsh, then spent the last 15 years with WGA and came into Gallagher as a merger partner in 2015. </a:t>
            </a:r>
          </a:p>
          <a:p>
            <a:endParaRPr lang="en-US" sz="1600" dirty="0"/>
          </a:p>
          <a:p>
            <a:r>
              <a:rPr lang="en-US" sz="1600" dirty="0" smtClean="0"/>
              <a:t>Beyond all my marketing years, I was a producer while at Marsh and when I started at WGA, making me uniquely qualified to know what it takes for all of you to get the kind of opportunities I want to work on with you. 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658598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259677" y="9245600"/>
            <a:ext cx="236373" cy="21844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>
            <a:lvl1pPr defTabSz="169331">
              <a:tabLst/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1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32865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6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0"/>
            <a:ext cx="5621696" cy="609668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rot="16200000" flipV="1">
            <a:off x="3832396" y="5694378"/>
            <a:ext cx="6036194" cy="582"/>
          </a:xfrm>
          <a:prstGeom prst="line">
            <a:avLst/>
          </a:prstGeom>
          <a:ln w="12700">
            <a:solidFill>
              <a:srgbClr val="00263E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65904" y="3236670"/>
            <a:ext cx="6138897" cy="49603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88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- format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07976" y="2500506"/>
            <a:ext cx="8478851" cy="605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0" i="0" baseline="0">
                <a:solidFill>
                  <a:srgbClr val="EA7600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3807805" y="3105591"/>
            <a:ext cx="8478851" cy="5071828"/>
          </a:xfrm>
          <a:prstGeom prst="rect">
            <a:avLst/>
          </a:prstGeom>
        </p:spPr>
        <p:txBody>
          <a:bodyPr vert="horz" lIns="0" tIns="65023" rIns="130046" bIns="65023" rtlCol="0">
            <a:normAutofit/>
          </a:bodyPr>
          <a:lstStyle>
            <a:lvl1pPr>
              <a:defRPr sz="2800">
                <a:solidFill>
                  <a:srgbClr val="00263E"/>
                </a:solidFill>
              </a:defRPr>
            </a:lvl1pPr>
            <a:lvl2pPr>
              <a:defRPr sz="2600">
                <a:solidFill>
                  <a:srgbClr val="00263E"/>
                </a:solidFill>
              </a:defRPr>
            </a:lvl2pPr>
            <a:lvl3pPr>
              <a:defRPr sz="2300">
                <a:solidFill>
                  <a:srgbClr val="00263E"/>
                </a:solidFill>
              </a:defRPr>
            </a:lvl3pPr>
            <a:lvl4pPr>
              <a:defRPr sz="2300">
                <a:solidFill>
                  <a:srgbClr val="00263E"/>
                </a:solidFill>
              </a:defRPr>
            </a:lvl4pPr>
            <a:lvl5pPr>
              <a:defRPr sz="2300">
                <a:solidFill>
                  <a:srgbClr val="00263E"/>
                </a:solidFill>
              </a:defRPr>
            </a:lvl5pPr>
          </a:lstStyle>
          <a:p>
            <a:pPr marL="260092" lvl="0" indent="-260092" algn="l" defTabSz="650230" rtl="0" eaLnBrk="1" latinLnBrk="0" hangingPunct="1">
              <a:spcBef>
                <a:spcPts val="1707"/>
              </a:spcBef>
              <a:buFont typeface="Arial"/>
              <a:buChar char="•"/>
            </a:pPr>
            <a:r>
              <a:rPr lang="en-US" dirty="0" smtClean="0"/>
              <a:t>Click to edit Master text styles</a:t>
            </a:r>
          </a:p>
          <a:p>
            <a:pPr marL="650230" lvl="1" indent="-195069" algn="l" defTabSz="650230" rtl="0" eaLnBrk="1" latinLnBrk="0" hangingPunct="1">
              <a:spcBef>
                <a:spcPts val="853"/>
              </a:spcBef>
              <a:buSzPct val="80000"/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2299262" y="1630952"/>
            <a:ext cx="9984110" cy="2969609"/>
            <a:chOff x="1616668" y="1146763"/>
            <a:chExt cx="7020077" cy="2088006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1616668" y="1761795"/>
              <a:ext cx="7020077" cy="0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rot="16200000" flipV="1">
              <a:off x="1323961" y="2190765"/>
              <a:ext cx="2088006" cy="2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0800000">
              <a:off x="2256257" y="1648003"/>
              <a:ext cx="227992" cy="227583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812152" y="1706185"/>
            <a:ext cx="8474675" cy="7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4600" b="0" i="0" baseline="0">
                <a:solidFill>
                  <a:srgbClr val="666666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0720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-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85" y="5404191"/>
            <a:ext cx="13004800" cy="4349409"/>
          </a:xfrm>
          <a:prstGeom prst="rect">
            <a:avLst/>
          </a:prstGeom>
          <a:gradFill>
            <a:gsLst>
              <a:gs pos="70000">
                <a:srgbClr val="00263E">
                  <a:alpha val="90000"/>
                </a:srgbClr>
              </a:gs>
              <a:gs pos="35000">
                <a:srgbClr val="00263E">
                  <a:alpha val="85000"/>
                </a:srgbClr>
              </a:gs>
            </a:gsLst>
            <a:lin ang="0" scaled="1"/>
          </a:gra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defTabSz="650230" hangingPunct="1"/>
            <a:endParaRPr lang="en-US" sz="2600" kern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747" y="5924408"/>
            <a:ext cx="7497017" cy="1644349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656"/>
              </a:lnSpc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864035" y="5934730"/>
            <a:ext cx="3883378" cy="2178756"/>
          </a:xfrm>
          <a:prstGeom prst="rect">
            <a:avLst/>
          </a:prstGeom>
        </p:spPr>
        <p:txBody>
          <a:bodyPr tIns="195069"/>
          <a:lstStyle>
            <a:lvl1pPr marL="0" indent="0">
              <a:spcBef>
                <a:spcPts val="410"/>
              </a:spcBef>
              <a:buNone/>
              <a:defRPr sz="2300" b="1" baseline="0">
                <a:solidFill>
                  <a:srgbClr val="EA7600"/>
                </a:solidFill>
                <a:latin typeface="Arial"/>
                <a:cs typeface="Arial"/>
              </a:defRPr>
            </a:lvl1pPr>
            <a:lvl2pPr marL="0" indent="0">
              <a:spcBef>
                <a:spcPts val="410"/>
              </a:spcBef>
              <a:buNone/>
              <a:defRPr sz="1700" baseline="0">
                <a:solidFill>
                  <a:srgbClr val="A6BBC9"/>
                </a:solidFill>
                <a:latin typeface="Arial"/>
                <a:cs typeface="Arial"/>
              </a:defRPr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Name | Title</a:t>
            </a:r>
          </a:p>
          <a:p>
            <a:pPr lvl="1"/>
            <a:r>
              <a:rPr lang="en-US" dirty="0" smtClean="0"/>
              <a:t>Arthur J. Gallagher &amp; Co.</a:t>
            </a:r>
          </a:p>
          <a:p>
            <a:pPr lvl="1"/>
            <a:r>
              <a:rPr lang="en-US" dirty="0" smtClean="0"/>
              <a:t>000.000.0000 Main</a:t>
            </a:r>
          </a:p>
          <a:p>
            <a:pPr lvl="1"/>
            <a:r>
              <a:rPr lang="en-US" dirty="0" smtClean="0"/>
              <a:t>000.000.0000 Fax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90509" y="6172119"/>
            <a:ext cx="0" cy="1135340"/>
          </a:xfrm>
          <a:prstGeom prst="line">
            <a:avLst/>
          </a:prstGeom>
          <a:ln w="12700" cmpd="sng">
            <a:solidFill>
              <a:srgbClr val="EA7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range-Marker-Line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404217"/>
            <a:ext cx="13004800" cy="65024"/>
          </a:xfrm>
          <a:prstGeom prst="rect">
            <a:avLst/>
          </a:prstGeom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http://bsdportal/marketingsales/marketing/Font%20Library/01%20Divisional%20logos%20with%20tagline/AJGCo%20Business%20Without%20Barriers.2cH_Blk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133" y="1016385"/>
            <a:ext cx="3953570" cy="656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2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70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10403840" cy="5462016"/>
          </a:xfrm>
          <a:prstGeom prst="rect">
            <a:avLst/>
          </a:prstGeom>
        </p:spPr>
        <p:txBody>
          <a:bodyPr/>
          <a:lstStyle>
            <a:lvl1pPr marL="487647" indent="-487647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3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7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40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62496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8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592064" cy="58521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92544" y="2470912"/>
            <a:ext cx="6112256" cy="45516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10403840" cy="5462016"/>
          </a:xfrm>
          <a:prstGeom prst="rect">
            <a:avLst/>
          </a:prstGeom>
        </p:spPr>
        <p:txBody>
          <a:bodyPr/>
          <a:lstStyle>
            <a:lvl1pPr marL="487647" indent="-487647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3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4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5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62496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592064" cy="58521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92544" y="2470912"/>
            <a:ext cx="6112256" cy="45516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3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0501"/>
            <a:ext cx="13004800" cy="4393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747" y="2655753"/>
            <a:ext cx="7888175" cy="104524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6115"/>
              </a:lnSpc>
              <a:spcBef>
                <a:spcPts val="0"/>
              </a:spcBef>
              <a:defRPr sz="5700" cap="none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Divider/Breaker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6747" y="4681728"/>
            <a:ext cx="7888175" cy="5503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400" cap="none" baseline="0">
                <a:solidFill>
                  <a:schemeClr val="accent2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Subheading/topic</a:t>
            </a:r>
            <a:endParaRPr lang="en-US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976747" y="8908903"/>
            <a:ext cx="5346678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00" dirty="0" smtClean="0">
                <a:solidFill>
                  <a:schemeClr val="accent1"/>
                </a:solidFill>
                <a:latin typeface="+mj-lt"/>
              </a:rPr>
              <a:t> © 2017 ARTHUR J. GALLAGHER &amp; CO.</a:t>
            </a:r>
            <a:r>
              <a:rPr lang="en-US" sz="1000" baseline="0" dirty="0" smtClean="0">
                <a:solidFill>
                  <a:schemeClr val="accent1"/>
                </a:solidFill>
                <a:latin typeface="+mj-lt"/>
              </a:rPr>
              <a:t>  </a:t>
            </a:r>
            <a:r>
              <a:rPr lang="en-US" sz="1000" dirty="0" smtClean="0">
                <a:solidFill>
                  <a:schemeClr val="accent1"/>
                </a:solidFill>
                <a:latin typeface="+mj-lt"/>
              </a:rPr>
              <a:t>|</a:t>
            </a:r>
            <a:r>
              <a:rPr lang="en-US" sz="1000" baseline="0" dirty="0" smtClean="0">
                <a:solidFill>
                  <a:schemeClr val="accent1"/>
                </a:solidFill>
                <a:latin typeface="+mj-lt"/>
              </a:rPr>
              <a:t>  </a:t>
            </a:r>
            <a:r>
              <a:rPr lang="en-US" sz="1000" dirty="0" smtClean="0">
                <a:solidFill>
                  <a:schemeClr val="accent1"/>
                </a:solidFill>
                <a:latin typeface="+mj-lt"/>
              </a:rPr>
              <a:t>AJG.COM</a:t>
            </a:r>
            <a:endParaRPr sz="1000" baseline="300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216" y="650241"/>
            <a:ext cx="3901440" cy="186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6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97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BABA2-807A-4B8D-9DD7-7EC156DF5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BBBA-6013-450A-BD3A-39D404A22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E771D-4FB8-4995-84A7-F0899DBC8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8C74-FC20-4D6E-B4DB-76E96EE86D70}" type="datetimeFigureOut">
              <a:rPr lang="en-US" smtClean="0"/>
              <a:t>7/30/2020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35E54-CB1D-4150-A1D9-EDBAB36DD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311ED-D07A-4DC1-8600-0D101A5FD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28C2-57CB-4F12-82A6-E05F2AD4C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611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>
            <a:lvl1pPr defTabSz="169331">
              <a:tabLst/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84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32865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6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 algn="l"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0"/>
            <a:ext cx="5621696" cy="609668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rot="16200000" flipV="1">
            <a:off x="3832396" y="5694378"/>
            <a:ext cx="6036194" cy="582"/>
          </a:xfrm>
          <a:prstGeom prst="line">
            <a:avLst/>
          </a:prstGeom>
          <a:ln w="12700">
            <a:solidFill>
              <a:srgbClr val="00263E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65904" y="3236670"/>
            <a:ext cx="6138897" cy="49603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2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- format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97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07976" y="2500506"/>
            <a:ext cx="8478851" cy="605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0" i="0" baseline="0">
                <a:solidFill>
                  <a:srgbClr val="EA7600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3807805" y="3105591"/>
            <a:ext cx="8478851" cy="5071828"/>
          </a:xfrm>
          <a:prstGeom prst="rect">
            <a:avLst/>
          </a:prstGeom>
        </p:spPr>
        <p:txBody>
          <a:bodyPr vert="horz" lIns="0" tIns="65023" rIns="130046" bIns="65023" rtlCol="0">
            <a:normAutofit/>
          </a:bodyPr>
          <a:lstStyle>
            <a:lvl1pPr>
              <a:defRPr sz="2800">
                <a:solidFill>
                  <a:srgbClr val="00263E"/>
                </a:solidFill>
              </a:defRPr>
            </a:lvl1pPr>
            <a:lvl2pPr>
              <a:defRPr sz="2600">
                <a:solidFill>
                  <a:srgbClr val="00263E"/>
                </a:solidFill>
              </a:defRPr>
            </a:lvl2pPr>
            <a:lvl3pPr>
              <a:defRPr sz="2300">
                <a:solidFill>
                  <a:srgbClr val="00263E"/>
                </a:solidFill>
              </a:defRPr>
            </a:lvl3pPr>
            <a:lvl4pPr>
              <a:defRPr sz="2300">
                <a:solidFill>
                  <a:srgbClr val="00263E"/>
                </a:solidFill>
              </a:defRPr>
            </a:lvl4pPr>
            <a:lvl5pPr>
              <a:defRPr sz="2300">
                <a:solidFill>
                  <a:srgbClr val="00263E"/>
                </a:solidFill>
              </a:defRPr>
            </a:lvl5pPr>
          </a:lstStyle>
          <a:p>
            <a:pPr marL="260092" lvl="0" indent="-260092" algn="l" defTabSz="650230" rtl="0" eaLnBrk="1" latinLnBrk="0" hangingPunct="1">
              <a:spcBef>
                <a:spcPts val="1707"/>
              </a:spcBef>
              <a:buFont typeface="Arial"/>
              <a:buChar char="•"/>
            </a:pPr>
            <a:r>
              <a:rPr lang="en-US" dirty="0" smtClean="0"/>
              <a:t>Click to edit Master text styles</a:t>
            </a:r>
          </a:p>
          <a:p>
            <a:pPr marL="650230" lvl="1" indent="-195069" algn="l" defTabSz="650230" rtl="0" eaLnBrk="1" latinLnBrk="0" hangingPunct="1">
              <a:spcBef>
                <a:spcPts val="853"/>
              </a:spcBef>
              <a:buSzPct val="80000"/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2299262" y="1630952"/>
            <a:ext cx="9984110" cy="2969609"/>
            <a:chOff x="1616668" y="1146763"/>
            <a:chExt cx="7020077" cy="2088006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1616668" y="1761795"/>
              <a:ext cx="7020077" cy="0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rot="16200000" flipV="1">
              <a:off x="1323961" y="2190765"/>
              <a:ext cx="2088006" cy="2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0800000">
              <a:off x="2256257" y="1648003"/>
              <a:ext cx="227992" cy="227583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812152" y="1706185"/>
            <a:ext cx="8474675" cy="7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4600" b="0" i="0" baseline="0">
                <a:solidFill>
                  <a:srgbClr val="666666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27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-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85" y="5404191"/>
            <a:ext cx="13004800" cy="4349409"/>
          </a:xfrm>
          <a:prstGeom prst="rect">
            <a:avLst/>
          </a:prstGeom>
          <a:gradFill>
            <a:gsLst>
              <a:gs pos="70000">
                <a:srgbClr val="00263E">
                  <a:alpha val="90000"/>
                </a:srgbClr>
              </a:gs>
              <a:gs pos="35000">
                <a:srgbClr val="00263E">
                  <a:alpha val="85000"/>
                </a:srgbClr>
              </a:gs>
            </a:gsLst>
            <a:lin ang="0" scaled="1"/>
          </a:gra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defTabSz="650230" hangingPunct="1"/>
            <a:endParaRPr lang="en-US" sz="2600" kern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747" y="5924408"/>
            <a:ext cx="7497017" cy="1644349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656"/>
              </a:lnSpc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864035" y="5934730"/>
            <a:ext cx="3883378" cy="2178756"/>
          </a:xfrm>
          <a:prstGeom prst="rect">
            <a:avLst/>
          </a:prstGeom>
        </p:spPr>
        <p:txBody>
          <a:bodyPr tIns="195069"/>
          <a:lstStyle>
            <a:lvl1pPr marL="0" indent="0">
              <a:spcBef>
                <a:spcPts val="410"/>
              </a:spcBef>
              <a:buNone/>
              <a:defRPr sz="2300" b="1" baseline="0">
                <a:solidFill>
                  <a:srgbClr val="EA7600"/>
                </a:solidFill>
                <a:latin typeface="Arial"/>
                <a:cs typeface="Arial"/>
              </a:defRPr>
            </a:lvl1pPr>
            <a:lvl2pPr marL="0" indent="0">
              <a:spcBef>
                <a:spcPts val="410"/>
              </a:spcBef>
              <a:buNone/>
              <a:defRPr sz="1700" baseline="0">
                <a:solidFill>
                  <a:srgbClr val="A6BBC9"/>
                </a:solidFill>
                <a:latin typeface="Arial"/>
                <a:cs typeface="Arial"/>
              </a:defRPr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Name | Title</a:t>
            </a:r>
          </a:p>
          <a:p>
            <a:pPr lvl="1"/>
            <a:r>
              <a:rPr lang="en-US" dirty="0" smtClean="0"/>
              <a:t>Arthur J. Gallagher &amp; Co.</a:t>
            </a:r>
          </a:p>
          <a:p>
            <a:pPr lvl="1"/>
            <a:r>
              <a:rPr lang="en-US" dirty="0" smtClean="0"/>
              <a:t>000.000.0000 Main</a:t>
            </a:r>
          </a:p>
          <a:p>
            <a:pPr lvl="1"/>
            <a:r>
              <a:rPr lang="en-US" dirty="0" smtClean="0"/>
              <a:t>000.000.0000 Fax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90509" y="6172119"/>
            <a:ext cx="0" cy="1135340"/>
          </a:xfrm>
          <a:prstGeom prst="line">
            <a:avLst/>
          </a:prstGeom>
          <a:ln w="12700" cmpd="sng">
            <a:solidFill>
              <a:srgbClr val="EA7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range-Marker-Line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404217"/>
            <a:ext cx="13004800" cy="65024"/>
          </a:xfrm>
          <a:prstGeom prst="rect">
            <a:avLst/>
          </a:prstGeom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http://bsdportal/marketingsales/marketing/Font%20Library/01%20Divisional%20logos%20with%20tagline/AJGCo%20Business%20Without%20Barriers.2cH_Blk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133" y="1016385"/>
            <a:ext cx="3953570" cy="656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165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marL="6858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2pPr>
            <a:lvl3pPr marL="10287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3pPr>
            <a:lvl4pPr marL="13716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4pPr>
            <a:lvl5pPr marL="17145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allagher-PPT_r1g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>
            <a:lvl1pPr defTabSz="169331">
              <a:tabLst/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259677" y="9251950"/>
            <a:ext cx="236373" cy="2184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900">
                <a:latin typeface="Gotham-Book"/>
                <a:ea typeface="Gotham-Book"/>
                <a:cs typeface="Gotham-Book"/>
                <a:sym typeface="Gotham-Book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7" r:id="rId6"/>
    <p:sldLayoutId id="2147483658" r:id="rId7"/>
    <p:sldLayoutId id="2147483660" r:id="rId8"/>
    <p:sldLayoutId id="2147483684" r:id="rId9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321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1pPr>
      <a:lvl2pPr marL="765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2pPr>
      <a:lvl3pPr marL="1210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3pPr>
      <a:lvl4pPr marL="1654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4pPr>
      <a:lvl5pPr marL="2099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5pPr>
      <a:lvl6pPr marL="2543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6pPr>
      <a:lvl7pPr marL="2988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7pPr>
      <a:lvl8pPr marL="3432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8pPr>
      <a:lvl9pPr marL="3877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lobe2b.png"/>
          <p:cNvPicPr>
            <a:picLocks noChangeAspect="1"/>
          </p:cNvPicPr>
          <p:nvPr/>
        </p:nvPicPr>
        <p:blipFill>
          <a:blip r:embed="rId9" cstate="screen">
            <a:lum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554818" y="1"/>
            <a:ext cx="4449984" cy="39324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6547299" y="9040144"/>
            <a:ext cx="5346678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230">
              <a:defRPr/>
            </a:pPr>
            <a:r>
              <a:rPr dirty="0">
                <a:solidFill>
                  <a:srgbClr val="00263E">
                    <a:tint val="75000"/>
                  </a:srgbClr>
                </a:solidFill>
              </a:rPr>
              <a:t> © 2016 ARTHUR J. GALLAGHER &amp; CO.  |  BUSINESS WITHOUT BARRIERS™</a:t>
            </a:r>
          </a:p>
        </p:txBody>
      </p:sp>
      <p:pic>
        <p:nvPicPr>
          <p:cNvPr id="10" name="Picture 9" descr="Orange-Marker-Line.png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9688576"/>
            <a:ext cx="13004800" cy="650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844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70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230" rtl="0" eaLnBrk="1" latinLnBrk="0" hangingPunct="1">
        <a:spcBef>
          <a:spcPct val="0"/>
        </a:spcBef>
        <a:buNone/>
        <a:defRPr sz="63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3700" kern="1200">
          <a:solidFill>
            <a:srgbClr val="00263E"/>
          </a:solidFill>
          <a:latin typeface="Times New Roman"/>
          <a:ea typeface="+mn-ea"/>
          <a:cs typeface="Times New Roman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400" kern="1200">
          <a:solidFill>
            <a:srgbClr val="00263E"/>
          </a:solidFill>
          <a:latin typeface="Times New Roman"/>
          <a:ea typeface="+mn-ea"/>
          <a:cs typeface="Times New Roman"/>
        </a:defRPr>
      </a:lvl2pPr>
      <a:lvl3pPr marL="1467533" indent="-327373" algn="l" defTabSz="650230" rtl="0" eaLnBrk="1" latinLnBrk="0" hangingPunct="1">
        <a:spcBef>
          <a:spcPct val="20000"/>
        </a:spcBef>
        <a:buFont typeface="Arial"/>
        <a:buChar char="•"/>
        <a:defRPr sz="3100" kern="1200">
          <a:solidFill>
            <a:srgbClr val="00263E"/>
          </a:solidFill>
          <a:latin typeface="Times New Roman"/>
          <a:ea typeface="+mn-ea"/>
          <a:cs typeface="Times New Roman"/>
        </a:defRPr>
      </a:lvl3pPr>
      <a:lvl4pPr marL="1785875" indent="-318342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4pPr>
      <a:lvl5pPr marL="2113247" indent="-327373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3"/>
          <a:stretch/>
        </p:blipFill>
        <p:spPr>
          <a:xfrm>
            <a:off x="2600960" y="7482987"/>
            <a:ext cx="10403840" cy="22780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" y="9472901"/>
            <a:ext cx="1768110" cy="269815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l" defTabSz="650197" hangingPunct="1"/>
            <a:r>
              <a:rPr lang="en-US" sz="900" kern="1200" dirty="0" smtClean="0">
                <a:solidFill>
                  <a:srgbClr val="FFFFFF">
                    <a:lumMod val="75000"/>
                  </a:srgbClr>
                </a:solidFill>
                <a:ea typeface="+mn-ea"/>
                <a:cs typeface="+mn-cs"/>
              </a:rPr>
              <a:t>17GGB______</a:t>
            </a:r>
            <a:endParaRPr lang="en-US" sz="900" kern="1200" dirty="0">
              <a:solidFill>
                <a:srgbClr val="FFFFFF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17" name="Text Placeholder 6"/>
          <p:cNvSpPr txBox="1">
            <a:spLocks/>
          </p:cNvSpPr>
          <p:nvPr userDrawn="1"/>
        </p:nvSpPr>
        <p:spPr>
          <a:xfrm>
            <a:off x="7266922" y="9241016"/>
            <a:ext cx="5346678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197">
              <a:defRPr/>
            </a:pPr>
            <a:r>
              <a:rPr sz="1000" dirty="0">
                <a:solidFill>
                  <a:srgbClr val="00263E"/>
                </a:solidFill>
              </a:rPr>
              <a:t> © 2017 ARTHUR J. GALLAGHER &amp; CO.  |  AJG.COM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198778" y="8908930"/>
            <a:ext cx="460585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/>
          <a:p>
            <a:pPr defTabSz="650197" hangingPunct="1"/>
            <a:fld id="{8BA08932-23D9-42E7-9371-6007F82543F4}" type="slidenum">
              <a:rPr lang="en-US" sz="1100" kern="1200" smtClean="0">
                <a:solidFill>
                  <a:srgbClr val="00263E"/>
                </a:solidFill>
                <a:ea typeface="+mn-ea"/>
                <a:cs typeface="+mn-cs"/>
              </a:rPr>
              <a:pPr defTabSz="650197" hangingPunct="1"/>
              <a:t>‹#›</a:t>
            </a:fld>
            <a:endParaRPr lang="en-US" sz="1100" kern="1200" dirty="0" smtClean="0">
              <a:solidFill>
                <a:srgbClr val="00263E"/>
              </a:solidFill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10" y="22668"/>
            <a:ext cx="3321152" cy="15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7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197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700" kern="1200">
          <a:solidFill>
            <a:schemeClr val="tx2"/>
          </a:solidFill>
          <a:latin typeface="+mn-lt"/>
          <a:ea typeface="+mn-ea"/>
          <a:cs typeface="Times New Roman"/>
        </a:defRPr>
      </a:lvl1pPr>
      <a:lvl2pPr marL="1056569" indent="-406374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3400" kern="1200">
          <a:solidFill>
            <a:schemeClr val="tx2"/>
          </a:solidFill>
          <a:latin typeface="+mn-lt"/>
          <a:ea typeface="+mn-ea"/>
          <a:cs typeface="Times New Roman"/>
        </a:defRPr>
      </a:lvl2pPr>
      <a:lvl3pPr marL="1467457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100" kern="1200">
          <a:solidFill>
            <a:schemeClr val="tx2"/>
          </a:solidFill>
          <a:latin typeface="+mn-lt"/>
          <a:ea typeface="+mn-ea"/>
          <a:cs typeface="Times New Roman"/>
        </a:defRPr>
      </a:lvl3pPr>
      <a:lvl4pPr marL="1785784" indent="-318325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Times New Roman"/>
        </a:defRPr>
      </a:lvl4pPr>
      <a:lvl5pPr marL="2113139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600" kern="1200">
          <a:solidFill>
            <a:schemeClr val="tx2"/>
          </a:solidFill>
          <a:latin typeface="+mn-lt"/>
          <a:ea typeface="+mn-ea"/>
          <a:cs typeface="Times New Roman"/>
        </a:defRPr>
      </a:lvl5pPr>
      <a:lvl6pPr marL="357608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3"/>
          <a:stretch/>
        </p:blipFill>
        <p:spPr>
          <a:xfrm>
            <a:off x="2600960" y="7482987"/>
            <a:ext cx="10403840" cy="22780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" y="9472901"/>
            <a:ext cx="1768110" cy="269815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l" defTabSz="650197" hangingPunct="1"/>
            <a:r>
              <a:rPr lang="en-US" sz="900" kern="1200" dirty="0" smtClean="0">
                <a:solidFill>
                  <a:srgbClr val="FFFFFF">
                    <a:lumMod val="75000"/>
                  </a:srgbClr>
                </a:solidFill>
              </a:rPr>
              <a:t>17GGB______</a:t>
            </a:r>
            <a:endParaRPr lang="en-US" sz="900" kern="1200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7" name="Text Placeholder 6"/>
          <p:cNvSpPr txBox="1">
            <a:spLocks/>
          </p:cNvSpPr>
          <p:nvPr userDrawn="1"/>
        </p:nvSpPr>
        <p:spPr>
          <a:xfrm>
            <a:off x="7266922" y="9241016"/>
            <a:ext cx="5346678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197">
              <a:defRPr/>
            </a:pPr>
            <a:r>
              <a:rPr sz="1000" dirty="0">
                <a:solidFill>
                  <a:srgbClr val="00263E"/>
                </a:solidFill>
              </a:rPr>
              <a:t> © 2017 ARTHUR J. GALLAGHER &amp; CO.  |  AJG.COM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198778" y="8908930"/>
            <a:ext cx="460585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/>
          <a:p>
            <a:pPr defTabSz="650197" hangingPunct="1"/>
            <a:fld id="{8BA08932-23D9-42E7-9371-6007F82543F4}" type="slidenum">
              <a:rPr lang="en-US" sz="1100" kern="1200" smtClean="0">
                <a:solidFill>
                  <a:srgbClr val="00263E"/>
                </a:solidFill>
              </a:rPr>
              <a:pPr defTabSz="650197" hangingPunct="1"/>
              <a:t>‹#›</a:t>
            </a:fld>
            <a:endParaRPr lang="en-US" sz="1100" kern="1200" dirty="0" smtClean="0">
              <a:solidFill>
                <a:srgbClr val="00263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10" y="22668"/>
            <a:ext cx="3321152" cy="15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4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96" r:id="rId5"/>
    <p:sldLayoutId id="2147483700" r:id="rId6"/>
    <p:sldLayoutId id="214748370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197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700" kern="1200">
          <a:solidFill>
            <a:schemeClr val="tx2"/>
          </a:solidFill>
          <a:latin typeface="+mn-lt"/>
          <a:ea typeface="+mn-ea"/>
          <a:cs typeface="Times New Roman"/>
        </a:defRPr>
      </a:lvl1pPr>
      <a:lvl2pPr marL="1056569" indent="-406374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3400" kern="1200">
          <a:solidFill>
            <a:schemeClr val="tx2"/>
          </a:solidFill>
          <a:latin typeface="+mn-lt"/>
          <a:ea typeface="+mn-ea"/>
          <a:cs typeface="Times New Roman"/>
        </a:defRPr>
      </a:lvl2pPr>
      <a:lvl3pPr marL="1467457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100" kern="1200">
          <a:solidFill>
            <a:schemeClr val="tx2"/>
          </a:solidFill>
          <a:latin typeface="+mn-lt"/>
          <a:ea typeface="+mn-ea"/>
          <a:cs typeface="Times New Roman"/>
        </a:defRPr>
      </a:lvl3pPr>
      <a:lvl4pPr marL="1785784" indent="-318325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Times New Roman"/>
        </a:defRPr>
      </a:lvl4pPr>
      <a:lvl5pPr marL="2113139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600" kern="1200">
          <a:solidFill>
            <a:schemeClr val="tx2"/>
          </a:solidFill>
          <a:latin typeface="+mn-lt"/>
          <a:ea typeface="+mn-ea"/>
          <a:cs typeface="Times New Roman"/>
        </a:defRPr>
      </a:lvl5pPr>
      <a:lvl6pPr marL="357608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lobe2b.png"/>
          <p:cNvPicPr>
            <a:picLocks noChangeAspect="1"/>
          </p:cNvPicPr>
          <p:nvPr/>
        </p:nvPicPr>
        <p:blipFill>
          <a:blip r:embed="rId8" cstate="screen">
            <a:lum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554818" y="1"/>
            <a:ext cx="4449984" cy="39324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6547299" y="9040144"/>
            <a:ext cx="5346678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230">
              <a:defRPr/>
            </a:pPr>
            <a:r>
              <a:rPr dirty="0">
                <a:solidFill>
                  <a:srgbClr val="00263E">
                    <a:tint val="75000"/>
                  </a:srgbClr>
                </a:solidFill>
              </a:rPr>
              <a:t> © 2016 ARTHUR J. GALLAGHER &amp; CO.  |  BUSINESS WITHOUT BARRIERS™</a:t>
            </a:r>
          </a:p>
        </p:txBody>
      </p:sp>
      <p:pic>
        <p:nvPicPr>
          <p:cNvPr id="10" name="Picture 9" descr="Orange-Marker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688576"/>
            <a:ext cx="13004800" cy="650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1900750" y="9040143"/>
            <a:ext cx="460585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/>
          <a:p>
            <a:pPr defTabSz="650230" hangingPunct="1"/>
            <a:fld id="{8BA08932-23D9-42E7-9371-6007F82543F4}" type="slidenum">
              <a:rPr lang="en-US" sz="1100" kern="1200" smtClean="0">
                <a:solidFill>
                  <a:srgbClr val="EA7600"/>
                </a:solidFill>
                <a:ea typeface="+mn-ea"/>
                <a:cs typeface="+mn-cs"/>
              </a:rPr>
              <a:pPr defTabSz="650230" hangingPunct="1"/>
              <a:t>‹#›</a:t>
            </a:fld>
            <a:endParaRPr lang="en-US" sz="1100" kern="1200" dirty="0" smtClean="0">
              <a:solidFill>
                <a:srgbClr val="EA76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84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230" rtl="0" eaLnBrk="1" latinLnBrk="0" hangingPunct="1">
        <a:spcBef>
          <a:spcPct val="0"/>
        </a:spcBef>
        <a:buNone/>
        <a:defRPr sz="63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3700" kern="1200">
          <a:solidFill>
            <a:srgbClr val="00263E"/>
          </a:solidFill>
          <a:latin typeface="Times New Roman"/>
          <a:ea typeface="+mn-ea"/>
          <a:cs typeface="Times New Roman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400" kern="1200">
          <a:solidFill>
            <a:srgbClr val="00263E"/>
          </a:solidFill>
          <a:latin typeface="Times New Roman"/>
          <a:ea typeface="+mn-ea"/>
          <a:cs typeface="Times New Roman"/>
        </a:defRPr>
      </a:lvl2pPr>
      <a:lvl3pPr marL="1467533" indent="-327373" algn="l" defTabSz="650230" rtl="0" eaLnBrk="1" latinLnBrk="0" hangingPunct="1">
        <a:spcBef>
          <a:spcPct val="20000"/>
        </a:spcBef>
        <a:buFont typeface="Arial"/>
        <a:buChar char="•"/>
        <a:defRPr sz="3100" kern="1200">
          <a:solidFill>
            <a:srgbClr val="00263E"/>
          </a:solidFill>
          <a:latin typeface="Times New Roman"/>
          <a:ea typeface="+mn-ea"/>
          <a:cs typeface="Times New Roman"/>
        </a:defRPr>
      </a:lvl3pPr>
      <a:lvl4pPr marL="1785875" indent="-318342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4pPr>
      <a:lvl5pPr marL="2113247" indent="-327373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-3952" y="3677249"/>
            <a:ext cx="13012705" cy="253456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7093" tIns="27093" rIns="27093" bIns="27093" anchor="ctr"/>
          <a:lstStyle/>
          <a:p>
            <a:pPr defTabSz="587022">
              <a:defRPr sz="28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pic>
        <p:nvPicPr>
          <p:cNvPr id="146" name="Gallagher_wTAG_StackedLarge-3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4191" y="3783872"/>
            <a:ext cx="3306154" cy="1577116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6648450" y="3688374"/>
            <a:ext cx="5989033" cy="962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 defTabSz="587022">
              <a:spcBef>
                <a:spcPts val="2400"/>
              </a:spcBef>
              <a:defRPr sz="5900">
                <a:solidFill>
                  <a:srgbClr val="032A44"/>
                </a:solidFill>
                <a:latin typeface="Gotham Narrow Medium"/>
                <a:ea typeface="Gotham Narrow Medium"/>
                <a:cs typeface="Gotham Narrow Medium"/>
                <a:sym typeface="Gotham Narrow Medium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dirty="0" smtClean="0"/>
              <a:t>Defensive Driving</a:t>
            </a:r>
            <a:endParaRPr sz="48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180" y="5241855"/>
            <a:ext cx="675263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724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122" y="288343"/>
            <a:ext cx="10856877" cy="1024409"/>
          </a:xfrm>
        </p:spPr>
        <p:txBody>
          <a:bodyPr>
            <a:normAutofit fontScale="90000"/>
          </a:bodyPr>
          <a:lstStyle/>
          <a:p>
            <a:r>
              <a:rPr lang="en-US" sz="6400" dirty="0"/>
              <a:t>Responsibilities of Drivers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123" y="2770112"/>
            <a:ext cx="10856877" cy="5513858"/>
          </a:xfrm>
        </p:spPr>
        <p:txBody>
          <a:bodyPr>
            <a:noAutofit/>
          </a:bodyPr>
          <a:lstStyle/>
          <a:p>
            <a:r>
              <a:rPr lang="en-US" sz="2773" dirty="0"/>
              <a:t>Register and license your vehicle</a:t>
            </a:r>
          </a:p>
          <a:p>
            <a:r>
              <a:rPr lang="en-US" sz="2773" dirty="0"/>
              <a:t>Vehicle maintenance</a:t>
            </a:r>
          </a:p>
          <a:p>
            <a:r>
              <a:rPr lang="en-US" sz="2773" dirty="0"/>
              <a:t>Hold an appropriate driver’s license</a:t>
            </a:r>
          </a:p>
          <a:p>
            <a:r>
              <a:rPr lang="en-US" sz="2773" dirty="0"/>
              <a:t>Automobile insurance availability</a:t>
            </a:r>
          </a:p>
          <a:p>
            <a:r>
              <a:rPr lang="en-US" sz="2773" dirty="0"/>
              <a:t>Refrain from driving if you have any type of disability or impairment that would affect driving</a:t>
            </a:r>
          </a:p>
          <a:p>
            <a:r>
              <a:rPr lang="en-US" sz="2773" dirty="0"/>
              <a:t>Wear appropriate eyewear</a:t>
            </a:r>
          </a:p>
          <a:p>
            <a:r>
              <a:rPr lang="en-US" sz="2773" dirty="0"/>
              <a:t>Understand and follow the rules of the road</a:t>
            </a:r>
          </a:p>
          <a:p>
            <a:r>
              <a:rPr lang="en-US" sz="2773" dirty="0"/>
              <a:t>Operate a vehicle safely</a:t>
            </a:r>
          </a:p>
          <a:p>
            <a:r>
              <a:rPr lang="en-US" sz="2773" dirty="0"/>
              <a:t>When involved in a </a:t>
            </a:r>
            <a:r>
              <a:rPr lang="en-US" sz="2773" dirty="0" smtClean="0"/>
              <a:t>collision - </a:t>
            </a:r>
            <a:r>
              <a:rPr lang="en-US" sz="2773" dirty="0"/>
              <a:t>stop at the scene and follow your organizations reporting rules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917" y="1665573"/>
            <a:ext cx="2226375" cy="281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51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518" y="191234"/>
            <a:ext cx="10856877" cy="984424"/>
          </a:xfrm>
        </p:spPr>
        <p:txBody>
          <a:bodyPr>
            <a:noAutofit/>
          </a:bodyPr>
          <a:lstStyle/>
          <a:p>
            <a:pPr algn="ctr"/>
            <a:r>
              <a:rPr lang="en-US" sz="5800" dirty="0"/>
              <a:t>Conditions In Roadway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557" y="2795451"/>
            <a:ext cx="10856877" cy="4608795"/>
          </a:xfrm>
        </p:spPr>
        <p:txBody>
          <a:bodyPr numCol="2">
            <a:noAutofit/>
          </a:bodyPr>
          <a:lstStyle/>
          <a:p>
            <a:r>
              <a:rPr lang="en-US" sz="3413" dirty="0"/>
              <a:t>Work zones</a:t>
            </a:r>
          </a:p>
          <a:p>
            <a:r>
              <a:rPr lang="en-US" sz="3413" dirty="0"/>
              <a:t>Light and weather</a:t>
            </a:r>
          </a:p>
          <a:p>
            <a:r>
              <a:rPr lang="en-US" sz="3413" dirty="0"/>
              <a:t>Traffic</a:t>
            </a:r>
          </a:p>
          <a:p>
            <a:r>
              <a:rPr lang="en-US" sz="3413" dirty="0"/>
              <a:t>Blind spots of semis</a:t>
            </a:r>
          </a:p>
          <a:p>
            <a:r>
              <a:rPr lang="en-US" sz="3413" dirty="0"/>
              <a:t>Emergency vehicles</a:t>
            </a:r>
          </a:p>
          <a:p>
            <a:r>
              <a:rPr lang="en-US" sz="3413" dirty="0"/>
              <a:t>Mover over law</a:t>
            </a:r>
          </a:p>
          <a:p>
            <a:r>
              <a:rPr lang="en-US" sz="3413" dirty="0"/>
              <a:t>School buses</a:t>
            </a:r>
          </a:p>
          <a:p>
            <a:r>
              <a:rPr lang="en-US" sz="3413" dirty="0"/>
              <a:t>Trains</a:t>
            </a:r>
          </a:p>
          <a:p>
            <a:r>
              <a:rPr lang="en-US" sz="3413" dirty="0"/>
              <a:t>Slow-moving vehicles</a:t>
            </a:r>
          </a:p>
          <a:p>
            <a:r>
              <a:rPr lang="en-US" sz="3413" dirty="0"/>
              <a:t>Pedestrians</a:t>
            </a:r>
          </a:p>
          <a:p>
            <a:r>
              <a:rPr lang="en-US" sz="3413" dirty="0"/>
              <a:t>Motorcycles</a:t>
            </a:r>
          </a:p>
          <a:p>
            <a:r>
              <a:rPr lang="en-US" sz="3413" dirty="0"/>
              <a:t>Bicyclists</a:t>
            </a:r>
          </a:p>
          <a:p>
            <a:r>
              <a:rPr lang="en-US" sz="3413" dirty="0"/>
              <a:t>Animals</a:t>
            </a:r>
          </a:p>
        </p:txBody>
      </p:sp>
    </p:spTree>
    <p:extLst>
      <p:ext uri="{BB962C8B-B14F-4D97-AF65-F5344CB8AC3E}">
        <p14:creationId xmlns:p14="http://schemas.microsoft.com/office/powerpoint/2010/main" val="1747782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24" y="235214"/>
            <a:ext cx="10856877" cy="940444"/>
          </a:xfrm>
        </p:spPr>
        <p:txBody>
          <a:bodyPr>
            <a:noAutofit/>
          </a:bodyPr>
          <a:lstStyle/>
          <a:p>
            <a:r>
              <a:rPr lang="en-US" sz="5800" dirty="0"/>
              <a:t>Fatal Four Driving Behaviors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8369" y="2018185"/>
            <a:ext cx="10856877" cy="6738212"/>
          </a:xfrm>
        </p:spPr>
        <p:txBody>
          <a:bodyPr>
            <a:normAutofit/>
          </a:bodyPr>
          <a:lstStyle/>
          <a:p>
            <a:r>
              <a:rPr lang="en-US" sz="3413" dirty="0" smtClean="0"/>
              <a:t>Speeding</a:t>
            </a:r>
          </a:p>
          <a:p>
            <a:endParaRPr lang="en-US" sz="3413" dirty="0"/>
          </a:p>
          <a:p>
            <a:endParaRPr lang="en-US" sz="3413" dirty="0" smtClean="0"/>
          </a:p>
          <a:p>
            <a:r>
              <a:rPr lang="en-US" sz="3413" dirty="0" smtClean="0"/>
              <a:t>Right </a:t>
            </a:r>
            <a:r>
              <a:rPr lang="en-US" sz="3413" dirty="0"/>
              <a:t>of </a:t>
            </a:r>
            <a:r>
              <a:rPr lang="en-US" sz="3413" dirty="0" smtClean="0"/>
              <a:t>Way</a:t>
            </a:r>
          </a:p>
          <a:p>
            <a:endParaRPr lang="en-US" sz="3413" dirty="0"/>
          </a:p>
          <a:p>
            <a:r>
              <a:rPr lang="en-US" sz="3413" dirty="0"/>
              <a:t>Driving left of </a:t>
            </a:r>
            <a:r>
              <a:rPr lang="en-US" sz="3413" dirty="0" smtClean="0"/>
              <a:t>center</a:t>
            </a:r>
          </a:p>
          <a:p>
            <a:endParaRPr lang="en-US" sz="3413" dirty="0" smtClean="0"/>
          </a:p>
          <a:p>
            <a:endParaRPr lang="en-US" sz="3413" dirty="0"/>
          </a:p>
          <a:p>
            <a:r>
              <a:rPr lang="en-US" sz="3413" dirty="0"/>
              <a:t>Tailgating/following too closely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693" y="2050072"/>
            <a:ext cx="1094108" cy="981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47" y="3873852"/>
            <a:ext cx="1219200" cy="1076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97" y="5088916"/>
            <a:ext cx="1314825" cy="12995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891" y="6677712"/>
            <a:ext cx="2646884" cy="177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69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1280" y="896745"/>
            <a:ext cx="6914606" cy="11704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400" dirty="0"/>
              <a:t>The Three Second-Plus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123" y="3411565"/>
            <a:ext cx="10856877" cy="2741041"/>
          </a:xfrm>
        </p:spPr>
        <p:txBody>
          <a:bodyPr>
            <a:normAutofit/>
          </a:bodyPr>
          <a:lstStyle/>
          <a:p>
            <a:r>
              <a:rPr lang="en-US" sz="3840" dirty="0">
                <a:solidFill>
                  <a:srgbClr val="FF0000"/>
                </a:solidFill>
              </a:rPr>
              <a:t>For every poor condition, add 1 more second of following distance to the baseline of 3 seconds.</a:t>
            </a:r>
          </a:p>
          <a:p>
            <a:r>
              <a:rPr lang="en-US" sz="3840" dirty="0">
                <a:solidFill>
                  <a:srgbClr val="FF0000"/>
                </a:solidFill>
              </a:rPr>
              <a:t>For rain or </a:t>
            </a:r>
            <a:r>
              <a:rPr lang="en-US" sz="3840" dirty="0" smtClean="0">
                <a:solidFill>
                  <a:srgbClr val="FF0000"/>
                </a:solidFill>
              </a:rPr>
              <a:t>ice - </a:t>
            </a:r>
            <a:r>
              <a:rPr lang="en-US" sz="3840" dirty="0">
                <a:solidFill>
                  <a:srgbClr val="FF0000"/>
                </a:solidFill>
              </a:rPr>
              <a:t>add </a:t>
            </a:r>
            <a:r>
              <a:rPr lang="en-US" sz="3840" dirty="0" smtClean="0">
                <a:solidFill>
                  <a:srgbClr val="FF0000"/>
                </a:solidFill>
              </a:rPr>
              <a:t>2+ </a:t>
            </a:r>
            <a:r>
              <a:rPr lang="en-US" sz="3840" dirty="0">
                <a:solidFill>
                  <a:srgbClr val="FF0000"/>
                </a:solidFill>
              </a:rPr>
              <a:t>seconds</a:t>
            </a:r>
          </a:p>
        </p:txBody>
      </p:sp>
    </p:spTree>
    <p:extLst>
      <p:ext uri="{BB962C8B-B14F-4D97-AF65-F5344CB8AC3E}">
        <p14:creationId xmlns:p14="http://schemas.microsoft.com/office/powerpoint/2010/main" val="3533585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123" y="1264101"/>
            <a:ext cx="8849195" cy="1727371"/>
          </a:xfrm>
        </p:spPr>
        <p:txBody>
          <a:bodyPr>
            <a:noAutofit/>
          </a:bodyPr>
          <a:lstStyle/>
          <a:p>
            <a:pPr algn="ctr"/>
            <a:r>
              <a:rPr lang="en-US" sz="5800" dirty="0"/>
              <a:t>Remember Your World and Our Roadway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123" y="3850916"/>
            <a:ext cx="10856877" cy="2393130"/>
          </a:xfrm>
        </p:spPr>
        <p:txBody>
          <a:bodyPr>
            <a:normAutofit/>
          </a:bodyPr>
          <a:lstStyle/>
          <a:p>
            <a:r>
              <a:rPr lang="en-US" sz="3413" dirty="0"/>
              <a:t>No one wants to lose someone important to them</a:t>
            </a:r>
          </a:p>
          <a:p>
            <a:r>
              <a:rPr lang="en-US" sz="3413" dirty="0"/>
              <a:t>YOUR driving </a:t>
            </a:r>
            <a:r>
              <a:rPr lang="en-US" sz="3413" dirty="0" smtClean="0"/>
              <a:t>choices - </a:t>
            </a:r>
            <a:r>
              <a:rPr lang="en-US" sz="3413" dirty="0"/>
              <a:t>including a choice to be a defensive </a:t>
            </a:r>
            <a:r>
              <a:rPr lang="en-US" sz="3413" dirty="0" smtClean="0"/>
              <a:t>driver - </a:t>
            </a:r>
            <a:r>
              <a:rPr lang="en-US" sz="3413" dirty="0"/>
              <a:t>will have lifelong consequences for you, your loved ones and those around you!!!!</a:t>
            </a:r>
          </a:p>
        </p:txBody>
      </p:sp>
    </p:spTree>
    <p:extLst>
      <p:ext uri="{BB962C8B-B14F-4D97-AF65-F5344CB8AC3E}">
        <p14:creationId xmlns:p14="http://schemas.microsoft.com/office/powerpoint/2010/main" val="216992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720" y="0"/>
            <a:ext cx="8453120" cy="1170432"/>
          </a:xfrm>
        </p:spPr>
        <p:txBody>
          <a:bodyPr>
            <a:normAutofit/>
          </a:bodyPr>
          <a:lstStyle/>
          <a:p>
            <a:pPr algn="ctr"/>
            <a:r>
              <a:rPr lang="en-US" sz="5800" dirty="0"/>
              <a:t>Defensive Driving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4324930"/>
            <a:ext cx="10403840" cy="3434969"/>
          </a:xfrm>
        </p:spPr>
        <p:txBody>
          <a:bodyPr>
            <a:normAutofit/>
          </a:bodyPr>
          <a:lstStyle/>
          <a:p>
            <a:r>
              <a:rPr lang="en-US" sz="3413" dirty="0"/>
              <a:t>Defensive driving is driving to </a:t>
            </a:r>
            <a:r>
              <a:rPr lang="en-US" sz="3413" b="1" i="1" dirty="0"/>
              <a:t>save lives</a:t>
            </a:r>
            <a:r>
              <a:rPr lang="en-US" sz="3413" dirty="0"/>
              <a:t>, </a:t>
            </a:r>
            <a:r>
              <a:rPr lang="en-US" sz="3413" b="1" i="1" dirty="0"/>
              <a:t>time and money</a:t>
            </a:r>
            <a:r>
              <a:rPr lang="en-US" sz="3413" dirty="0"/>
              <a:t>, in spite of the conditions around you and the actions of others.</a:t>
            </a:r>
          </a:p>
          <a:p>
            <a:r>
              <a:rPr lang="en-US" sz="3413" dirty="0"/>
              <a:t>Defensive driving is the </a:t>
            </a:r>
            <a:r>
              <a:rPr lang="en-US" sz="3413" b="1" i="1" dirty="0"/>
              <a:t>responsibility</a:t>
            </a:r>
            <a:r>
              <a:rPr lang="en-US" sz="3413" dirty="0"/>
              <a:t> of </a:t>
            </a:r>
            <a:r>
              <a:rPr lang="en-US" sz="3413" b="1" i="1" dirty="0"/>
              <a:t>everyone</a:t>
            </a:r>
            <a:r>
              <a:rPr lang="en-US" sz="3413" dirty="0"/>
              <a:t> who operates a vehicle in our roadway community.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34" y="1731172"/>
            <a:ext cx="2397260" cy="1363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007" y="1695189"/>
            <a:ext cx="2397260" cy="136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3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111" y="901349"/>
            <a:ext cx="11107307" cy="1168311"/>
          </a:xfrm>
        </p:spPr>
        <p:txBody>
          <a:bodyPr>
            <a:noAutofit/>
          </a:bodyPr>
          <a:lstStyle/>
          <a:p>
            <a:pPr algn="ctr"/>
            <a:r>
              <a:rPr lang="en-US" sz="5800" dirty="0"/>
              <a:t>The DDC </a:t>
            </a:r>
            <a:r>
              <a:rPr lang="en-US" sz="5800" dirty="0" smtClean="0"/>
              <a:t>Collision</a:t>
            </a:r>
            <a:br>
              <a:rPr lang="en-US" sz="5800" dirty="0" smtClean="0"/>
            </a:br>
            <a:r>
              <a:rPr lang="en-US" sz="5800" dirty="0" smtClean="0"/>
              <a:t>Prevention </a:t>
            </a:r>
            <a:r>
              <a:rPr lang="en-US" sz="5800" dirty="0"/>
              <a:t>Formula: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45" y="3378291"/>
            <a:ext cx="10403840" cy="5982208"/>
          </a:xfrm>
        </p:spPr>
        <p:txBody>
          <a:bodyPr>
            <a:normAutofit/>
          </a:bodyPr>
          <a:lstStyle/>
          <a:p>
            <a:r>
              <a:rPr lang="en-US" sz="3413" dirty="0"/>
              <a:t>Recognize the hazard</a:t>
            </a:r>
          </a:p>
          <a:p>
            <a:pPr lvl="1"/>
            <a:r>
              <a:rPr lang="en-US" sz="3413" dirty="0"/>
              <a:t>Scan ahead and around your vehicle</a:t>
            </a:r>
          </a:p>
          <a:p>
            <a:pPr lvl="1"/>
            <a:r>
              <a:rPr lang="en-US" sz="3413" dirty="0"/>
              <a:t>Check mirrors every 3-5 seconds</a:t>
            </a:r>
          </a:p>
          <a:p>
            <a:pPr lvl="1"/>
            <a:r>
              <a:rPr lang="en-US" sz="3413" dirty="0"/>
              <a:t>Always stay alert</a:t>
            </a:r>
          </a:p>
          <a:p>
            <a:pPr lvl="1"/>
            <a:r>
              <a:rPr lang="en-US" sz="3413" dirty="0"/>
              <a:t>Use the “what if” strategy to keep you alert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795" y="2873037"/>
            <a:ext cx="1865780" cy="10105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796" y="3961193"/>
            <a:ext cx="1865779" cy="964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795" y="4925277"/>
            <a:ext cx="1865780" cy="995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084" y="6159183"/>
            <a:ext cx="1865779" cy="99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94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400" dirty="0"/>
              <a:t>Understand the Defense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49" y="3778306"/>
            <a:ext cx="10856877" cy="4766961"/>
          </a:xfrm>
        </p:spPr>
        <p:txBody>
          <a:bodyPr>
            <a:noAutofit/>
          </a:bodyPr>
          <a:lstStyle/>
          <a:p>
            <a:r>
              <a:rPr lang="en-US" dirty="0"/>
              <a:t>Know what to do to prevent a traffic hazard from becoming a collision</a:t>
            </a:r>
          </a:p>
          <a:p>
            <a:r>
              <a:rPr lang="en-US" dirty="0"/>
              <a:t>Know the consequences of your driving choices</a:t>
            </a:r>
          </a:p>
          <a:p>
            <a:r>
              <a:rPr lang="en-US" dirty="0"/>
              <a:t>Know the basic defenses of:</a:t>
            </a:r>
          </a:p>
          <a:p>
            <a:pPr lvl="1"/>
            <a:r>
              <a:rPr lang="en-US" sz="2560" dirty="0"/>
              <a:t>Scanning in all directions</a:t>
            </a:r>
          </a:p>
          <a:p>
            <a:pPr lvl="1"/>
            <a:r>
              <a:rPr lang="en-US" sz="2560" dirty="0"/>
              <a:t>SLOW DOWN</a:t>
            </a:r>
          </a:p>
          <a:p>
            <a:pPr lvl="1"/>
            <a:r>
              <a:rPr lang="en-US" sz="2560" dirty="0"/>
              <a:t>Use a safe following distance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250" y="1728083"/>
            <a:ext cx="1757406" cy="192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61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" y="188999"/>
            <a:ext cx="10267406" cy="1170432"/>
          </a:xfrm>
        </p:spPr>
        <p:txBody>
          <a:bodyPr>
            <a:noAutofit/>
          </a:bodyPr>
          <a:lstStyle/>
          <a:p>
            <a:pPr algn="ctr"/>
            <a:r>
              <a:rPr lang="en-US" sz="6400" dirty="0"/>
              <a:t>Act </a:t>
            </a:r>
            <a:r>
              <a:rPr lang="en-US" sz="5800" dirty="0"/>
              <a:t>Correctly</a:t>
            </a:r>
            <a:r>
              <a:rPr lang="en-US" sz="6400" dirty="0"/>
              <a:t> – Act In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459" y="3771392"/>
            <a:ext cx="10403840" cy="2603282"/>
          </a:xfrm>
        </p:spPr>
        <p:txBody>
          <a:bodyPr>
            <a:normAutofit/>
          </a:bodyPr>
          <a:lstStyle/>
          <a:p>
            <a:r>
              <a:rPr lang="en-US" sz="3413" dirty="0"/>
              <a:t>Choose the safest driving maneuver to prevent a collision</a:t>
            </a:r>
          </a:p>
          <a:p>
            <a:r>
              <a:rPr lang="en-US" sz="3413" dirty="0" smtClean="0"/>
              <a:t>Remember ---- </a:t>
            </a:r>
            <a:r>
              <a:rPr lang="en-US" sz="3413" dirty="0"/>
              <a:t>Other drivers may act in time, but they may act incorrectly.</a:t>
            </a:r>
          </a:p>
        </p:txBody>
      </p:sp>
    </p:spTree>
    <p:extLst>
      <p:ext uri="{BB962C8B-B14F-4D97-AF65-F5344CB8AC3E}">
        <p14:creationId xmlns:p14="http://schemas.microsoft.com/office/powerpoint/2010/main" val="3471304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189" y="260096"/>
            <a:ext cx="8453120" cy="1170432"/>
          </a:xfrm>
        </p:spPr>
        <p:txBody>
          <a:bodyPr>
            <a:normAutofit/>
          </a:bodyPr>
          <a:lstStyle/>
          <a:p>
            <a:pPr algn="ctr"/>
            <a:r>
              <a:rPr lang="en-US" sz="5800" dirty="0"/>
              <a:t>Preventable</a:t>
            </a:r>
            <a:r>
              <a:rPr lang="en-US" sz="6400" dirty="0"/>
              <a:t> Collision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231" y="2107933"/>
            <a:ext cx="10856877" cy="3833164"/>
          </a:xfrm>
        </p:spPr>
        <p:txBody>
          <a:bodyPr>
            <a:normAutofit/>
          </a:bodyPr>
          <a:lstStyle/>
          <a:p>
            <a:r>
              <a:rPr lang="en-US" sz="3413" dirty="0"/>
              <a:t>A PREVENTABLE COLLISION is a collision which the driver fails to do everything REASONABLE to avoid the accident.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25" y="4876801"/>
            <a:ext cx="4686231" cy="26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1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8338" y="221513"/>
            <a:ext cx="6851546" cy="1973047"/>
          </a:xfrm>
        </p:spPr>
        <p:txBody>
          <a:bodyPr>
            <a:noAutofit/>
          </a:bodyPr>
          <a:lstStyle/>
          <a:p>
            <a:pPr algn="ctr"/>
            <a:r>
              <a:rPr lang="en-US" sz="5800" dirty="0"/>
              <a:t>What Are Your Driving Behaviors?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673" y="2626725"/>
            <a:ext cx="10856877" cy="4986637"/>
          </a:xfrm>
        </p:spPr>
        <p:txBody>
          <a:bodyPr>
            <a:noAutofit/>
          </a:bodyPr>
          <a:lstStyle/>
          <a:p>
            <a:r>
              <a:rPr lang="en-US" sz="2987" dirty="0"/>
              <a:t>Do you drive the posted speed limit regardless of what the traffic is doing and how fast it is going?</a:t>
            </a:r>
          </a:p>
          <a:p>
            <a:r>
              <a:rPr lang="en-US" sz="2987" dirty="0"/>
              <a:t>Do you plan ahead for weather conditions and construction hazards when planning your daily routes?</a:t>
            </a:r>
          </a:p>
          <a:p>
            <a:r>
              <a:rPr lang="en-US" sz="2987" dirty="0"/>
              <a:t>Do you alert other drivers to your actions using your turn signals?</a:t>
            </a:r>
          </a:p>
          <a:p>
            <a:r>
              <a:rPr lang="en-US" sz="2987" dirty="0"/>
              <a:t>Do you wear a safety belt and require all passengers to do the same while in a vehicle?</a:t>
            </a:r>
          </a:p>
          <a:p>
            <a:r>
              <a:rPr lang="en-US" sz="2987" dirty="0"/>
              <a:t>Do you practice safe driving behavior by not talking on the cell phone or texting?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168" y="7365167"/>
            <a:ext cx="2434006" cy="196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57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053" y="480934"/>
            <a:ext cx="6886564" cy="1674649"/>
          </a:xfrm>
        </p:spPr>
        <p:txBody>
          <a:bodyPr>
            <a:noAutofit/>
          </a:bodyPr>
          <a:lstStyle/>
          <a:p>
            <a:pPr algn="ctr"/>
            <a:r>
              <a:rPr lang="en-US" sz="5800" dirty="0"/>
              <a:t>Distracted and Impaired Driving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123" y="4017869"/>
            <a:ext cx="10856877" cy="3833164"/>
          </a:xfrm>
        </p:spPr>
        <p:txBody>
          <a:bodyPr>
            <a:normAutofit/>
          </a:bodyPr>
          <a:lstStyle/>
          <a:p>
            <a:r>
              <a:rPr lang="en-US" sz="5760" dirty="0"/>
              <a:t>What examples do you have?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342" y="7528500"/>
            <a:ext cx="1731985" cy="1836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706" y="4876800"/>
            <a:ext cx="1722257" cy="1846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2" y="4850652"/>
            <a:ext cx="2811850" cy="2046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581" y="4850653"/>
            <a:ext cx="2943654" cy="21282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583" y="6186066"/>
            <a:ext cx="1687110" cy="12082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889508" y="4876800"/>
            <a:ext cx="1687109" cy="105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33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1043" y="450148"/>
            <a:ext cx="5731883" cy="1683435"/>
          </a:xfrm>
        </p:spPr>
        <p:txBody>
          <a:bodyPr>
            <a:noAutofit/>
          </a:bodyPr>
          <a:lstStyle/>
          <a:p>
            <a:pPr algn="ctr"/>
            <a:r>
              <a:rPr lang="en-US" sz="5800" dirty="0"/>
              <a:t>Distracted and Impaired Driving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123" y="3657601"/>
            <a:ext cx="10856877" cy="4652730"/>
          </a:xfrm>
        </p:spPr>
        <p:txBody>
          <a:bodyPr numCol="2">
            <a:noAutofit/>
          </a:bodyPr>
          <a:lstStyle/>
          <a:p>
            <a:r>
              <a:rPr lang="en-US" sz="2987" dirty="0"/>
              <a:t>Eating in the car</a:t>
            </a:r>
          </a:p>
          <a:p>
            <a:r>
              <a:rPr lang="en-US" sz="2987" dirty="0"/>
              <a:t>Talking on the phone</a:t>
            </a:r>
          </a:p>
          <a:p>
            <a:r>
              <a:rPr lang="en-US" sz="2987" dirty="0"/>
              <a:t>Texting</a:t>
            </a:r>
          </a:p>
          <a:p>
            <a:r>
              <a:rPr lang="en-US" sz="2987" dirty="0"/>
              <a:t>Putting on make-up</a:t>
            </a:r>
          </a:p>
          <a:p>
            <a:r>
              <a:rPr lang="en-US" sz="2987" dirty="0"/>
              <a:t>Shaving</a:t>
            </a:r>
          </a:p>
          <a:p>
            <a:r>
              <a:rPr lang="en-US" sz="2987" dirty="0"/>
              <a:t>Reading the paper</a:t>
            </a:r>
          </a:p>
          <a:p>
            <a:r>
              <a:rPr lang="en-US" sz="2987" dirty="0"/>
              <a:t>Thinking about things other than driving</a:t>
            </a:r>
          </a:p>
          <a:p>
            <a:r>
              <a:rPr lang="en-US" sz="2987" dirty="0"/>
              <a:t>Reaching for other things in the car</a:t>
            </a:r>
          </a:p>
          <a:p>
            <a:r>
              <a:rPr lang="en-US" sz="2987" dirty="0"/>
              <a:t>Reading a map</a:t>
            </a:r>
          </a:p>
          <a:p>
            <a:r>
              <a:rPr lang="en-US" sz="2987" dirty="0"/>
              <a:t>Cleaning the inside of the window</a:t>
            </a:r>
          </a:p>
          <a:p>
            <a:r>
              <a:rPr lang="en-US" sz="2987" dirty="0"/>
              <a:t>Changing clothes</a:t>
            </a:r>
          </a:p>
        </p:txBody>
      </p:sp>
    </p:spTree>
    <p:extLst>
      <p:ext uri="{BB962C8B-B14F-4D97-AF65-F5344CB8AC3E}">
        <p14:creationId xmlns:p14="http://schemas.microsoft.com/office/powerpoint/2010/main" val="24682107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4_Custom Design">
  <a:themeElements>
    <a:clrScheme name="BSD Palette">
      <a:dk1>
        <a:srgbClr val="000000"/>
      </a:dk1>
      <a:lt1>
        <a:srgbClr val="FFFFFF"/>
      </a:lt1>
      <a:dk2>
        <a:srgbClr val="00263E"/>
      </a:dk2>
      <a:lt2>
        <a:srgbClr val="A4C8E1"/>
      </a:lt2>
      <a:accent1>
        <a:srgbClr val="799A05"/>
      </a:accent1>
      <a:accent2>
        <a:srgbClr val="ED7800"/>
      </a:accent2>
      <a:accent3>
        <a:srgbClr val="34657F"/>
      </a:accent3>
      <a:accent4>
        <a:srgbClr val="8A1F03"/>
      </a:accent4>
      <a:accent5>
        <a:srgbClr val="00AFAB"/>
      </a:accent5>
      <a:accent6>
        <a:srgbClr val="F6BE00"/>
      </a:accent6>
      <a:hlink>
        <a:srgbClr val="34657F"/>
      </a:hlink>
      <a:folHlink>
        <a:srgbClr val="A4C8E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Custom Design">
  <a:themeElements>
    <a:clrScheme name="Corp PPT Palette">
      <a:dk1>
        <a:srgbClr val="000000"/>
      </a:dk1>
      <a:lt1>
        <a:srgbClr val="FFFFFF"/>
      </a:lt1>
      <a:dk2>
        <a:srgbClr val="535353"/>
      </a:dk2>
      <a:lt2>
        <a:srgbClr val="A7A7A7"/>
      </a:lt2>
      <a:accent1>
        <a:srgbClr val="00263E"/>
      </a:accent1>
      <a:accent2>
        <a:srgbClr val="407EC9"/>
      </a:accent2>
      <a:accent3>
        <a:srgbClr val="949300"/>
      </a:accent3>
      <a:accent4>
        <a:srgbClr val="E07E3C"/>
      </a:accent4>
      <a:accent5>
        <a:srgbClr val="F0B323"/>
      </a:accent5>
      <a:accent6>
        <a:srgbClr val="A4C8E1"/>
      </a:accent6>
      <a:hlink>
        <a:srgbClr val="898A89"/>
      </a:hlink>
      <a:folHlink>
        <a:srgbClr val="122D42"/>
      </a:folHlink>
    </a:clrScheme>
    <a:fontScheme name="BSD/GBS Theme - A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Custom Design">
  <a:themeElements>
    <a:clrScheme name="Corp PPT Palette">
      <a:dk1>
        <a:srgbClr val="000000"/>
      </a:dk1>
      <a:lt1>
        <a:srgbClr val="FFFFFF"/>
      </a:lt1>
      <a:dk2>
        <a:srgbClr val="535353"/>
      </a:dk2>
      <a:lt2>
        <a:srgbClr val="A7A7A7"/>
      </a:lt2>
      <a:accent1>
        <a:srgbClr val="00263E"/>
      </a:accent1>
      <a:accent2>
        <a:srgbClr val="407EC9"/>
      </a:accent2>
      <a:accent3>
        <a:srgbClr val="949300"/>
      </a:accent3>
      <a:accent4>
        <a:srgbClr val="E07E3C"/>
      </a:accent4>
      <a:accent5>
        <a:srgbClr val="F0B323"/>
      </a:accent5>
      <a:accent6>
        <a:srgbClr val="A4C8E1"/>
      </a:accent6>
      <a:hlink>
        <a:srgbClr val="898A89"/>
      </a:hlink>
      <a:folHlink>
        <a:srgbClr val="122D42"/>
      </a:folHlink>
    </a:clrScheme>
    <a:fontScheme name="BSD/GBS Theme - A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7_Custom Design">
  <a:themeElements>
    <a:clrScheme name="BSD Palette">
      <a:dk1>
        <a:srgbClr val="000000"/>
      </a:dk1>
      <a:lt1>
        <a:srgbClr val="FFFFFF"/>
      </a:lt1>
      <a:dk2>
        <a:srgbClr val="00263E"/>
      </a:dk2>
      <a:lt2>
        <a:srgbClr val="A4C8E1"/>
      </a:lt2>
      <a:accent1>
        <a:srgbClr val="799A05"/>
      </a:accent1>
      <a:accent2>
        <a:srgbClr val="ED7800"/>
      </a:accent2>
      <a:accent3>
        <a:srgbClr val="34657F"/>
      </a:accent3>
      <a:accent4>
        <a:srgbClr val="8A1F03"/>
      </a:accent4>
      <a:accent5>
        <a:srgbClr val="00AFAB"/>
      </a:accent5>
      <a:accent6>
        <a:srgbClr val="F6BE00"/>
      </a:accent6>
      <a:hlink>
        <a:srgbClr val="34657F"/>
      </a:hlink>
      <a:folHlink>
        <a:srgbClr val="A4C8E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9382</TotalTime>
  <Words>608</Words>
  <Application>Microsoft Office PowerPoint</Application>
  <PresentationFormat>Custom</PresentationFormat>
  <Paragraphs>89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Gotham Narrow Medium</vt:lpstr>
      <vt:lpstr>Gotham-Book</vt:lpstr>
      <vt:lpstr>Helvetica</vt:lpstr>
      <vt:lpstr>Helvetica Light</vt:lpstr>
      <vt:lpstr>Helvetica Neue</vt:lpstr>
      <vt:lpstr>Times New Roman</vt:lpstr>
      <vt:lpstr>White</vt:lpstr>
      <vt:lpstr>4_Custom Design</vt:lpstr>
      <vt:lpstr>5_Custom Design</vt:lpstr>
      <vt:lpstr>6_Custom Design</vt:lpstr>
      <vt:lpstr>7_Custom Design</vt:lpstr>
      <vt:lpstr>PowerPoint Presentation</vt:lpstr>
      <vt:lpstr>Defensive Driving</vt:lpstr>
      <vt:lpstr>The DDC Collision Prevention Formula:</vt:lpstr>
      <vt:lpstr>Understand the Defense</vt:lpstr>
      <vt:lpstr>Act Correctly – Act In Time</vt:lpstr>
      <vt:lpstr>Preventable Collision</vt:lpstr>
      <vt:lpstr>What Are Your Driving Behaviors?</vt:lpstr>
      <vt:lpstr>Distracted and Impaired Driving</vt:lpstr>
      <vt:lpstr>Distracted and Impaired Driving</vt:lpstr>
      <vt:lpstr>Responsibilities of Drivers</vt:lpstr>
      <vt:lpstr>Conditions In Roadway</vt:lpstr>
      <vt:lpstr>Fatal Four Driving Behaviors</vt:lpstr>
      <vt:lpstr>The Three Second-Plus Rule</vt:lpstr>
      <vt:lpstr>Remember Your World and Our Roadway Community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Ahrweiler</dc:creator>
  <cp:lastModifiedBy>Brett Beoubay</cp:lastModifiedBy>
  <cp:revision>288</cp:revision>
  <cp:lastPrinted>2018-07-31T13:11:46Z</cp:lastPrinted>
  <dcterms:modified xsi:type="dcterms:W3CDTF">2020-07-30T19:16:40Z</dcterms:modified>
</cp:coreProperties>
</file>