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0.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2.jpg" ContentType="image/jpeg"/>
  <Override PartName="/ppt/notesSlides/notesSlide6.xml" ContentType="application/vnd.openxmlformats-officedocument.presentationml.notesSlide+xml"/>
  <Override PartName="/ppt/media/image13.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3.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66.jpg" ContentType="image/jpeg"/>
  <Override PartName="/ppt/notesSlides/notesSlide31.xml" ContentType="application/vnd.openxmlformats-officedocument.presentationml.notesSlide+xml"/>
  <Override PartName="/ppt/media/image68.jpg" ContentType="image/jpeg"/>
  <Override PartName="/ppt/notesSlides/notesSlide32.xml" ContentType="application/vnd.openxmlformats-officedocument.presentationml.notesSlide+xml"/>
  <Override PartName="/ppt/media/image69.jpg" ContentType="image/jpeg"/>
  <Override PartName="/ppt/media/image70.jpg" ContentType="image/jpeg"/>
  <Override PartName="/ppt/notesSlides/notesSlide33.xml" ContentType="application/vnd.openxmlformats-officedocument.presentationml.notesSlide+xml"/>
  <Override PartName="/ppt/media/image71.jpg" ContentType="image/jpeg"/>
  <Override PartName="/ppt/media/image72.jpg" ContentType="image/jpeg"/>
  <Override PartName="/ppt/notesSlides/notesSlide34.xml" ContentType="application/vnd.openxmlformats-officedocument.presentationml.notesSlide+xml"/>
  <Override PartName="/ppt/media/image73.jpg" ContentType="image/jpeg"/>
  <Override PartName="/ppt/notesSlides/notesSlide35.xml" ContentType="application/vnd.openxmlformats-officedocument.presentationml.notesSlide+xml"/>
  <Override PartName="/ppt/media/image74.jpg" ContentType="image/jpeg"/>
  <Override PartName="/ppt/notesSlides/notesSlide36.xml" ContentType="application/vnd.openxmlformats-officedocument.presentationml.notesSlide+xml"/>
  <Override PartName="/ppt/media/image75.jpg" ContentType="image/jpeg"/>
  <Override PartName="/ppt/media/image76.jpg" ContentType="image/jpeg"/>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58" r:id="rId6"/>
    <p:sldId id="327" r:id="rId7"/>
    <p:sldId id="321" r:id="rId8"/>
    <p:sldId id="325" r:id="rId9"/>
    <p:sldId id="326" r:id="rId10"/>
    <p:sldId id="287" r:id="rId11"/>
    <p:sldId id="288" r:id="rId12"/>
    <p:sldId id="289" r:id="rId13"/>
    <p:sldId id="290" r:id="rId14"/>
    <p:sldId id="291" r:id="rId15"/>
    <p:sldId id="292" r:id="rId16"/>
    <p:sldId id="293" r:id="rId17"/>
    <p:sldId id="294" r:id="rId18"/>
    <p:sldId id="295" r:id="rId19"/>
    <p:sldId id="323" r:id="rId20"/>
    <p:sldId id="320" r:id="rId21"/>
    <p:sldId id="300" r:id="rId22"/>
    <p:sldId id="319" r:id="rId23"/>
    <p:sldId id="303" r:id="rId24"/>
    <p:sldId id="304" r:id="rId25"/>
    <p:sldId id="305" r:id="rId26"/>
    <p:sldId id="306" r:id="rId27"/>
    <p:sldId id="307" r:id="rId28"/>
    <p:sldId id="308" r:id="rId29"/>
    <p:sldId id="310" r:id="rId30"/>
    <p:sldId id="311" r:id="rId31"/>
    <p:sldId id="312" r:id="rId32"/>
    <p:sldId id="313" r:id="rId33"/>
    <p:sldId id="314" r:id="rId34"/>
    <p:sldId id="315" r:id="rId35"/>
    <p:sldId id="316" r:id="rId36"/>
    <p:sldId id="317" r:id="rId37"/>
    <p:sldId id="318" r:id="rId38"/>
    <p:sldId id="324" r:id="rId39"/>
    <p:sldId id="329" r:id="rId40"/>
    <p:sldId id="270" r:id="rId41"/>
    <p:sldId id="328" r:id="rId42"/>
    <p:sldId id="269" r:id="rId43"/>
    <p:sldId id="322" r:id="rId44"/>
    <p:sldId id="282" r:id="rId4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30"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520"/>
          </a:xfrm>
          <a:prstGeom prst="rect">
            <a:avLst/>
          </a:prstGeom>
        </p:spPr>
        <p:txBody>
          <a:bodyPr vert="horz" lIns="104360" tIns="52180" rIns="104360" bIns="52180" rtlCol="0"/>
          <a:lstStyle>
            <a:lvl1pPr algn="l">
              <a:defRPr sz="1400"/>
            </a:lvl1pPr>
          </a:lstStyle>
          <a:p>
            <a:endParaRPr lang="en-US"/>
          </a:p>
        </p:txBody>
      </p:sp>
      <p:sp>
        <p:nvSpPr>
          <p:cNvPr id="3" name="Date Placeholder 2"/>
          <p:cNvSpPr>
            <a:spLocks noGrp="1"/>
          </p:cNvSpPr>
          <p:nvPr>
            <p:ph type="dt" sz="quarter" idx="1"/>
          </p:nvPr>
        </p:nvSpPr>
        <p:spPr>
          <a:xfrm>
            <a:off x="5266347" y="1"/>
            <a:ext cx="4028440" cy="350520"/>
          </a:xfrm>
          <a:prstGeom prst="rect">
            <a:avLst/>
          </a:prstGeom>
        </p:spPr>
        <p:txBody>
          <a:bodyPr vert="horz" lIns="104360" tIns="52180" rIns="104360" bIns="52180" rtlCol="0"/>
          <a:lstStyle>
            <a:lvl1pPr algn="r">
              <a:defRPr sz="1400"/>
            </a:lvl1pPr>
          </a:lstStyle>
          <a:p>
            <a:fld id="{B674AD81-2204-4391-8E82-B0A641335228}" type="datetimeFigureOut">
              <a:rPr lang="en-US" smtClean="0"/>
              <a:t>12/17/2020</a:t>
            </a:fld>
            <a:endParaRPr lang="en-US"/>
          </a:p>
        </p:txBody>
      </p:sp>
      <p:sp>
        <p:nvSpPr>
          <p:cNvPr id="4" name="Footer Placeholder 3"/>
          <p:cNvSpPr>
            <a:spLocks noGrp="1"/>
          </p:cNvSpPr>
          <p:nvPr>
            <p:ph type="ftr" sz="quarter" idx="2"/>
          </p:nvPr>
        </p:nvSpPr>
        <p:spPr>
          <a:xfrm>
            <a:off x="0" y="6659881"/>
            <a:ext cx="4028440" cy="350520"/>
          </a:xfrm>
          <a:prstGeom prst="rect">
            <a:avLst/>
          </a:prstGeom>
        </p:spPr>
        <p:txBody>
          <a:bodyPr vert="horz" lIns="104360" tIns="52180" rIns="104360" bIns="52180" rtlCol="0" anchor="b"/>
          <a:lstStyle>
            <a:lvl1pPr algn="l">
              <a:defRPr sz="1400"/>
            </a:lvl1pPr>
          </a:lstStyle>
          <a:p>
            <a:endParaRPr lang="en-US"/>
          </a:p>
        </p:txBody>
      </p:sp>
      <p:sp>
        <p:nvSpPr>
          <p:cNvPr id="5" name="Slide Number Placeholder 4"/>
          <p:cNvSpPr>
            <a:spLocks noGrp="1"/>
          </p:cNvSpPr>
          <p:nvPr>
            <p:ph type="sldNum" sz="quarter" idx="3"/>
          </p:nvPr>
        </p:nvSpPr>
        <p:spPr>
          <a:xfrm>
            <a:off x="5266347" y="6659881"/>
            <a:ext cx="4028440" cy="350520"/>
          </a:xfrm>
          <a:prstGeom prst="rect">
            <a:avLst/>
          </a:prstGeom>
        </p:spPr>
        <p:txBody>
          <a:bodyPr vert="horz" lIns="104360" tIns="52180" rIns="104360" bIns="52180" rtlCol="0" anchor="b"/>
          <a:lstStyle>
            <a:lvl1pPr algn="r">
              <a:defRPr sz="1400"/>
            </a:lvl1pPr>
          </a:lstStyle>
          <a:p>
            <a:fld id="{BF618C34-1E76-47DB-A9DA-49F268D7281D}" type="slidenum">
              <a:rPr lang="en-US" smtClean="0"/>
              <a:t>‹#›</a:t>
            </a:fld>
            <a:endParaRPr lang="en-US"/>
          </a:p>
        </p:txBody>
      </p:sp>
    </p:spTree>
    <p:extLst>
      <p:ext uri="{BB962C8B-B14F-4D97-AF65-F5344CB8AC3E}">
        <p14:creationId xmlns:p14="http://schemas.microsoft.com/office/powerpoint/2010/main" val="3713385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520"/>
          </a:xfrm>
          <a:prstGeom prst="rect">
            <a:avLst/>
          </a:prstGeom>
        </p:spPr>
        <p:txBody>
          <a:bodyPr vert="horz" lIns="104360" tIns="52180" rIns="104360" bIns="52180" rtlCol="0"/>
          <a:lstStyle>
            <a:lvl1pPr algn="l">
              <a:defRPr sz="1400"/>
            </a:lvl1pPr>
          </a:lstStyle>
          <a:p>
            <a:endParaRPr lang="en-US"/>
          </a:p>
        </p:txBody>
      </p:sp>
      <p:sp>
        <p:nvSpPr>
          <p:cNvPr id="3" name="Date Placeholder 2"/>
          <p:cNvSpPr>
            <a:spLocks noGrp="1"/>
          </p:cNvSpPr>
          <p:nvPr>
            <p:ph type="dt" idx="1"/>
          </p:nvPr>
        </p:nvSpPr>
        <p:spPr>
          <a:xfrm>
            <a:off x="5266347" y="1"/>
            <a:ext cx="4028440" cy="350520"/>
          </a:xfrm>
          <a:prstGeom prst="rect">
            <a:avLst/>
          </a:prstGeom>
        </p:spPr>
        <p:txBody>
          <a:bodyPr vert="horz" lIns="104360" tIns="52180" rIns="104360" bIns="52180" rtlCol="0"/>
          <a:lstStyle>
            <a:lvl1pPr algn="r">
              <a:defRPr sz="1400"/>
            </a:lvl1pPr>
          </a:lstStyle>
          <a:p>
            <a:fld id="{3BAF6903-4992-428D-9CB5-4589BAC6DD9D}" type="datetimeFigureOut">
              <a:rPr lang="en-US" smtClean="0"/>
              <a:t>12/17/2020</a:t>
            </a:fld>
            <a:endParaRPr lang="en-US"/>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104360" tIns="52180" rIns="104360" bIns="52180" rtlCol="0" anchor="ctr"/>
          <a:lstStyle/>
          <a:p>
            <a:endParaRPr lang="en-US"/>
          </a:p>
        </p:txBody>
      </p:sp>
      <p:sp>
        <p:nvSpPr>
          <p:cNvPr id="5" name="Notes Placeholder 4"/>
          <p:cNvSpPr>
            <a:spLocks noGrp="1"/>
          </p:cNvSpPr>
          <p:nvPr>
            <p:ph type="body" sz="quarter" idx="3"/>
          </p:nvPr>
        </p:nvSpPr>
        <p:spPr>
          <a:xfrm>
            <a:off x="929640" y="3373215"/>
            <a:ext cx="7437120" cy="2760886"/>
          </a:xfrm>
          <a:prstGeom prst="rect">
            <a:avLst/>
          </a:prstGeom>
        </p:spPr>
        <p:txBody>
          <a:bodyPr vert="horz" lIns="104360" tIns="52180" rIns="104360" bIns="5218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881"/>
            <a:ext cx="4028440" cy="350520"/>
          </a:xfrm>
          <a:prstGeom prst="rect">
            <a:avLst/>
          </a:prstGeom>
        </p:spPr>
        <p:txBody>
          <a:bodyPr vert="horz" lIns="104360" tIns="52180" rIns="104360" bIns="52180" rtlCol="0" anchor="b"/>
          <a:lstStyle>
            <a:lvl1pPr algn="l">
              <a:defRPr sz="1400"/>
            </a:lvl1pPr>
          </a:lstStyle>
          <a:p>
            <a:endParaRPr lang="en-US"/>
          </a:p>
        </p:txBody>
      </p:sp>
      <p:sp>
        <p:nvSpPr>
          <p:cNvPr id="7" name="Slide Number Placeholder 6"/>
          <p:cNvSpPr>
            <a:spLocks noGrp="1"/>
          </p:cNvSpPr>
          <p:nvPr>
            <p:ph type="sldNum" sz="quarter" idx="5"/>
          </p:nvPr>
        </p:nvSpPr>
        <p:spPr>
          <a:xfrm>
            <a:off x="5266347" y="6659881"/>
            <a:ext cx="4028440" cy="350520"/>
          </a:xfrm>
          <a:prstGeom prst="rect">
            <a:avLst/>
          </a:prstGeom>
        </p:spPr>
        <p:txBody>
          <a:bodyPr vert="horz" lIns="104360" tIns="52180" rIns="104360" bIns="52180" rtlCol="0" anchor="b"/>
          <a:lstStyle>
            <a:lvl1pPr algn="r">
              <a:defRPr sz="1400"/>
            </a:lvl1pPr>
          </a:lstStyle>
          <a:p>
            <a:fld id="{8CC57B45-0784-44EB-9BB7-CB48EDA30F64}" type="slidenum">
              <a:rPr lang="en-US" smtClean="0"/>
              <a:t>‹#›</a:t>
            </a:fld>
            <a:endParaRPr lang="en-US"/>
          </a:p>
        </p:txBody>
      </p:sp>
    </p:spTree>
    <p:extLst>
      <p:ext uri="{BB962C8B-B14F-4D97-AF65-F5344CB8AC3E}">
        <p14:creationId xmlns:p14="http://schemas.microsoft.com/office/powerpoint/2010/main" val="33193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1</a:t>
            </a:fld>
            <a:endParaRPr lang="en-US"/>
          </a:p>
        </p:txBody>
      </p:sp>
    </p:spTree>
    <p:extLst>
      <p:ext uri="{BB962C8B-B14F-4D97-AF65-F5344CB8AC3E}">
        <p14:creationId xmlns:p14="http://schemas.microsoft.com/office/powerpoint/2010/main" val="56743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6026F33-3A47-4B30-BAAD-3CB192376D1C}" type="slidenum">
              <a:rPr lang="en-US" altLang="en-US">
                <a:latin typeface="Arial" charset="0"/>
              </a:rPr>
              <a:pPr algn="r" eaLnBrk="1" hangingPunct="1">
                <a:spcBef>
                  <a:spcPct val="0"/>
                </a:spcBef>
              </a:pPr>
              <a:t>13</a:t>
            </a:fld>
            <a:endParaRPr lang="en-US" alt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marL="228600" indent="-228600" eaLnBrk="1" hangingPunct="1"/>
            <a:endParaRPr lang="en-US" altLang="en-US" dirty="0" smtClean="0"/>
          </a:p>
        </p:txBody>
      </p:sp>
    </p:spTree>
    <p:extLst>
      <p:ext uri="{BB962C8B-B14F-4D97-AF65-F5344CB8AC3E}">
        <p14:creationId xmlns:p14="http://schemas.microsoft.com/office/powerpoint/2010/main" val="265522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6026F33-3A47-4B30-BAAD-3CB192376D1C}" type="slidenum">
              <a:rPr lang="en-US" altLang="en-US">
                <a:latin typeface="Arial" charset="0"/>
              </a:rPr>
              <a:pPr algn="r" eaLnBrk="1" hangingPunct="1">
                <a:spcBef>
                  <a:spcPct val="0"/>
                </a:spcBef>
              </a:pPr>
              <a:t>14</a:t>
            </a:fld>
            <a:endParaRPr lang="en-US" alt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marL="228600" indent="-228600" eaLnBrk="1" hangingPunct="1"/>
            <a:endParaRPr lang="en-US" altLang="en-US" dirty="0" smtClean="0"/>
          </a:p>
        </p:txBody>
      </p:sp>
    </p:spTree>
    <p:extLst>
      <p:ext uri="{BB962C8B-B14F-4D97-AF65-F5344CB8AC3E}">
        <p14:creationId xmlns:p14="http://schemas.microsoft.com/office/powerpoint/2010/main" val="12742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6026F33-3A47-4B30-BAAD-3CB192376D1C}" type="slidenum">
              <a:rPr lang="en-US" altLang="en-US">
                <a:latin typeface="Arial" charset="0"/>
              </a:rPr>
              <a:pPr algn="r" eaLnBrk="1" hangingPunct="1">
                <a:spcBef>
                  <a:spcPct val="0"/>
                </a:spcBef>
              </a:pPr>
              <a:t>15</a:t>
            </a:fld>
            <a:endParaRPr lang="en-US" alt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marL="228600" indent="-228600" eaLnBrk="1" hangingPunct="1"/>
            <a:endParaRPr lang="en-US" altLang="en-US" dirty="0" smtClean="0"/>
          </a:p>
        </p:txBody>
      </p:sp>
    </p:spTree>
    <p:extLst>
      <p:ext uri="{BB962C8B-B14F-4D97-AF65-F5344CB8AC3E}">
        <p14:creationId xmlns:p14="http://schemas.microsoft.com/office/powerpoint/2010/main" val="71387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16</a:t>
            </a:fld>
            <a:endParaRPr lang="en-US"/>
          </a:p>
        </p:txBody>
      </p:sp>
    </p:spTree>
    <p:extLst>
      <p:ext uri="{BB962C8B-B14F-4D97-AF65-F5344CB8AC3E}">
        <p14:creationId xmlns:p14="http://schemas.microsoft.com/office/powerpoint/2010/main" val="152237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17</a:t>
            </a:fld>
            <a:endParaRPr lang="en-US"/>
          </a:p>
        </p:txBody>
      </p:sp>
    </p:spTree>
    <p:extLst>
      <p:ext uri="{BB962C8B-B14F-4D97-AF65-F5344CB8AC3E}">
        <p14:creationId xmlns:p14="http://schemas.microsoft.com/office/powerpoint/2010/main" val="382887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Cluttered work areas and debris left on walking surfaces can lead to slip or trip incidents.</a:t>
            </a:r>
          </a:p>
          <a:p>
            <a:r>
              <a:rPr lang="en-US" sz="1200" kern="1200" dirty="0" smtClean="0">
                <a:solidFill>
                  <a:schemeClr val="tx1"/>
                </a:solidFill>
                <a:effectLst/>
                <a:latin typeface="+mn-lt"/>
                <a:ea typeface="+mn-ea"/>
                <a:cs typeface="+mn-cs"/>
              </a:rPr>
              <a:t>Solution:</a:t>
            </a:r>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18</a:t>
            </a:fld>
            <a:endParaRPr lang="en-US"/>
          </a:p>
        </p:txBody>
      </p:sp>
    </p:spTree>
    <p:extLst>
      <p:ext uri="{BB962C8B-B14F-4D97-AF65-F5344CB8AC3E}">
        <p14:creationId xmlns:p14="http://schemas.microsoft.com/office/powerpoint/2010/main" val="341805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Problem: Power cords</a:t>
            </a:r>
          </a:p>
          <a:p>
            <a:r>
              <a:rPr lang="en-US" sz="1200" kern="1200" dirty="0" smtClean="0">
                <a:solidFill>
                  <a:schemeClr val="tx1"/>
                </a:solidFill>
                <a:effectLst/>
                <a:latin typeface="+mn-lt"/>
                <a:ea typeface="+mn-ea"/>
                <a:cs typeface="+mn-cs"/>
              </a:rPr>
              <a:t>are routed across walkways,</a:t>
            </a:r>
          </a:p>
          <a:p>
            <a:r>
              <a:rPr lang="en-US" sz="1200" kern="1200" dirty="0" smtClean="0">
                <a:solidFill>
                  <a:schemeClr val="tx1"/>
                </a:solidFill>
                <a:effectLst/>
                <a:latin typeface="+mn-lt"/>
                <a:ea typeface="+mn-ea"/>
                <a:cs typeface="+mn-cs"/>
              </a:rPr>
              <a:t>creating a trip hazard.</a:t>
            </a:r>
          </a:p>
          <a:p>
            <a:endParaRPr lang="en-US" dirty="0" smtClean="0"/>
          </a:p>
          <a:p>
            <a:r>
              <a:rPr lang="en-US" sz="1200" kern="1200" dirty="0" smtClean="0">
                <a:solidFill>
                  <a:schemeClr val="tx1"/>
                </a:solidFill>
                <a:effectLst/>
                <a:latin typeface="+mn-lt"/>
                <a:ea typeface="+mn-ea"/>
                <a:cs typeface="+mn-cs"/>
              </a:rPr>
              <a:t>Solution: Additional wall outlets</a:t>
            </a:r>
          </a:p>
          <a:p>
            <a:r>
              <a:rPr lang="en-US" sz="1200" kern="1200" dirty="0" smtClean="0">
                <a:solidFill>
                  <a:schemeClr val="tx1"/>
                </a:solidFill>
                <a:effectLst/>
                <a:latin typeface="+mn-lt"/>
                <a:ea typeface="+mn-ea"/>
                <a:cs typeface="+mn-cs"/>
              </a:rPr>
              <a:t>may need to be installed to eliminate</a:t>
            </a:r>
          </a:p>
          <a:p>
            <a:r>
              <a:rPr lang="en-US" sz="1200" kern="1200" dirty="0" smtClean="0">
                <a:solidFill>
                  <a:schemeClr val="tx1"/>
                </a:solidFill>
                <a:effectLst/>
                <a:latin typeface="+mn-lt"/>
                <a:ea typeface="+mn-ea"/>
                <a:cs typeface="+mn-cs"/>
              </a:rPr>
              <a:t>the need to run cords along the</a:t>
            </a:r>
          </a:p>
          <a:p>
            <a:r>
              <a:rPr lang="en-US" sz="1200" kern="1200" dirty="0" smtClean="0">
                <a:solidFill>
                  <a:schemeClr val="tx1"/>
                </a:solidFill>
                <a:effectLst/>
                <a:latin typeface="+mn-lt"/>
                <a:ea typeface="+mn-ea"/>
                <a:cs typeface="+mn-cs"/>
              </a:rPr>
              <a:t>floor. Otherwise, high-visibility cord</a:t>
            </a:r>
          </a:p>
          <a:p>
            <a:r>
              <a:rPr lang="en-US" sz="1200" kern="1200" dirty="0" smtClean="0">
                <a:solidFill>
                  <a:schemeClr val="tx1"/>
                </a:solidFill>
                <a:effectLst/>
                <a:latin typeface="+mn-lt"/>
                <a:ea typeface="+mn-ea"/>
                <a:cs typeface="+mn-cs"/>
              </a:rPr>
              <a:t>covers should be used. Cords that</a:t>
            </a:r>
          </a:p>
          <a:p>
            <a:r>
              <a:rPr lang="en-US" sz="1200" kern="1200" dirty="0" smtClean="0">
                <a:solidFill>
                  <a:schemeClr val="tx1"/>
                </a:solidFill>
                <a:effectLst/>
                <a:latin typeface="+mn-lt"/>
                <a:ea typeface="+mn-ea"/>
                <a:cs typeface="+mn-cs"/>
              </a:rPr>
              <a:t>dangle should be tied up to prevent</a:t>
            </a:r>
          </a:p>
          <a:p>
            <a:r>
              <a:rPr lang="en-US" sz="1200" kern="1200" dirty="0" smtClean="0">
                <a:solidFill>
                  <a:schemeClr val="tx1"/>
                </a:solidFill>
                <a:effectLst/>
                <a:latin typeface="+mn-lt"/>
                <a:ea typeface="+mn-ea"/>
                <a:cs typeface="+mn-cs"/>
              </a:rPr>
              <a:t>feet entanglement.</a:t>
            </a: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19</a:t>
            </a:fld>
            <a:endParaRPr lang="en-US"/>
          </a:p>
        </p:txBody>
      </p:sp>
    </p:spTree>
    <p:extLst>
      <p:ext uri="{BB962C8B-B14F-4D97-AF65-F5344CB8AC3E}">
        <p14:creationId xmlns:p14="http://schemas.microsoft.com/office/powerpoint/2010/main" val="298685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Problem: The downspout</a:t>
            </a:r>
          </a:p>
          <a:p>
            <a:r>
              <a:rPr lang="en-US" sz="1200" kern="1200" dirty="0" smtClean="0">
                <a:solidFill>
                  <a:schemeClr val="tx1"/>
                </a:solidFill>
                <a:effectLst/>
                <a:latin typeface="+mn-lt"/>
                <a:ea typeface="+mn-ea"/>
                <a:cs typeface="+mn-cs"/>
              </a:rPr>
              <a:t>discharge directed across</a:t>
            </a:r>
          </a:p>
          <a:p>
            <a:r>
              <a:rPr lang="en-US" sz="1200" kern="1200" dirty="0" smtClean="0">
                <a:solidFill>
                  <a:schemeClr val="tx1"/>
                </a:solidFill>
                <a:effectLst/>
                <a:latin typeface="+mn-lt"/>
                <a:ea typeface="+mn-ea"/>
                <a:cs typeface="+mn-cs"/>
              </a:rPr>
              <a:t>walking surfaces, contributing to</a:t>
            </a:r>
          </a:p>
          <a:p>
            <a:r>
              <a:rPr lang="en-US" sz="1200" kern="1200" dirty="0" smtClean="0">
                <a:solidFill>
                  <a:schemeClr val="tx1"/>
                </a:solidFill>
                <a:effectLst/>
                <a:latin typeface="+mn-lt"/>
                <a:ea typeface="+mn-ea"/>
                <a:cs typeface="+mn-cs"/>
              </a:rPr>
              <a:t>wet and/or icy conditions.</a:t>
            </a:r>
          </a:p>
          <a:p>
            <a:r>
              <a:rPr lang="en-US" sz="1200" kern="1200" dirty="0" smtClean="0">
                <a:solidFill>
                  <a:schemeClr val="tx1"/>
                </a:solidFill>
                <a:effectLst/>
                <a:latin typeface="+mn-lt"/>
                <a:ea typeface="+mn-ea"/>
                <a:cs typeface="+mn-cs"/>
              </a:rPr>
              <a:t>Solution: Channel the runoff</a:t>
            </a:r>
          </a:p>
          <a:p>
            <a:r>
              <a:rPr lang="en-US" sz="1200" kern="1200" dirty="0" smtClean="0">
                <a:solidFill>
                  <a:schemeClr val="tx1"/>
                </a:solidFill>
                <a:effectLst/>
                <a:latin typeface="+mn-lt"/>
                <a:ea typeface="+mn-ea"/>
                <a:cs typeface="+mn-cs"/>
              </a:rPr>
              <a:t>underneath a walkway.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20</a:t>
            </a:fld>
            <a:endParaRPr lang="en-US"/>
          </a:p>
        </p:txBody>
      </p:sp>
    </p:spTree>
    <p:extLst>
      <p:ext uri="{BB962C8B-B14F-4D97-AF65-F5344CB8AC3E}">
        <p14:creationId xmlns:p14="http://schemas.microsoft.com/office/powerpoint/2010/main" val="187934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Problem: Wooden or aluminum ramps can be slippery when wet or</a:t>
            </a:r>
          </a:p>
          <a:p>
            <a:r>
              <a:rPr lang="en-US" sz="1200" kern="1200" dirty="0" smtClean="0">
                <a:solidFill>
                  <a:schemeClr val="tx1"/>
                </a:solidFill>
                <a:effectLst/>
                <a:latin typeface="+mn-lt"/>
                <a:ea typeface="+mn-ea"/>
                <a:cs typeface="+mn-cs"/>
              </a:rPr>
              <a:t>snowy.</a:t>
            </a:r>
          </a:p>
          <a:p>
            <a:endParaRPr lang="en-US" dirty="0" smtClean="0"/>
          </a:p>
          <a:p>
            <a:r>
              <a:rPr lang="en-US" sz="1200" kern="1200" dirty="0" smtClean="0">
                <a:solidFill>
                  <a:schemeClr val="tx1"/>
                </a:solidFill>
                <a:effectLst/>
                <a:latin typeface="+mn-lt"/>
                <a:ea typeface="+mn-ea"/>
                <a:cs typeface="+mn-cs"/>
              </a:rPr>
              <a:t>Solution: Install traction strips on the walking surfaces of ramps or apply</a:t>
            </a:r>
          </a:p>
          <a:p>
            <a:r>
              <a:rPr lang="en-US" sz="1200" kern="1200" dirty="0" smtClean="0">
                <a:solidFill>
                  <a:schemeClr val="tx1"/>
                </a:solidFill>
                <a:effectLst/>
                <a:latin typeface="+mn-lt"/>
                <a:ea typeface="+mn-ea"/>
                <a:cs typeface="+mn-cs"/>
              </a:rPr>
              <a:t>another slip-resistant treatment, such as lacquer and sand. Slip-resistant</a:t>
            </a:r>
          </a:p>
          <a:p>
            <a:r>
              <a:rPr lang="en-US" sz="1200" kern="1200" dirty="0" smtClean="0">
                <a:solidFill>
                  <a:schemeClr val="tx1"/>
                </a:solidFill>
                <a:effectLst/>
                <a:latin typeface="+mn-lt"/>
                <a:ea typeface="+mn-ea"/>
                <a:cs typeface="+mn-cs"/>
              </a:rPr>
              <a:t>resin ramps should be considered when planning new ramp construction.</a:t>
            </a: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21</a:t>
            </a:fld>
            <a:endParaRPr lang="en-US"/>
          </a:p>
        </p:txBody>
      </p:sp>
    </p:spTree>
    <p:extLst>
      <p:ext uri="{BB962C8B-B14F-4D97-AF65-F5344CB8AC3E}">
        <p14:creationId xmlns:p14="http://schemas.microsoft.com/office/powerpoint/2010/main" val="311009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Problem: People often shake umbrellas after coming into a</a:t>
            </a:r>
          </a:p>
          <a:p>
            <a:r>
              <a:rPr lang="en-US" sz="1200" kern="1200" dirty="0" smtClean="0">
                <a:solidFill>
                  <a:schemeClr val="tx1"/>
                </a:solidFill>
                <a:effectLst/>
                <a:latin typeface="+mn-lt"/>
                <a:ea typeface="+mn-ea"/>
                <a:cs typeface="+mn-cs"/>
              </a:rPr>
              <a:t>building out of the rain. Water from the umbrellas may pool,</a:t>
            </a:r>
          </a:p>
          <a:p>
            <a:r>
              <a:rPr lang="en-US" sz="1200" kern="1200" dirty="0" smtClean="0">
                <a:solidFill>
                  <a:schemeClr val="tx1"/>
                </a:solidFill>
                <a:effectLst/>
                <a:latin typeface="+mn-lt"/>
                <a:ea typeface="+mn-ea"/>
                <a:cs typeface="+mn-cs"/>
              </a:rPr>
              <a:t>causing a slip hazard.</a:t>
            </a:r>
          </a:p>
          <a:p>
            <a:endParaRPr lang="en-US" dirty="0" smtClean="0"/>
          </a:p>
          <a:p>
            <a:r>
              <a:rPr lang="en-US" sz="1200" kern="1200" dirty="0" smtClean="0">
                <a:solidFill>
                  <a:schemeClr val="tx1"/>
                </a:solidFill>
                <a:effectLst/>
                <a:latin typeface="+mn-lt"/>
                <a:ea typeface="+mn-ea"/>
                <a:cs typeface="+mn-cs"/>
              </a:rPr>
              <a:t>Solution: To help reduce water puddles inside into the building,</a:t>
            </a:r>
          </a:p>
          <a:p>
            <a:r>
              <a:rPr lang="en-US" sz="1200" kern="1200" dirty="0" smtClean="0">
                <a:solidFill>
                  <a:schemeClr val="tx1"/>
                </a:solidFill>
                <a:effectLst/>
                <a:latin typeface="+mn-lt"/>
                <a:ea typeface="+mn-ea"/>
                <a:cs typeface="+mn-cs"/>
              </a:rPr>
              <a:t>provide umbrella bags for employees and visitors.</a:t>
            </a: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22</a:t>
            </a:fld>
            <a:endParaRPr lang="en-US"/>
          </a:p>
        </p:txBody>
      </p:sp>
    </p:spTree>
    <p:extLst>
      <p:ext uri="{BB962C8B-B14F-4D97-AF65-F5344CB8AC3E}">
        <p14:creationId xmlns:p14="http://schemas.microsoft.com/office/powerpoint/2010/main" val="427430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2</a:t>
            </a:fld>
            <a:endParaRPr lang="en-US"/>
          </a:p>
        </p:txBody>
      </p:sp>
    </p:spTree>
    <p:extLst>
      <p:ext uri="{BB962C8B-B14F-4D97-AF65-F5344CB8AC3E}">
        <p14:creationId xmlns:p14="http://schemas.microsoft.com/office/powerpoint/2010/main" val="3702244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Stairs that have no handrails or insufficient handrails can increase the risk of a trip or fall.</a:t>
            </a:r>
          </a:p>
          <a:p>
            <a:r>
              <a:rPr lang="en-US" sz="1200" kern="1200" dirty="0" smtClean="0">
                <a:solidFill>
                  <a:schemeClr val="tx1"/>
                </a:solidFill>
                <a:effectLst/>
                <a:latin typeface="+mn-lt"/>
                <a:ea typeface="+mn-ea"/>
                <a:cs typeface="+mn-cs"/>
              </a:rPr>
              <a:t>Solution: Approved handrails should be installed on at least one side of steps with four or more</a:t>
            </a:r>
          </a:p>
          <a:p>
            <a:r>
              <a:rPr lang="en-US" sz="1200" kern="1200" dirty="0" smtClean="0">
                <a:solidFill>
                  <a:schemeClr val="tx1"/>
                </a:solidFill>
                <a:effectLst/>
                <a:latin typeface="+mn-lt"/>
                <a:ea typeface="+mn-ea"/>
                <a:cs typeface="+mn-cs"/>
              </a:rPr>
              <a:t>stairs. Handrail construction should be rounded to enable a firm grip, which helps prevent falls.</a:t>
            </a:r>
          </a:p>
          <a:p>
            <a:r>
              <a:rPr lang="en-US" sz="1200" kern="1200" dirty="0" smtClean="0">
                <a:solidFill>
                  <a:schemeClr val="tx1"/>
                </a:solidFill>
                <a:effectLst/>
                <a:latin typeface="+mn-lt"/>
                <a:ea typeface="+mn-ea"/>
                <a:cs typeface="+mn-cs"/>
              </a:rPr>
              <a:t>Handrails should be mounted so there is at least a three-inch clearance between the handrail and wall.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23</a:t>
            </a:fld>
            <a:endParaRPr lang="en-US"/>
          </a:p>
        </p:txBody>
      </p:sp>
    </p:spTree>
    <p:extLst>
      <p:ext uri="{BB962C8B-B14F-4D97-AF65-F5344CB8AC3E}">
        <p14:creationId xmlns:p14="http://schemas.microsoft.com/office/powerpoint/2010/main" val="90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Stair steps with non-contrasting stair tread can cause trips and falls.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Stair steps should have visibly contrasting edge treatments, especially at the last step on a flight of stairs. Nonslip nosing inserts or friction strips enhance visibility of steps.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24</a:t>
            </a:fld>
            <a:endParaRPr lang="en-US"/>
          </a:p>
        </p:txBody>
      </p:sp>
    </p:spTree>
    <p:extLst>
      <p:ext uri="{BB962C8B-B14F-4D97-AF65-F5344CB8AC3E}">
        <p14:creationId xmlns:p14="http://schemas.microsoft.com/office/powerpoint/2010/main" val="2675856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Chipped or deteriorated stairs create a trip or fall hazard.</a:t>
            </a:r>
          </a:p>
          <a:p>
            <a:endParaRPr lang="en-US" dirty="0" smtClean="0"/>
          </a:p>
          <a:p>
            <a:r>
              <a:rPr lang="en-US" sz="1200" kern="1200" dirty="0" smtClean="0">
                <a:solidFill>
                  <a:schemeClr val="tx1"/>
                </a:solidFill>
                <a:effectLst/>
                <a:latin typeface="+mn-lt"/>
                <a:ea typeface="+mn-ea"/>
                <a:cs typeface="+mn-cs"/>
              </a:rPr>
              <a:t>Solution: Deteriorated stairs should be repaired or replaced.  Damaged stair treads should be</a:t>
            </a:r>
          </a:p>
          <a:p>
            <a:r>
              <a:rPr lang="en-US" sz="1200" kern="1200" dirty="0" smtClean="0">
                <a:solidFill>
                  <a:schemeClr val="tx1"/>
                </a:solidFill>
                <a:effectLst/>
                <a:latin typeface="+mn-lt"/>
                <a:ea typeface="+mn-ea"/>
                <a:cs typeface="+mn-cs"/>
              </a:rPr>
              <a:t>replaced with slip-resistant inserts.  Makeshift stairs should be avoided and replaced with stable stairways.</a:t>
            </a: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25</a:t>
            </a:fld>
            <a:endParaRPr lang="en-US"/>
          </a:p>
        </p:txBody>
      </p:sp>
    </p:spTree>
    <p:extLst>
      <p:ext uri="{BB962C8B-B14F-4D97-AF65-F5344CB8AC3E}">
        <p14:creationId xmlns:p14="http://schemas.microsoft.com/office/powerpoint/2010/main" val="4045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Problem: Sidewalk sections that have changes in elevation greater than 1/2 inch create a</a:t>
            </a:r>
          </a:p>
          <a:p>
            <a:r>
              <a:rPr lang="en-US" sz="1200" kern="1200" dirty="0" smtClean="0">
                <a:solidFill>
                  <a:schemeClr val="tx1"/>
                </a:solidFill>
                <a:effectLst/>
                <a:latin typeface="+mn-lt"/>
                <a:ea typeface="+mn-ea"/>
                <a:cs typeface="+mn-cs"/>
              </a:rPr>
              <a:t>tripping hazard, but even a 1/4 inch elevation can cause trips, especially among the elderly.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If possible, rework concrete to provide a smooth transition between sections. If</a:t>
            </a:r>
          </a:p>
          <a:p>
            <a:r>
              <a:rPr lang="en-US" sz="1200" kern="1200" dirty="0" smtClean="0">
                <a:solidFill>
                  <a:schemeClr val="tx1"/>
                </a:solidFill>
                <a:effectLst/>
                <a:latin typeface="+mn-lt"/>
                <a:ea typeface="+mn-ea"/>
                <a:cs typeface="+mn-cs"/>
              </a:rPr>
              <a:t>reworking the concrete is not an option, provide warning markings or cones, especially when</a:t>
            </a:r>
          </a:p>
          <a:p>
            <a:r>
              <a:rPr lang="en-US" sz="1200" kern="1200" dirty="0" smtClean="0">
                <a:solidFill>
                  <a:schemeClr val="tx1"/>
                </a:solidFill>
                <a:effectLst/>
                <a:latin typeface="+mn-lt"/>
                <a:ea typeface="+mn-ea"/>
                <a:cs typeface="+mn-cs"/>
              </a:rPr>
              <a:t>dealing with seasonal concrete heaving.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26</a:t>
            </a:fld>
            <a:endParaRPr lang="en-US"/>
          </a:p>
        </p:txBody>
      </p:sp>
    </p:spTree>
    <p:extLst>
      <p:ext uri="{BB962C8B-B14F-4D97-AF65-F5344CB8AC3E}">
        <p14:creationId xmlns:p14="http://schemas.microsoft.com/office/powerpoint/2010/main" val="1462180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Gravel parking lots with inadequate gravel thickness can lead to pooling water.  During winter months, standing water can freeze and create a slip hazard.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Solution: Apply additional gravel to high-traffic areas and areas with thin gravel layers.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27</a:t>
            </a:fld>
            <a:endParaRPr lang="en-US"/>
          </a:p>
        </p:txBody>
      </p:sp>
    </p:spTree>
    <p:extLst>
      <p:ext uri="{BB962C8B-B14F-4D97-AF65-F5344CB8AC3E}">
        <p14:creationId xmlns:p14="http://schemas.microsoft.com/office/powerpoint/2010/main" val="3773790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Problem: Unpainted curbs or curb ramps along high-traffic sidewalks and other high traffic</a:t>
            </a:r>
          </a:p>
          <a:p>
            <a:r>
              <a:rPr lang="en-US" sz="1200" kern="1200" dirty="0" smtClean="0">
                <a:solidFill>
                  <a:schemeClr val="tx1"/>
                </a:solidFill>
                <a:effectLst/>
                <a:latin typeface="+mn-lt"/>
                <a:ea typeface="+mn-ea"/>
                <a:cs typeface="+mn-cs"/>
              </a:rPr>
              <a:t>areas may be difficult to see, creating a trip hazard.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Paint curbs and curb ramps with nonslip yellow paint. In addition, consider reworking</a:t>
            </a:r>
          </a:p>
          <a:p>
            <a:r>
              <a:rPr lang="en-US" sz="1200" kern="1200" dirty="0" smtClean="0">
                <a:solidFill>
                  <a:schemeClr val="tx1"/>
                </a:solidFill>
                <a:effectLst/>
                <a:latin typeface="+mn-lt"/>
                <a:ea typeface="+mn-ea"/>
                <a:cs typeface="+mn-cs"/>
              </a:rPr>
              <a:t>curb areas by installing a curb ramp with flared sides and contrasting color.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28</a:t>
            </a:fld>
            <a:endParaRPr lang="en-US"/>
          </a:p>
        </p:txBody>
      </p:sp>
    </p:spTree>
    <p:extLst>
      <p:ext uri="{BB962C8B-B14F-4D97-AF65-F5344CB8AC3E}">
        <p14:creationId xmlns:p14="http://schemas.microsoft.com/office/powerpoint/2010/main" val="1785655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Gaps between sidewalk sections can catch heels, creating a tripping hazard. In addition, large gaps collect water, which can aggravate frost heaving.</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Solution: Large cracks should be cleaned and filled with the appropriate filling material. In some cases, rope caulking may be necessary to use as a base to keep the filler material in place.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29</a:t>
            </a:fld>
            <a:endParaRPr lang="en-US"/>
          </a:p>
        </p:txBody>
      </p:sp>
    </p:spTree>
    <p:extLst>
      <p:ext uri="{BB962C8B-B14F-4D97-AF65-F5344CB8AC3E}">
        <p14:creationId xmlns:p14="http://schemas.microsoft.com/office/powerpoint/2010/main" val="469558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Problem: Entrance mats that overlap create a raised hump that could cause a person to trip.</a:t>
            </a:r>
          </a:p>
          <a:p>
            <a:r>
              <a:rPr lang="en-US" sz="1200" kern="1200" dirty="0" smtClean="0">
                <a:solidFill>
                  <a:schemeClr val="tx1"/>
                </a:solidFill>
                <a:effectLst/>
                <a:latin typeface="+mn-lt"/>
                <a:ea typeface="+mn-ea"/>
                <a:cs typeface="+mn-cs"/>
              </a:rPr>
              <a:t>This is especially a concern for the elderly, who may have more difficulty seeing the hump.</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Solution: Mats should be placed in a way that creates a smooth, level walking surface.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30</a:t>
            </a:fld>
            <a:endParaRPr lang="en-US"/>
          </a:p>
        </p:txBody>
      </p:sp>
    </p:spTree>
    <p:extLst>
      <p:ext uri="{BB962C8B-B14F-4D97-AF65-F5344CB8AC3E}">
        <p14:creationId xmlns:p14="http://schemas.microsoft.com/office/powerpoint/2010/main" val="501092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Problem: Areas around drinking fountains and sinks do not always have the correct types of</a:t>
            </a:r>
          </a:p>
          <a:p>
            <a:r>
              <a:rPr lang="en-US" sz="1200" kern="1200" dirty="0" smtClean="0">
                <a:solidFill>
                  <a:schemeClr val="tx1"/>
                </a:solidFill>
                <a:effectLst/>
                <a:latin typeface="+mn-lt"/>
                <a:ea typeface="+mn-ea"/>
                <a:cs typeface="+mn-cs"/>
              </a:rPr>
              <a:t>mats to prevent water pooling increasing the chance of a slip or fall.</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Solution: Set up slip-resistant or water-absorbing mats in these areas.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31</a:t>
            </a:fld>
            <a:endParaRPr lang="en-US"/>
          </a:p>
        </p:txBody>
      </p:sp>
    </p:spTree>
    <p:extLst>
      <p:ext uri="{BB962C8B-B14F-4D97-AF65-F5344CB8AC3E}">
        <p14:creationId xmlns:p14="http://schemas.microsoft.com/office/powerpoint/2010/main" val="108519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32</a:t>
            </a:fld>
            <a:endParaRPr lang="en-US"/>
          </a:p>
        </p:txBody>
      </p:sp>
    </p:spTree>
    <p:extLst>
      <p:ext uri="{BB962C8B-B14F-4D97-AF65-F5344CB8AC3E}">
        <p14:creationId xmlns:p14="http://schemas.microsoft.com/office/powerpoint/2010/main" val="309767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3</a:t>
            </a:fld>
            <a:endParaRPr lang="en-US"/>
          </a:p>
        </p:txBody>
      </p:sp>
    </p:spTree>
    <p:extLst>
      <p:ext uri="{BB962C8B-B14F-4D97-AF65-F5344CB8AC3E}">
        <p14:creationId xmlns:p14="http://schemas.microsoft.com/office/powerpoint/2010/main" val="1354157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People often wear inadequate footwear for the task being performed.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Employees should be trained to wear slip-resistant footwear specifically designed for the work environment. Open heels, spiked heels and flip flops should not be allowed. Since most people walk heel first, the heel area is usually the first area to wear out and should be inspected regularly.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Employees assigned to work in routinely wet slippery areas (e.g., kitchens) should wear slip-resistant, rubber-soled footwear.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33</a:t>
            </a:fld>
            <a:endParaRPr lang="en-US"/>
          </a:p>
        </p:txBody>
      </p:sp>
    </p:spTree>
    <p:extLst>
      <p:ext uri="{BB962C8B-B14F-4D97-AF65-F5344CB8AC3E}">
        <p14:creationId xmlns:p14="http://schemas.microsoft.com/office/powerpoint/2010/main" val="4117044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People often wear inadequate footwear for the task being performed.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Employees should be trained to wear slip-resistant footwear specifically designed for the work environment. Open heels, spiked heels and flip flops should not be allowed. Since most people walk heel first, the heel area is usually the first area to wear out and should be inspected regularly.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Employees assigned to work in routinely wet slippery areas (e.g., kitchens) should wear slip-resistant, rubber-soled footwear.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34</a:t>
            </a:fld>
            <a:endParaRPr lang="en-US"/>
          </a:p>
        </p:txBody>
      </p:sp>
    </p:spTree>
    <p:extLst>
      <p:ext uri="{BB962C8B-B14F-4D97-AF65-F5344CB8AC3E}">
        <p14:creationId xmlns:p14="http://schemas.microsoft.com/office/powerpoint/2010/main" val="168345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People often wear inadequate footwear for the task being performed.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Employees should be trained to wear slip-resistant footwear specifically designed for the work environment. Open heels, spiked heels and flip flops should not be allowed. Since most people walk heel first, the heel area is usually the first area to wear out and should be inspected regularly.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Employees assigned to work in routinely wet slippery areas (e.g., kitchens) should wear slip-resistant, rubber-soled footwear.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35</a:t>
            </a:fld>
            <a:endParaRPr lang="en-US"/>
          </a:p>
        </p:txBody>
      </p:sp>
    </p:spTree>
    <p:extLst>
      <p:ext uri="{BB962C8B-B14F-4D97-AF65-F5344CB8AC3E}">
        <p14:creationId xmlns:p14="http://schemas.microsoft.com/office/powerpoint/2010/main" val="4211424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Problem: People often wear inadequate footwear for the task being performed.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Employees should be trained to wear slip-resistant footwear specifically designed for the work environment. Open heels, spiked heels and flip flops should not be allowed. Since most people walk heel first, the heel area is usually the first area to wear out and should be inspected regularly.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Employees assigned to work in routinely wet slippery areas (e.g., kitchens) should wear slip-resistant, rubber-soled footwear.</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36</a:t>
            </a:fld>
            <a:endParaRPr lang="en-US"/>
          </a:p>
        </p:txBody>
      </p:sp>
    </p:spTree>
    <p:extLst>
      <p:ext uri="{BB962C8B-B14F-4D97-AF65-F5344CB8AC3E}">
        <p14:creationId xmlns:p14="http://schemas.microsoft.com/office/powerpoint/2010/main" val="2756721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57B45-0784-44EB-9BB7-CB48EDA30F64}" type="slidenum">
              <a:rPr lang="en-US" smtClean="0"/>
              <a:t>37</a:t>
            </a:fld>
            <a:endParaRPr lang="en-US"/>
          </a:p>
        </p:txBody>
      </p:sp>
    </p:spTree>
    <p:extLst>
      <p:ext uri="{BB962C8B-B14F-4D97-AF65-F5344CB8AC3E}">
        <p14:creationId xmlns:p14="http://schemas.microsoft.com/office/powerpoint/2010/main" val="3902282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38</a:t>
            </a:fld>
            <a:endParaRPr lang="en-US"/>
          </a:p>
        </p:txBody>
      </p:sp>
    </p:spTree>
    <p:extLst>
      <p:ext uri="{BB962C8B-B14F-4D97-AF65-F5344CB8AC3E}">
        <p14:creationId xmlns:p14="http://schemas.microsoft.com/office/powerpoint/2010/main" val="3422539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39</a:t>
            </a:fld>
            <a:endParaRPr lang="en-US"/>
          </a:p>
        </p:txBody>
      </p:sp>
    </p:spTree>
    <p:extLst>
      <p:ext uri="{BB962C8B-B14F-4D97-AF65-F5344CB8AC3E}">
        <p14:creationId xmlns:p14="http://schemas.microsoft.com/office/powerpoint/2010/main" val="708662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that we have covered a lot of different</a:t>
            </a:r>
            <a:r>
              <a:rPr lang="en-US" baseline="0" dirty="0" smtClean="0"/>
              <a:t> material today with a lot of different topics. Please ask your questions.</a:t>
            </a: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40</a:t>
            </a:fld>
            <a:endParaRPr lang="en-US"/>
          </a:p>
        </p:txBody>
      </p:sp>
    </p:spTree>
    <p:extLst>
      <p:ext uri="{BB962C8B-B14F-4D97-AF65-F5344CB8AC3E}">
        <p14:creationId xmlns:p14="http://schemas.microsoft.com/office/powerpoint/2010/main" val="3319479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41</a:t>
            </a:fld>
            <a:endParaRPr lang="en-US"/>
          </a:p>
        </p:txBody>
      </p:sp>
    </p:spTree>
    <p:extLst>
      <p:ext uri="{BB962C8B-B14F-4D97-AF65-F5344CB8AC3E}">
        <p14:creationId xmlns:p14="http://schemas.microsoft.com/office/powerpoint/2010/main" val="419874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4</a:t>
            </a:fld>
            <a:endParaRPr lang="en-US"/>
          </a:p>
        </p:txBody>
      </p:sp>
    </p:spTree>
    <p:extLst>
      <p:ext uri="{BB962C8B-B14F-4D97-AF65-F5344CB8AC3E}">
        <p14:creationId xmlns:p14="http://schemas.microsoft.com/office/powerpoint/2010/main" val="37440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5</a:t>
            </a:fld>
            <a:endParaRPr lang="en-US"/>
          </a:p>
        </p:txBody>
      </p:sp>
    </p:spTree>
    <p:extLst>
      <p:ext uri="{BB962C8B-B14F-4D97-AF65-F5344CB8AC3E}">
        <p14:creationId xmlns:p14="http://schemas.microsoft.com/office/powerpoint/2010/main" val="268895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57B45-0784-44EB-9BB7-CB48EDA30F64}" type="slidenum">
              <a:rPr lang="en-US" smtClean="0"/>
              <a:t>6</a:t>
            </a:fld>
            <a:endParaRPr lang="en-US"/>
          </a:p>
        </p:txBody>
      </p:sp>
    </p:spTree>
    <p:extLst>
      <p:ext uri="{BB962C8B-B14F-4D97-AF65-F5344CB8AC3E}">
        <p14:creationId xmlns:p14="http://schemas.microsoft.com/office/powerpoint/2010/main" val="110395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A0F05B7-F513-4EC0-B65E-436FB70DD642}" type="slidenum">
              <a:rPr lang="en-US" altLang="en-US">
                <a:latin typeface="Arial" charset="0"/>
              </a:rPr>
              <a:pPr algn="r" eaLnBrk="1" hangingPunct="1">
                <a:spcBef>
                  <a:spcPct val="0"/>
                </a:spcBef>
              </a:pPr>
              <a:t>9</a:t>
            </a:fld>
            <a:endParaRPr lang="en-US" alt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74209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1C93989-0DA5-4D98-A479-2FE53AC9E27F}" type="slidenum">
              <a:rPr lang="en-US" altLang="en-US">
                <a:latin typeface="Arial" charset="0"/>
              </a:rPr>
              <a:pPr algn="r" eaLnBrk="1" hangingPunct="1">
                <a:spcBef>
                  <a:spcPct val="0"/>
                </a:spcBef>
              </a:pPr>
              <a:t>10</a:t>
            </a:fld>
            <a:endParaRPr lang="en-US" alt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US" altLang="en-US" dirty="0" smtClean="0"/>
          </a:p>
        </p:txBody>
      </p:sp>
    </p:spTree>
    <p:extLst>
      <p:ext uri="{BB962C8B-B14F-4D97-AF65-F5344CB8AC3E}">
        <p14:creationId xmlns:p14="http://schemas.microsoft.com/office/powerpoint/2010/main" val="253350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6026F33-3A47-4B30-BAAD-3CB192376D1C}" type="slidenum">
              <a:rPr lang="en-US" altLang="en-US">
                <a:latin typeface="Arial" charset="0"/>
              </a:rPr>
              <a:pPr algn="r" eaLnBrk="1" hangingPunct="1">
                <a:spcBef>
                  <a:spcPct val="0"/>
                </a:spcBef>
              </a:pPr>
              <a:t>12</a:t>
            </a:fld>
            <a:endParaRPr lang="en-US" alt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marL="228600" indent="-228600" eaLnBrk="1" hangingPunct="1"/>
            <a:endParaRPr lang="en-US" altLang="en-US" dirty="0" smtClean="0"/>
          </a:p>
        </p:txBody>
      </p:sp>
    </p:spTree>
    <p:extLst>
      <p:ext uri="{BB962C8B-B14F-4D97-AF65-F5344CB8AC3E}">
        <p14:creationId xmlns:p14="http://schemas.microsoft.com/office/powerpoint/2010/main" val="311509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4D4D4D"/>
                </a:solidFill>
                <a:latin typeface="Arial"/>
                <a:cs typeface="Arial"/>
              </a:defRPr>
            </a:lvl1p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12/17/2020</a:t>
            </a:fld>
            <a:endParaRPr lang="en-US"/>
          </a:p>
        </p:txBody>
      </p:sp>
      <p:sp>
        <p:nvSpPr>
          <p:cNvPr id="6" name="Holder 6"/>
          <p:cNvSpPr>
            <a:spLocks noGrp="1"/>
          </p:cNvSpPr>
          <p:nvPr>
            <p:ph type="sldNum" sz="quarter" idx="7"/>
          </p:nvPr>
        </p:nvSpPr>
        <p:spPr/>
        <p:txBody>
          <a:bodyPr lIns="0" tIns="0" rIns="0" bIns="0"/>
          <a:lstStyle>
            <a:lvl1pPr>
              <a:defRPr sz="800" b="0" i="0">
                <a:solidFill>
                  <a:srgbClr val="4D4D4D"/>
                </a:solidFill>
                <a:latin typeface="Arial"/>
                <a:cs typeface="Arial"/>
              </a:defRPr>
            </a:lvl1pPr>
          </a:lstStyle>
          <a:p>
            <a:pPr marL="254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25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rgbClr val="4D4D4D"/>
                </a:solidFill>
                <a:latin typeface="Arial"/>
                <a:cs typeface="Arial"/>
              </a:defRPr>
            </a:lvl1p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12/17/2020</a:t>
            </a:fld>
            <a:endParaRPr lang="en-US"/>
          </a:p>
        </p:txBody>
      </p:sp>
      <p:sp>
        <p:nvSpPr>
          <p:cNvPr id="6" name="Holder 6"/>
          <p:cNvSpPr>
            <a:spLocks noGrp="1"/>
          </p:cNvSpPr>
          <p:nvPr>
            <p:ph type="sldNum" sz="quarter" idx="7"/>
          </p:nvPr>
        </p:nvSpPr>
        <p:spPr/>
        <p:txBody>
          <a:bodyPr lIns="0" tIns="0" rIns="0" bIns="0"/>
          <a:lstStyle>
            <a:lvl1pPr>
              <a:defRPr sz="800" b="0" i="0">
                <a:solidFill>
                  <a:srgbClr val="4D4D4D"/>
                </a:solidFill>
                <a:latin typeface="Arial"/>
                <a:cs typeface="Arial"/>
              </a:defRPr>
            </a:lvl1pPr>
          </a:lstStyle>
          <a:p>
            <a:pPr marL="254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253D"/>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rgbClr val="4D4D4D"/>
                </a:solidFill>
                <a:latin typeface="Arial"/>
                <a:cs typeface="Arial"/>
              </a:defRPr>
            </a:lvl1p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12/17/2020</a:t>
            </a:fld>
            <a:endParaRPr lang="en-US"/>
          </a:p>
        </p:txBody>
      </p:sp>
      <p:sp>
        <p:nvSpPr>
          <p:cNvPr id="7" name="Holder 7"/>
          <p:cNvSpPr>
            <a:spLocks noGrp="1"/>
          </p:cNvSpPr>
          <p:nvPr>
            <p:ph type="sldNum" sz="quarter" idx="7"/>
          </p:nvPr>
        </p:nvSpPr>
        <p:spPr/>
        <p:txBody>
          <a:bodyPr lIns="0" tIns="0" rIns="0" bIns="0"/>
          <a:lstStyle>
            <a:lvl1pPr>
              <a:defRPr sz="800" b="0" i="0">
                <a:solidFill>
                  <a:srgbClr val="4D4D4D"/>
                </a:solidFill>
                <a:latin typeface="Arial"/>
                <a:cs typeface="Arial"/>
              </a:defRPr>
            </a:lvl1pPr>
          </a:lstStyle>
          <a:p>
            <a:pPr marL="254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253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00" b="0" i="0">
                <a:solidFill>
                  <a:srgbClr val="4D4D4D"/>
                </a:solidFill>
                <a:latin typeface="Arial"/>
                <a:cs typeface="Arial"/>
              </a:defRPr>
            </a:lvl1p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12/17/2020</a:t>
            </a:fld>
            <a:endParaRPr lang="en-US"/>
          </a:p>
        </p:txBody>
      </p:sp>
      <p:sp>
        <p:nvSpPr>
          <p:cNvPr id="5" name="Holder 5"/>
          <p:cNvSpPr>
            <a:spLocks noGrp="1"/>
          </p:cNvSpPr>
          <p:nvPr>
            <p:ph type="sldNum" sz="quarter" idx="7"/>
          </p:nvPr>
        </p:nvSpPr>
        <p:spPr/>
        <p:txBody>
          <a:bodyPr lIns="0" tIns="0" rIns="0" bIns="0"/>
          <a:lstStyle>
            <a:lvl1pPr>
              <a:defRPr sz="800" b="0" i="0">
                <a:solidFill>
                  <a:srgbClr val="4D4D4D"/>
                </a:solidFill>
                <a:latin typeface="Arial"/>
                <a:cs typeface="Arial"/>
              </a:defRPr>
            </a:lvl1pPr>
          </a:lstStyle>
          <a:p>
            <a:pPr marL="254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333603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798319"/>
            <a:ext cx="9144000" cy="334517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6216396" y="3590544"/>
            <a:ext cx="2692907" cy="1284732"/>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600" b="0" i="0">
                <a:solidFill>
                  <a:srgbClr val="4D4D4D"/>
                </a:solidFill>
                <a:latin typeface="Arial"/>
                <a:cs typeface="Arial"/>
              </a:defRPr>
            </a:lvl1p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12/17/2020</a:t>
            </a:fld>
            <a:endParaRPr lang="en-US"/>
          </a:p>
        </p:txBody>
      </p:sp>
      <p:sp>
        <p:nvSpPr>
          <p:cNvPr id="4" name="Holder 4"/>
          <p:cNvSpPr>
            <a:spLocks noGrp="1"/>
          </p:cNvSpPr>
          <p:nvPr>
            <p:ph type="sldNum" sz="quarter" idx="7"/>
          </p:nvPr>
        </p:nvSpPr>
        <p:spPr/>
        <p:txBody>
          <a:bodyPr lIns="0" tIns="0" rIns="0" bIns="0"/>
          <a:lstStyle>
            <a:lvl1pPr>
              <a:defRPr sz="800" b="0" i="0">
                <a:solidFill>
                  <a:srgbClr val="4D4D4D"/>
                </a:solidFill>
                <a:latin typeface="Arial"/>
                <a:cs typeface="Arial"/>
              </a:defRPr>
            </a:lvl1pPr>
          </a:lstStyle>
          <a:p>
            <a:pPr marL="254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5943600" cy="43088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303020"/>
            <a:ext cx="4023360" cy="1799467"/>
          </a:xfrm>
        </p:spPr>
        <p:txBody>
          <a:bodyPr/>
          <a:lstStyle>
            <a:lvl1pPr marL="171450" marR="0" indent="-171450"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2"/>
                </a:solidFill>
              </a:defRPr>
            </a:lvl1pPr>
            <a:lvl2pPr marL="346472" marR="0" indent="-172641"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2"/>
                </a:solidFill>
              </a:defRPr>
            </a:lvl2pPr>
            <a:lvl3pPr marL="513160" marR="0" indent="-172641" algn="l" defTabSz="342900" rtl="0" eaLnBrk="1" fontAlgn="auto" latinLnBrk="0" hangingPunct="1">
              <a:lnSpc>
                <a:spcPct val="100000"/>
              </a:lnSpc>
              <a:spcBef>
                <a:spcPts val="0"/>
              </a:spcBef>
              <a:spcAft>
                <a:spcPts val="675"/>
              </a:spcAft>
              <a:buClr>
                <a:srgbClr val="6FACDE"/>
              </a:buClr>
              <a:buSzTx/>
              <a:buFont typeface="Wingdings" panose="05000000000000000000" pitchFamily="2" charset="2"/>
              <a:buChar char="§"/>
              <a:tabLst/>
              <a:defRPr>
                <a:solidFill>
                  <a:schemeClr val="tx2"/>
                </a:solidFill>
              </a:defRPr>
            </a:lvl3pPr>
            <a:lvl4pPr marL="685800" marR="0" indent="-167879"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2"/>
                </a:solidFill>
              </a:defRPr>
            </a:lvl4pPr>
            <a:lvl5pPr marL="941785" marR="0" indent="-167879" algn="l" defTabSz="342900" rtl="0" eaLnBrk="1" fontAlgn="auto" latinLnBrk="0" hangingPunct="1">
              <a:lnSpc>
                <a:spcPct val="100000"/>
              </a:lnSpc>
              <a:spcBef>
                <a:spcPct val="20000"/>
              </a:spcBef>
              <a:spcAft>
                <a:spcPts val="675"/>
              </a:spcAft>
              <a:buClr>
                <a:srgbClr val="6FACDE"/>
              </a:buClr>
              <a:buSzTx/>
              <a:buFont typeface="Arial"/>
              <a:buChar char="–"/>
              <a:tabLst/>
              <a:defRPr>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2"/>
          <p:cNvSpPr>
            <a:spLocks noGrp="1"/>
          </p:cNvSpPr>
          <p:nvPr>
            <p:ph idx="13"/>
          </p:nvPr>
        </p:nvSpPr>
        <p:spPr>
          <a:xfrm>
            <a:off x="4480560" y="1303020"/>
            <a:ext cx="4023360" cy="1799467"/>
          </a:xfrm>
        </p:spPr>
        <p:txBody>
          <a:bodyPr/>
          <a:lstStyle>
            <a:lvl1pPr marL="171450" marR="0" indent="-171450"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2"/>
                </a:solidFill>
              </a:defRPr>
            </a:lvl1pPr>
            <a:lvl2pPr marL="346472" marR="0" indent="-172641"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2"/>
                </a:solidFill>
              </a:defRPr>
            </a:lvl2pPr>
            <a:lvl3pPr marL="513160" marR="0" indent="-172641" algn="l" defTabSz="342900" rtl="0" eaLnBrk="1" fontAlgn="auto" latinLnBrk="0" hangingPunct="1">
              <a:lnSpc>
                <a:spcPct val="100000"/>
              </a:lnSpc>
              <a:spcBef>
                <a:spcPts val="0"/>
              </a:spcBef>
              <a:spcAft>
                <a:spcPts val="675"/>
              </a:spcAft>
              <a:buClr>
                <a:srgbClr val="6FACDE"/>
              </a:buClr>
              <a:buSzTx/>
              <a:buFont typeface="Wingdings" panose="05000000000000000000" pitchFamily="2" charset="2"/>
              <a:buChar char="§"/>
              <a:tabLst/>
              <a:defRPr>
                <a:solidFill>
                  <a:schemeClr val="tx2"/>
                </a:solidFill>
              </a:defRPr>
            </a:lvl3pPr>
            <a:lvl4pPr marL="685800" marR="0" indent="-167879"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2"/>
                </a:solidFill>
              </a:defRPr>
            </a:lvl4pPr>
            <a:lvl5pPr marL="941785" marR="0" indent="-167879" algn="l" defTabSz="342900" rtl="0" eaLnBrk="1" fontAlgn="auto" latinLnBrk="0" hangingPunct="1">
              <a:lnSpc>
                <a:spcPct val="100000"/>
              </a:lnSpc>
              <a:spcBef>
                <a:spcPct val="20000"/>
              </a:spcBef>
              <a:spcAft>
                <a:spcPts val="675"/>
              </a:spcAft>
              <a:buClr>
                <a:srgbClr val="6FACDE"/>
              </a:buClr>
              <a:buSzTx/>
              <a:buFont typeface="Arial"/>
              <a:buChar char="–"/>
              <a:tabLst/>
              <a:defRPr>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4"/>
          </p:nvPr>
        </p:nvSpPr>
        <p:spPr>
          <a:xfrm>
            <a:off x="228600" y="925830"/>
            <a:ext cx="7772400" cy="308610"/>
          </a:xfrm>
          <a:prstGeom prst="rect">
            <a:avLst/>
          </a:prstGeom>
        </p:spPr>
        <p:txBody>
          <a:bodyPr>
            <a:noAutofit/>
          </a:bodyPr>
          <a:lstStyle>
            <a:lvl1pPr marL="0" indent="0">
              <a:buNone/>
              <a:defRPr sz="1500" b="1">
                <a:solidFill>
                  <a:schemeClr val="accent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6096559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83969"/>
            <a:ext cx="9144000"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5" y="204787"/>
            <a:ext cx="3008313" cy="230832"/>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6"/>
            <a:ext cx="3008313" cy="3518297"/>
          </a:xfrm>
        </p:spPr>
        <p:txBody>
          <a:bodyPr>
            <a:normAutofit/>
          </a:bodyPr>
          <a:lstStyle>
            <a:lvl1pPr marL="0" indent="0">
              <a:spcAft>
                <a:spcPts val="450"/>
              </a:spcAft>
              <a:buNone/>
              <a:defRPr sz="1500"/>
            </a:lvl1pPr>
            <a:lvl2pPr marL="342420" indent="0">
              <a:buNone/>
              <a:defRPr sz="900"/>
            </a:lvl2pPr>
            <a:lvl3pPr marL="684838" indent="0">
              <a:buNone/>
              <a:defRPr sz="750"/>
            </a:lvl3pPr>
            <a:lvl4pPr marL="1027258" indent="0">
              <a:buNone/>
              <a:defRPr sz="675"/>
            </a:lvl4pPr>
            <a:lvl5pPr marL="1369676" indent="0">
              <a:buNone/>
              <a:defRPr sz="675"/>
            </a:lvl5pPr>
            <a:lvl6pPr marL="1712097" indent="0">
              <a:buNone/>
              <a:defRPr sz="675"/>
            </a:lvl6pPr>
            <a:lvl7pPr marL="2054514" indent="0">
              <a:buNone/>
              <a:defRPr sz="675"/>
            </a:lvl7pPr>
            <a:lvl8pPr marL="2396935" indent="0">
              <a:buNone/>
              <a:defRPr sz="675"/>
            </a:lvl8pPr>
            <a:lvl9pPr marL="2739353" indent="0">
              <a:buNone/>
              <a:defRPr sz="675"/>
            </a:lvl9pPr>
          </a:lstStyle>
          <a:p>
            <a:pPr lvl="0"/>
            <a:r>
              <a:rPr lang="en-US" smtClean="0"/>
              <a:t>Click to edit Master text styles</a:t>
            </a:r>
          </a:p>
        </p:txBody>
      </p:sp>
      <p:sp>
        <p:nvSpPr>
          <p:cNvPr id="6" name="Slide Number Placeholder 4"/>
          <p:cNvSpPr>
            <a:spLocks noGrp="1"/>
          </p:cNvSpPr>
          <p:nvPr>
            <p:ph type="sldNum" sz="quarter" idx="10"/>
          </p:nvPr>
        </p:nvSpPr>
        <p:spPr>
          <a:xfrm>
            <a:off x="8808593" y="4694549"/>
            <a:ext cx="163829" cy="115416"/>
          </a:xfrm>
        </p:spPr>
        <p:txBody>
          <a:bodyPr/>
          <a:lstStyle>
            <a:lvl1pPr>
              <a:defRPr sz="750">
                <a:latin typeface="Futura Bk BT" panose="020B0502020204020303" pitchFamily="34" charset="0"/>
              </a:defRPr>
            </a:lvl1pPr>
          </a:lstStyle>
          <a:p>
            <a:pPr>
              <a:defRPr/>
            </a:pPr>
            <a:fld id="{2A90F15B-0F4A-4982-8336-DC65392C88E3}" type="slidenum">
              <a:rPr lang="en-US"/>
              <a:pPr>
                <a:defRPr/>
              </a:pPr>
              <a:t>‹#›</a:t>
            </a:fld>
            <a:endParaRPr lang="en-US" dirty="0"/>
          </a:p>
        </p:txBody>
      </p:sp>
    </p:spTree>
    <p:extLst>
      <p:ext uri="{BB962C8B-B14F-4D97-AF65-F5344CB8AC3E}">
        <p14:creationId xmlns:p14="http://schemas.microsoft.com/office/powerpoint/2010/main" val="172876156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over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1" y="817924"/>
            <a:ext cx="5546373" cy="826592"/>
          </a:xfrm>
          <a:prstGeom prst="rect">
            <a:avLst/>
          </a:prstGeom>
        </p:spPr>
        <p:txBody>
          <a:bodyPr anchor="b" anchorCtr="0">
            <a:normAutofit/>
          </a:bodyPr>
          <a:lstStyle>
            <a:lvl1pPr algn="l">
              <a:lnSpc>
                <a:spcPts val="3225"/>
              </a:lnSpc>
              <a:spcBef>
                <a:spcPts val="0"/>
              </a:spcBef>
              <a:defRPr sz="2250" cap="none">
                <a:solidFill>
                  <a:schemeClr val="accent1"/>
                </a:solidFill>
              </a:defRPr>
            </a:lvl1pPr>
          </a:lstStyle>
          <a:p>
            <a:r>
              <a:rPr lang="en-US" dirty="0" smtClean="0"/>
              <a:t>Cover Page (text only)</a:t>
            </a:r>
            <a:endParaRPr lang="en-US" dirty="0"/>
          </a:p>
        </p:txBody>
      </p:sp>
      <p:sp>
        <p:nvSpPr>
          <p:cNvPr id="3" name="Subtitle 2"/>
          <p:cNvSpPr>
            <a:spLocks noGrp="1"/>
          </p:cNvSpPr>
          <p:nvPr>
            <p:ph type="subTitle" idx="1" hasCustomPrompt="1"/>
          </p:nvPr>
        </p:nvSpPr>
        <p:spPr>
          <a:xfrm>
            <a:off x="228601" y="2811780"/>
            <a:ext cx="5546373" cy="290205"/>
          </a:xfrm>
          <a:prstGeom prst="rect">
            <a:avLst/>
          </a:prstGeom>
        </p:spPr>
        <p:txBody>
          <a:bodyPr>
            <a:noAutofit/>
          </a:bodyPr>
          <a:lstStyle>
            <a:lvl1pPr marL="0" indent="0" algn="l">
              <a:buNone/>
              <a:defRPr sz="1500" cap="none" baseline="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 name  |  Date</a:t>
            </a:r>
            <a:endParaRPr lang="en-US" dirty="0"/>
          </a:p>
        </p:txBody>
      </p:sp>
      <p:pic>
        <p:nvPicPr>
          <p:cNvPr id="8"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00" y="3090862"/>
            <a:ext cx="91694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50467" y="4000500"/>
            <a:ext cx="2555147" cy="914400"/>
          </a:xfrm>
          <a:prstGeom prst="rect">
            <a:avLst/>
          </a:prstGeom>
        </p:spPr>
      </p:pic>
      <p:sp>
        <p:nvSpPr>
          <p:cNvPr id="7" name="Text Placeholder 6"/>
          <p:cNvSpPr txBox="1">
            <a:spLocks/>
          </p:cNvSpPr>
          <p:nvPr userDrawn="1"/>
        </p:nvSpPr>
        <p:spPr>
          <a:xfrm>
            <a:off x="228601" y="4914900"/>
            <a:ext cx="3759383" cy="228600"/>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ct val="20000"/>
              </a:spcBef>
              <a:spcAft>
                <a:spcPts val="0"/>
              </a:spcAft>
              <a:buClrTx/>
              <a:buSzTx/>
              <a:buFont typeface="Arial"/>
              <a:buNone/>
              <a:tabLst/>
              <a:defRPr/>
            </a:pPr>
            <a:r>
              <a:rPr lang="en-US" sz="450" kern="1200" dirty="0" smtClean="0">
                <a:solidFill>
                  <a:schemeClr val="accent2">
                    <a:lumMod val="40000"/>
                    <a:lumOff val="60000"/>
                  </a:schemeClr>
                </a:solidFill>
                <a:latin typeface="+mj-lt"/>
                <a:ea typeface="+mn-ea"/>
                <a:cs typeface="+mn-cs"/>
              </a:rPr>
              <a:t>© 2019 ARTHUR J. GALLAGHER &amp; CO.  |  AJG.COM</a:t>
            </a:r>
            <a:endParaRPr lang="en-US" sz="45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127779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68680" y="2110739"/>
            <a:ext cx="8275319" cy="3032759"/>
          </a:xfrm>
          <a:prstGeom prst="rect">
            <a:avLst/>
          </a:prstGeom>
          <a:blipFill>
            <a:blip r:embed="rId10" cstate="print"/>
            <a:stretch>
              <a:fillRect/>
            </a:stretch>
          </a:blipFill>
        </p:spPr>
        <p:txBody>
          <a:bodyPr wrap="square" lIns="0" tIns="0" rIns="0" bIns="0" rtlCol="0"/>
          <a:lstStyle/>
          <a:p>
            <a:endParaRPr/>
          </a:p>
        </p:txBody>
      </p:sp>
      <p:sp>
        <p:nvSpPr>
          <p:cNvPr id="17" name="bk object 17"/>
          <p:cNvSpPr/>
          <p:nvPr/>
        </p:nvSpPr>
        <p:spPr>
          <a:xfrm>
            <a:off x="6711695" y="30480"/>
            <a:ext cx="2334768" cy="1066800"/>
          </a:xfrm>
          <a:prstGeom prst="rect">
            <a:avLst/>
          </a:prstGeom>
          <a:blipFill>
            <a:blip r:embed="rId11" cstate="print"/>
            <a:stretch>
              <a:fillRect/>
            </a:stretch>
          </a:blipFill>
        </p:spPr>
        <p:txBody>
          <a:bodyPr wrap="square" lIns="0" tIns="0" rIns="0" bIns="0" rtlCol="0"/>
          <a:lstStyle/>
          <a:p>
            <a:endParaRPr/>
          </a:p>
        </p:txBody>
      </p:sp>
      <p:sp>
        <p:nvSpPr>
          <p:cNvPr id="2" name="Holder 2"/>
          <p:cNvSpPr>
            <a:spLocks noGrp="1"/>
          </p:cNvSpPr>
          <p:nvPr>
            <p:ph type="title"/>
          </p:nvPr>
        </p:nvSpPr>
        <p:spPr>
          <a:xfrm>
            <a:off x="765759" y="1095248"/>
            <a:ext cx="7612481" cy="452119"/>
          </a:xfrm>
          <a:prstGeom prst="rect">
            <a:avLst/>
          </a:prstGeom>
        </p:spPr>
        <p:txBody>
          <a:bodyPr wrap="square" lIns="0" tIns="0" rIns="0" bIns="0">
            <a:spAutoFit/>
          </a:bodyPr>
          <a:lstStyle>
            <a:lvl1pPr>
              <a:defRPr sz="2800" b="0" i="0">
                <a:solidFill>
                  <a:srgbClr val="00253D"/>
                </a:solidFill>
                <a:latin typeface="Arial"/>
                <a:cs typeface="Arial"/>
              </a:defRPr>
            </a:lvl1pPr>
          </a:lstStyle>
          <a:p>
            <a:endParaRPr/>
          </a:p>
        </p:txBody>
      </p:sp>
      <p:sp>
        <p:nvSpPr>
          <p:cNvPr id="3" name="Holder 3"/>
          <p:cNvSpPr>
            <a:spLocks noGrp="1"/>
          </p:cNvSpPr>
          <p:nvPr>
            <p:ph type="body" idx="1"/>
          </p:nvPr>
        </p:nvSpPr>
        <p:spPr>
          <a:xfrm>
            <a:off x="764540" y="934363"/>
            <a:ext cx="7614919" cy="13309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7114793" y="4934716"/>
            <a:ext cx="1852929" cy="111125"/>
          </a:xfrm>
          <a:prstGeom prst="rect">
            <a:avLst/>
          </a:prstGeom>
        </p:spPr>
        <p:txBody>
          <a:bodyPr wrap="square" lIns="0" tIns="0" rIns="0" bIns="0">
            <a:spAutoFit/>
          </a:bodyPr>
          <a:lstStyle>
            <a:lvl1pPr>
              <a:defRPr sz="600" b="0" i="0">
                <a:solidFill>
                  <a:srgbClr val="4D4D4D"/>
                </a:solidFill>
                <a:latin typeface="Arial"/>
                <a:cs typeface="Arial"/>
              </a:defRPr>
            </a:lvl1p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12/17/2020</a:t>
            </a:fld>
            <a:endParaRPr lang="en-US"/>
          </a:p>
        </p:txBody>
      </p:sp>
      <p:sp>
        <p:nvSpPr>
          <p:cNvPr id="6" name="Holder 6"/>
          <p:cNvSpPr>
            <a:spLocks noGrp="1"/>
          </p:cNvSpPr>
          <p:nvPr>
            <p:ph type="sldNum" sz="quarter" idx="7"/>
          </p:nvPr>
        </p:nvSpPr>
        <p:spPr>
          <a:xfrm>
            <a:off x="8808593" y="4694549"/>
            <a:ext cx="163829" cy="139700"/>
          </a:xfrm>
          <a:prstGeom prst="rect">
            <a:avLst/>
          </a:prstGeom>
        </p:spPr>
        <p:txBody>
          <a:bodyPr wrap="square" lIns="0" tIns="0" rIns="0" bIns="0">
            <a:spAutoFit/>
          </a:bodyPr>
          <a:lstStyle>
            <a:lvl1pPr>
              <a:defRPr sz="800" b="0" i="0">
                <a:solidFill>
                  <a:srgbClr val="4D4D4D"/>
                </a:solidFill>
                <a:latin typeface="Arial"/>
                <a:cs typeface="Arial"/>
              </a:defRPr>
            </a:lvl1pPr>
          </a:lstStyle>
          <a:p>
            <a:pPr marL="25400">
              <a:lnSpc>
                <a:spcPct val="100000"/>
              </a:lnSpc>
              <a:spcBef>
                <a:spcPts val="2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7.emf"/></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1.emf"/></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5.emf"/></Relationships>
</file>

<file path=ppt/slides/_rels/slide2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2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9.emf"/></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1.emf"/></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3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6.jpg"/></Relationships>
</file>

<file path=ppt/slides/_rels/slide3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8.jpg"/></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2.jpg"/></Relationships>
</file>

<file path=ppt/slides/_rels/slide3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6.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mailto:tommy_normand@ajg.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4370" y="2952750"/>
            <a:ext cx="6002935" cy="916918"/>
          </a:xfrm>
          <a:prstGeom prst="rect">
            <a:avLst/>
          </a:prstGeom>
        </p:spPr>
        <p:txBody>
          <a:bodyPr vert="horz" wrap="square" lIns="0" tIns="176530" rIns="0" bIns="0" rtlCol="0">
            <a:spAutoFit/>
          </a:bodyPr>
          <a:lstStyle/>
          <a:p>
            <a:pPr marR="5080"/>
            <a:r>
              <a:rPr sz="2400" spc="-5" dirty="0" smtClean="0">
                <a:solidFill>
                  <a:srgbClr val="FFFFFF"/>
                </a:solidFill>
                <a:latin typeface="Arial"/>
                <a:cs typeface="Arial"/>
              </a:rPr>
              <a:t>Slip</a:t>
            </a:r>
            <a:r>
              <a:rPr sz="2400" spc="-5" dirty="0">
                <a:solidFill>
                  <a:srgbClr val="FFFFFF"/>
                </a:solidFill>
                <a:latin typeface="Arial"/>
                <a:cs typeface="Arial"/>
              </a:rPr>
              <a:t>, </a:t>
            </a:r>
            <a:r>
              <a:rPr sz="2400" spc="-30" dirty="0">
                <a:solidFill>
                  <a:srgbClr val="FFFFFF"/>
                </a:solidFill>
                <a:latin typeface="Arial"/>
                <a:cs typeface="Arial"/>
              </a:rPr>
              <a:t>Trip </a:t>
            </a:r>
            <a:r>
              <a:rPr sz="2400" spc="-5" dirty="0">
                <a:solidFill>
                  <a:srgbClr val="FFFFFF"/>
                </a:solidFill>
                <a:latin typeface="Arial"/>
                <a:cs typeface="Arial"/>
              </a:rPr>
              <a:t>and Fall Prevention  </a:t>
            </a:r>
            <a:endParaRPr lang="en-US" sz="2400" spc="-5" dirty="0" smtClean="0">
              <a:solidFill>
                <a:srgbClr val="FFFFFF"/>
              </a:solidFill>
              <a:latin typeface="Arial"/>
              <a:cs typeface="Arial"/>
            </a:endParaRPr>
          </a:p>
          <a:p>
            <a:pPr marR="5080"/>
            <a:r>
              <a:rPr sz="2400" spc="-5" dirty="0" smtClean="0">
                <a:solidFill>
                  <a:srgbClr val="FFFFFF"/>
                </a:solidFill>
                <a:latin typeface="Arial"/>
                <a:cs typeface="Arial"/>
              </a:rPr>
              <a:t>for </a:t>
            </a:r>
            <a:r>
              <a:rPr lang="en-US" sz="2400" spc="-5" dirty="0" smtClean="0">
                <a:solidFill>
                  <a:srgbClr val="FFFFFF"/>
                </a:solidFill>
                <a:latin typeface="Arial"/>
                <a:cs typeface="Arial"/>
              </a:rPr>
              <a:t>Broward County</a:t>
            </a:r>
            <a:endParaRPr sz="2400" dirty="0">
              <a:latin typeface="Arial"/>
              <a:cs typeface="Arial"/>
            </a:endParaRPr>
          </a:p>
        </p:txBody>
      </p:sp>
      <p:sp>
        <p:nvSpPr>
          <p:cNvPr id="3" name="object 3"/>
          <p:cNvSpPr txBox="1"/>
          <p:nvPr/>
        </p:nvSpPr>
        <p:spPr>
          <a:xfrm>
            <a:off x="514299" y="4430674"/>
            <a:ext cx="1854200" cy="105157"/>
          </a:xfrm>
          <a:prstGeom prst="rect">
            <a:avLst/>
          </a:prstGeom>
        </p:spPr>
        <p:txBody>
          <a:bodyPr vert="horz" wrap="square" lIns="0" tIns="12700" rIns="0" bIns="0" rtlCol="0">
            <a:spAutoFit/>
          </a:bodyPr>
          <a:lstStyle/>
          <a:p>
            <a:pPr marL="13335">
              <a:lnSpc>
                <a:spcPct val="100000"/>
              </a:lnSpc>
              <a:spcBef>
                <a:spcPts val="1040"/>
              </a:spcBef>
            </a:pPr>
            <a:r>
              <a:rPr sz="600" dirty="0" smtClean="0">
                <a:solidFill>
                  <a:srgbClr val="4D4D4D"/>
                </a:solidFill>
                <a:latin typeface="Arial"/>
                <a:cs typeface="Arial"/>
              </a:rPr>
              <a:t>© </a:t>
            </a:r>
            <a:r>
              <a:rPr sz="600" spc="-5" dirty="0">
                <a:solidFill>
                  <a:srgbClr val="4D4D4D"/>
                </a:solidFill>
                <a:latin typeface="Arial"/>
                <a:cs typeface="Arial"/>
              </a:rPr>
              <a:t>2018 ARTHUR </a:t>
            </a:r>
            <a:r>
              <a:rPr sz="600" dirty="0">
                <a:solidFill>
                  <a:srgbClr val="4D4D4D"/>
                </a:solidFill>
                <a:latin typeface="Arial"/>
                <a:cs typeface="Arial"/>
              </a:rPr>
              <a:t>J. </a:t>
            </a:r>
            <a:r>
              <a:rPr sz="600" spc="-5" dirty="0">
                <a:solidFill>
                  <a:srgbClr val="4D4D4D"/>
                </a:solidFill>
                <a:latin typeface="Arial"/>
                <a:cs typeface="Arial"/>
              </a:rPr>
              <a:t>GALLAGHER </a:t>
            </a:r>
            <a:r>
              <a:rPr sz="600" dirty="0">
                <a:solidFill>
                  <a:srgbClr val="4D4D4D"/>
                </a:solidFill>
                <a:latin typeface="Arial"/>
                <a:cs typeface="Arial"/>
              </a:rPr>
              <a:t>&amp; CO. |</a:t>
            </a:r>
            <a:r>
              <a:rPr sz="600" spc="130" dirty="0">
                <a:solidFill>
                  <a:srgbClr val="4D4D4D"/>
                </a:solidFill>
                <a:latin typeface="Arial"/>
                <a:cs typeface="Arial"/>
              </a:rPr>
              <a:t> </a:t>
            </a:r>
            <a:r>
              <a:rPr sz="600" spc="-5" dirty="0">
                <a:solidFill>
                  <a:srgbClr val="4D4D4D"/>
                </a:solidFill>
                <a:latin typeface="Arial"/>
                <a:cs typeface="Arial"/>
              </a:rPr>
              <a:t>AJG.COM</a:t>
            </a:r>
            <a:endParaRPr sz="6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1543050" y="914400"/>
            <a:ext cx="60579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120000"/>
              </a:lnSpc>
              <a:spcBef>
                <a:spcPct val="20000"/>
              </a:spcBef>
              <a:buClr>
                <a:srgbClr val="E3A856"/>
              </a:buClr>
              <a:buBlip>
                <a:blip r:embed="rId3"/>
              </a:buBlip>
              <a:defRPr sz="3200" b="1">
                <a:solidFill>
                  <a:srgbClr val="673327"/>
                </a:solidFill>
                <a:latin typeface="Arial" charset="0"/>
              </a:defRPr>
            </a:lvl1pPr>
            <a:lvl2pPr marL="742950" indent="-285750" eaLnBrk="0" hangingPunct="0">
              <a:lnSpc>
                <a:spcPct val="120000"/>
              </a:lnSpc>
              <a:spcBef>
                <a:spcPct val="20000"/>
              </a:spcBef>
              <a:buClr>
                <a:srgbClr val="C88F42"/>
              </a:buClr>
              <a:buSzPct val="150000"/>
              <a:buChar char="•"/>
              <a:defRPr sz="2800">
                <a:solidFill>
                  <a:schemeClr val="tx1"/>
                </a:solidFill>
                <a:latin typeface="Arial" charset="0"/>
              </a:defRPr>
            </a:lvl2pPr>
            <a:lvl3pPr marL="1143000" indent="-228600" eaLnBrk="0" hangingPunct="0">
              <a:lnSpc>
                <a:spcPct val="120000"/>
              </a:lnSpc>
              <a:spcBef>
                <a:spcPct val="20000"/>
              </a:spcBef>
              <a:buSzPct val="125000"/>
              <a:buChar char="•"/>
              <a:defRPr sz="2400">
                <a:solidFill>
                  <a:srgbClr val="673327"/>
                </a:solidFill>
                <a:latin typeface="Arial" charset="0"/>
              </a:defRPr>
            </a:lvl3pPr>
            <a:lvl4pPr marL="1600200" indent="-228600" eaLnBrk="0" hangingPunct="0">
              <a:lnSpc>
                <a:spcPct val="120000"/>
              </a:lnSpc>
              <a:spcBef>
                <a:spcPct val="20000"/>
              </a:spcBef>
              <a:buChar char="–"/>
              <a:defRPr sz="2000">
                <a:solidFill>
                  <a:schemeClr val="tx1"/>
                </a:solidFill>
                <a:latin typeface="Arial" charset="0"/>
              </a:defRPr>
            </a:lvl4pPr>
            <a:lvl5pPr marL="2057400" indent="-228600" eaLnBrk="0" hangingPunct="0">
              <a:lnSpc>
                <a:spcPct val="120000"/>
              </a:lnSpc>
              <a:spcBef>
                <a:spcPct val="20000"/>
              </a:spcBef>
              <a:buChar char="»"/>
              <a:defRPr sz="2000">
                <a:solidFill>
                  <a:srgbClr val="673327"/>
                </a:solidFill>
                <a:latin typeface="Arial" charset="0"/>
              </a:defRPr>
            </a:lvl5pPr>
            <a:lvl6pPr marL="2514600" indent="-228600" eaLnBrk="0" fontAlgn="base" hangingPunct="0">
              <a:lnSpc>
                <a:spcPct val="120000"/>
              </a:lnSpc>
              <a:spcBef>
                <a:spcPct val="20000"/>
              </a:spcBef>
              <a:spcAft>
                <a:spcPct val="0"/>
              </a:spcAft>
              <a:buChar char="»"/>
              <a:defRPr sz="2000">
                <a:solidFill>
                  <a:srgbClr val="673327"/>
                </a:solidFill>
                <a:latin typeface="Arial" charset="0"/>
              </a:defRPr>
            </a:lvl6pPr>
            <a:lvl7pPr marL="2971800" indent="-228600" eaLnBrk="0" fontAlgn="base" hangingPunct="0">
              <a:lnSpc>
                <a:spcPct val="120000"/>
              </a:lnSpc>
              <a:spcBef>
                <a:spcPct val="20000"/>
              </a:spcBef>
              <a:spcAft>
                <a:spcPct val="0"/>
              </a:spcAft>
              <a:buChar char="»"/>
              <a:defRPr sz="2000">
                <a:solidFill>
                  <a:srgbClr val="673327"/>
                </a:solidFill>
                <a:latin typeface="Arial" charset="0"/>
              </a:defRPr>
            </a:lvl7pPr>
            <a:lvl8pPr marL="3429000" indent="-228600" eaLnBrk="0" fontAlgn="base" hangingPunct="0">
              <a:lnSpc>
                <a:spcPct val="120000"/>
              </a:lnSpc>
              <a:spcBef>
                <a:spcPct val="20000"/>
              </a:spcBef>
              <a:spcAft>
                <a:spcPct val="0"/>
              </a:spcAft>
              <a:buChar char="»"/>
              <a:defRPr sz="2000">
                <a:solidFill>
                  <a:srgbClr val="673327"/>
                </a:solidFill>
                <a:latin typeface="Arial" charset="0"/>
              </a:defRPr>
            </a:lvl8pPr>
            <a:lvl9pPr marL="3886200" indent="-228600" eaLnBrk="0" fontAlgn="base" hangingPunct="0">
              <a:lnSpc>
                <a:spcPct val="120000"/>
              </a:lnSpc>
              <a:spcBef>
                <a:spcPct val="20000"/>
              </a:spcBef>
              <a:spcAft>
                <a:spcPct val="0"/>
              </a:spcAft>
              <a:buChar char="»"/>
              <a:defRPr sz="2000">
                <a:solidFill>
                  <a:srgbClr val="673327"/>
                </a:solidFill>
                <a:latin typeface="Arial" charset="0"/>
              </a:defRPr>
            </a:lvl9pPr>
          </a:lstStyle>
          <a:p>
            <a:pPr eaLnBrk="1" hangingPunct="1">
              <a:lnSpc>
                <a:spcPct val="90000"/>
              </a:lnSpc>
              <a:spcBef>
                <a:spcPct val="0"/>
              </a:spcBef>
              <a:spcAft>
                <a:spcPct val="50000"/>
              </a:spcAft>
              <a:buClrTx/>
              <a:buFontTx/>
              <a:buNone/>
            </a:pPr>
            <a:r>
              <a:rPr lang="en-US" altLang="en-US" sz="1500" b="0" dirty="0">
                <a:solidFill>
                  <a:schemeClr val="tx1"/>
                </a:solidFill>
                <a:latin typeface="Calibri" panose="020F0502020204030204" pitchFamily="34" charset="0"/>
              </a:rPr>
              <a:t>Besides paying attention to your surroundings, wearing the right footwear for your work environment will help prevent or reduce slips, trips, and falls. </a:t>
            </a:r>
          </a:p>
        </p:txBody>
      </p:sp>
      <p:sp>
        <p:nvSpPr>
          <p:cNvPr id="23557" name="Rectangle 4"/>
          <p:cNvSpPr>
            <a:spLocks noChangeArrowheads="1"/>
          </p:cNvSpPr>
          <p:nvPr/>
        </p:nvSpPr>
        <p:spPr bwMode="auto">
          <a:xfrm>
            <a:off x="1485900" y="1543050"/>
            <a:ext cx="38862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2250" indent="-222250" eaLnBrk="0" hangingPunct="0">
              <a:lnSpc>
                <a:spcPct val="120000"/>
              </a:lnSpc>
              <a:spcBef>
                <a:spcPct val="20000"/>
              </a:spcBef>
              <a:buClr>
                <a:srgbClr val="E3A856"/>
              </a:buClr>
              <a:buBlip>
                <a:blip r:embed="rId3"/>
              </a:buBlip>
              <a:defRPr sz="3200" b="1">
                <a:solidFill>
                  <a:srgbClr val="673327"/>
                </a:solidFill>
                <a:latin typeface="Arial" charset="0"/>
              </a:defRPr>
            </a:lvl1pPr>
            <a:lvl2pPr marL="742950" indent="-285750" eaLnBrk="0" hangingPunct="0">
              <a:lnSpc>
                <a:spcPct val="120000"/>
              </a:lnSpc>
              <a:spcBef>
                <a:spcPct val="20000"/>
              </a:spcBef>
              <a:buClr>
                <a:srgbClr val="C88F42"/>
              </a:buClr>
              <a:buSzPct val="150000"/>
              <a:buChar char="•"/>
              <a:defRPr sz="2800">
                <a:solidFill>
                  <a:schemeClr val="tx1"/>
                </a:solidFill>
                <a:latin typeface="Arial" charset="0"/>
              </a:defRPr>
            </a:lvl2pPr>
            <a:lvl3pPr marL="1143000" indent="-228600" eaLnBrk="0" hangingPunct="0">
              <a:lnSpc>
                <a:spcPct val="120000"/>
              </a:lnSpc>
              <a:spcBef>
                <a:spcPct val="20000"/>
              </a:spcBef>
              <a:buSzPct val="125000"/>
              <a:buChar char="•"/>
              <a:defRPr sz="2400">
                <a:solidFill>
                  <a:srgbClr val="673327"/>
                </a:solidFill>
                <a:latin typeface="Arial" charset="0"/>
              </a:defRPr>
            </a:lvl3pPr>
            <a:lvl4pPr marL="1600200" indent="-228600" eaLnBrk="0" hangingPunct="0">
              <a:lnSpc>
                <a:spcPct val="120000"/>
              </a:lnSpc>
              <a:spcBef>
                <a:spcPct val="20000"/>
              </a:spcBef>
              <a:buChar char="–"/>
              <a:defRPr sz="2000">
                <a:solidFill>
                  <a:schemeClr val="tx1"/>
                </a:solidFill>
                <a:latin typeface="Arial" charset="0"/>
              </a:defRPr>
            </a:lvl4pPr>
            <a:lvl5pPr marL="2057400" indent="-228600" eaLnBrk="0" hangingPunct="0">
              <a:lnSpc>
                <a:spcPct val="120000"/>
              </a:lnSpc>
              <a:spcBef>
                <a:spcPct val="20000"/>
              </a:spcBef>
              <a:buChar char="»"/>
              <a:defRPr sz="2000">
                <a:solidFill>
                  <a:srgbClr val="673327"/>
                </a:solidFill>
                <a:latin typeface="Arial" charset="0"/>
              </a:defRPr>
            </a:lvl5pPr>
            <a:lvl6pPr marL="2514600" indent="-228600" eaLnBrk="0" fontAlgn="base" hangingPunct="0">
              <a:lnSpc>
                <a:spcPct val="120000"/>
              </a:lnSpc>
              <a:spcBef>
                <a:spcPct val="20000"/>
              </a:spcBef>
              <a:spcAft>
                <a:spcPct val="0"/>
              </a:spcAft>
              <a:buChar char="»"/>
              <a:defRPr sz="2000">
                <a:solidFill>
                  <a:srgbClr val="673327"/>
                </a:solidFill>
                <a:latin typeface="Arial" charset="0"/>
              </a:defRPr>
            </a:lvl6pPr>
            <a:lvl7pPr marL="2971800" indent="-228600" eaLnBrk="0" fontAlgn="base" hangingPunct="0">
              <a:lnSpc>
                <a:spcPct val="120000"/>
              </a:lnSpc>
              <a:spcBef>
                <a:spcPct val="20000"/>
              </a:spcBef>
              <a:spcAft>
                <a:spcPct val="0"/>
              </a:spcAft>
              <a:buChar char="»"/>
              <a:defRPr sz="2000">
                <a:solidFill>
                  <a:srgbClr val="673327"/>
                </a:solidFill>
                <a:latin typeface="Arial" charset="0"/>
              </a:defRPr>
            </a:lvl7pPr>
            <a:lvl8pPr marL="3429000" indent="-228600" eaLnBrk="0" fontAlgn="base" hangingPunct="0">
              <a:lnSpc>
                <a:spcPct val="120000"/>
              </a:lnSpc>
              <a:spcBef>
                <a:spcPct val="20000"/>
              </a:spcBef>
              <a:spcAft>
                <a:spcPct val="0"/>
              </a:spcAft>
              <a:buChar char="»"/>
              <a:defRPr sz="2000">
                <a:solidFill>
                  <a:srgbClr val="673327"/>
                </a:solidFill>
                <a:latin typeface="Arial" charset="0"/>
              </a:defRPr>
            </a:lvl8pPr>
            <a:lvl9pPr marL="3886200" indent="-228600" eaLnBrk="0" fontAlgn="base" hangingPunct="0">
              <a:lnSpc>
                <a:spcPct val="120000"/>
              </a:lnSpc>
              <a:spcBef>
                <a:spcPct val="20000"/>
              </a:spcBef>
              <a:spcAft>
                <a:spcPct val="0"/>
              </a:spcAft>
              <a:buChar char="»"/>
              <a:defRPr sz="2000">
                <a:solidFill>
                  <a:srgbClr val="673327"/>
                </a:solidFill>
                <a:latin typeface="Arial" charset="0"/>
              </a:defRPr>
            </a:lvl9pPr>
          </a:lstStyle>
          <a:p>
            <a:pPr eaLnBrk="1" hangingPunct="1">
              <a:lnSpc>
                <a:spcPct val="90000"/>
              </a:lnSpc>
              <a:spcBef>
                <a:spcPts val="900"/>
              </a:spcBef>
              <a:buClrTx/>
              <a:buFont typeface="Arial" panose="020B0604020202020204" pitchFamily="34" charset="0"/>
              <a:buChar char="•"/>
            </a:pPr>
            <a:r>
              <a:rPr lang="en-US" altLang="en-US" sz="1500" b="0" dirty="0">
                <a:solidFill>
                  <a:srgbClr val="FF0000"/>
                </a:solidFill>
                <a:latin typeface="Calibri" panose="020F0502020204030204" pitchFamily="34" charset="0"/>
              </a:rPr>
              <a:t>Shoes should fit snugly and comfortably with a maximum heel height of 3 inches.</a:t>
            </a:r>
          </a:p>
          <a:p>
            <a:pPr eaLnBrk="1" hangingPunct="1">
              <a:lnSpc>
                <a:spcPct val="9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Sandals must have back strap.</a:t>
            </a:r>
          </a:p>
          <a:p>
            <a:pPr eaLnBrk="1" hangingPunct="1">
              <a:lnSpc>
                <a:spcPct val="9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Keep your footwear clean and in good condition at all times.</a:t>
            </a:r>
          </a:p>
          <a:p>
            <a:pPr eaLnBrk="1" hangingPunct="1">
              <a:lnSpc>
                <a:spcPct val="9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Inspect regularly for any damage; repair or replace worn or defective footwear.</a:t>
            </a:r>
          </a:p>
          <a:p>
            <a:pPr eaLnBrk="1" hangingPunct="1">
              <a:lnSpc>
                <a:spcPct val="9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Replace shoes or replace soles before they become worn smooth.</a:t>
            </a:r>
          </a:p>
        </p:txBody>
      </p:sp>
      <p:sp>
        <p:nvSpPr>
          <p:cNvPr id="7" name="Rectangle 2"/>
          <p:cNvSpPr txBox="1">
            <a:spLocks noChangeArrowheads="1"/>
          </p:cNvSpPr>
          <p:nvPr/>
        </p:nvSpPr>
        <p:spPr bwMode="auto">
          <a:xfrm>
            <a:off x="1485900" y="91669"/>
            <a:ext cx="6172200" cy="47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3" tIns="34243" rIns="68483" bIns="34243" numCol="1" anchor="b" anchorCtr="0" compatLnSpc="1">
            <a:prstTxWarp prst="textNoShape">
              <a:avLst/>
            </a:prstTxWarp>
            <a:normAutofit/>
          </a:bodyPr>
          <a:lstStyle>
            <a:lvl1pPr algn="l" defTabSz="455613" rtl="0" eaLnBrk="1" fontAlgn="base" hangingPunct="1">
              <a:spcBef>
                <a:spcPct val="0"/>
              </a:spcBef>
              <a:spcAft>
                <a:spcPct val="0"/>
              </a:spcAft>
              <a:defRPr sz="2400" kern="1200">
                <a:solidFill>
                  <a:srgbClr val="000000"/>
                </a:solidFill>
                <a:latin typeface="Futura Bk BT" panose="020B0502020204020303" pitchFamily="34" charset="0"/>
                <a:ea typeface="+mj-ea"/>
                <a:cs typeface="+mj-cs"/>
              </a:defRPr>
            </a:lvl1pPr>
            <a:lvl2pPr algn="l" defTabSz="455613" rtl="0" eaLnBrk="1" fontAlgn="base" hangingPunct="1">
              <a:spcBef>
                <a:spcPct val="0"/>
              </a:spcBef>
              <a:spcAft>
                <a:spcPct val="0"/>
              </a:spcAft>
              <a:defRPr sz="2400">
                <a:solidFill>
                  <a:srgbClr val="000000"/>
                </a:solidFill>
                <a:latin typeface="Futura Bk BT" pitchFamily="34" charset="0"/>
              </a:defRPr>
            </a:lvl2pPr>
            <a:lvl3pPr algn="l" defTabSz="455613" rtl="0" eaLnBrk="1" fontAlgn="base" hangingPunct="1">
              <a:spcBef>
                <a:spcPct val="0"/>
              </a:spcBef>
              <a:spcAft>
                <a:spcPct val="0"/>
              </a:spcAft>
              <a:defRPr sz="2400">
                <a:solidFill>
                  <a:srgbClr val="000000"/>
                </a:solidFill>
                <a:latin typeface="Futura Bk BT" pitchFamily="34" charset="0"/>
              </a:defRPr>
            </a:lvl3pPr>
            <a:lvl4pPr algn="l" defTabSz="455613" rtl="0" eaLnBrk="1" fontAlgn="base" hangingPunct="1">
              <a:spcBef>
                <a:spcPct val="0"/>
              </a:spcBef>
              <a:spcAft>
                <a:spcPct val="0"/>
              </a:spcAft>
              <a:defRPr sz="2400">
                <a:solidFill>
                  <a:srgbClr val="000000"/>
                </a:solidFill>
                <a:latin typeface="Futura Bk BT" pitchFamily="34" charset="0"/>
              </a:defRPr>
            </a:lvl4pPr>
            <a:lvl5pPr algn="l" defTabSz="455613" rtl="0" eaLnBrk="1" fontAlgn="base" hangingPunct="1">
              <a:spcBef>
                <a:spcPct val="0"/>
              </a:spcBef>
              <a:spcAft>
                <a:spcPct val="0"/>
              </a:spcAft>
              <a:defRPr sz="2400">
                <a:solidFill>
                  <a:srgbClr val="000000"/>
                </a:solidFill>
                <a:latin typeface="Futura Bk BT" pitchFamily="34" charset="0"/>
              </a:defRPr>
            </a:lvl5pPr>
            <a:lvl6pPr marL="457200" algn="l" defTabSz="455613" rtl="0" eaLnBrk="1" fontAlgn="base" hangingPunct="1">
              <a:spcBef>
                <a:spcPct val="0"/>
              </a:spcBef>
              <a:spcAft>
                <a:spcPct val="0"/>
              </a:spcAft>
              <a:defRPr sz="2400">
                <a:solidFill>
                  <a:srgbClr val="000000"/>
                </a:solidFill>
                <a:latin typeface="Futura Bk BT" pitchFamily="34" charset="0"/>
              </a:defRPr>
            </a:lvl6pPr>
            <a:lvl7pPr marL="914400" algn="l" defTabSz="455613" rtl="0" eaLnBrk="1" fontAlgn="base" hangingPunct="1">
              <a:spcBef>
                <a:spcPct val="0"/>
              </a:spcBef>
              <a:spcAft>
                <a:spcPct val="0"/>
              </a:spcAft>
              <a:defRPr sz="2400">
                <a:solidFill>
                  <a:srgbClr val="000000"/>
                </a:solidFill>
                <a:latin typeface="Futura Bk BT" pitchFamily="34" charset="0"/>
              </a:defRPr>
            </a:lvl7pPr>
            <a:lvl8pPr marL="1371600" algn="l" defTabSz="455613" rtl="0" eaLnBrk="1" fontAlgn="base" hangingPunct="1">
              <a:spcBef>
                <a:spcPct val="0"/>
              </a:spcBef>
              <a:spcAft>
                <a:spcPct val="0"/>
              </a:spcAft>
              <a:defRPr sz="2400">
                <a:solidFill>
                  <a:srgbClr val="000000"/>
                </a:solidFill>
                <a:latin typeface="Futura Bk BT" pitchFamily="34" charset="0"/>
              </a:defRPr>
            </a:lvl8pPr>
            <a:lvl9pPr marL="1828800" algn="l" defTabSz="455613" rtl="0" eaLnBrk="1" fontAlgn="base" hangingPunct="1">
              <a:spcBef>
                <a:spcPct val="0"/>
              </a:spcBef>
              <a:spcAft>
                <a:spcPct val="0"/>
              </a:spcAft>
              <a:defRPr sz="2400">
                <a:solidFill>
                  <a:srgbClr val="000000"/>
                </a:solidFill>
                <a:latin typeface="Futura Bk BT" pitchFamily="34" charset="0"/>
              </a:defRPr>
            </a:lvl9pPr>
          </a:lstStyle>
          <a:p>
            <a:r>
              <a:rPr lang="en-US" altLang="en-US" sz="1800" dirty="0">
                <a:solidFill>
                  <a:schemeClr val="tx1"/>
                </a:solidFill>
                <a:latin typeface="Calibri" panose="020F0502020204030204" pitchFamily="34" charset="0"/>
              </a:rPr>
              <a:t>Proper Footwear</a:t>
            </a:r>
          </a:p>
        </p:txBody>
      </p:sp>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300" y="1543050"/>
            <a:ext cx="2135981" cy="15716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ens shoes piled 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3550" y="3325416"/>
            <a:ext cx="1939730" cy="136088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294967295"/>
          </p:nvPr>
        </p:nvSpPr>
        <p:spPr>
          <a:xfrm>
            <a:off x="7715250" y="4686300"/>
            <a:ext cx="1600200" cy="357188"/>
          </a:xfrm>
        </p:spPr>
        <p:txBody>
          <a:bodyPr/>
          <a:lstStyle/>
          <a:p>
            <a:pPr>
              <a:defRPr/>
            </a:pPr>
            <a:fld id="{9A980963-D50F-45B2-9E84-67B9BD7FBA51}" type="slidenum">
              <a:rPr lang="en-US" smtClean="0"/>
              <a:pPr>
                <a:defRPr/>
              </a:pPr>
              <a:t>10</a:t>
            </a:fld>
            <a:endParaRPr lang="en-US" dirty="0"/>
          </a:p>
        </p:txBody>
      </p:sp>
    </p:spTree>
    <p:extLst>
      <p:ext uri="{BB962C8B-B14F-4D97-AF65-F5344CB8AC3E}">
        <p14:creationId xmlns:p14="http://schemas.microsoft.com/office/powerpoint/2010/main" val="2232342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8309" y="248653"/>
            <a:ext cx="7612481" cy="452119"/>
          </a:xfrm>
        </p:spPr>
        <p:txBody>
          <a:bodyPr>
            <a:normAutofit/>
          </a:bodyPr>
          <a:lstStyle/>
          <a:p>
            <a:r>
              <a:rPr lang="en-US" dirty="0" smtClean="0">
                <a:solidFill>
                  <a:schemeClr val="tx1"/>
                </a:solidFill>
                <a:latin typeface="Calibri" panose="020F0502020204030204" pitchFamily="34" charset="0"/>
              </a:rPr>
              <a:t>Distracted Walking </a:t>
            </a:r>
            <a:endParaRPr lang="en-US" dirty="0">
              <a:solidFill>
                <a:schemeClr val="tx1"/>
              </a:solidFill>
              <a:latin typeface="Calibri" panose="020F0502020204030204" pitchFamily="34" charset="0"/>
            </a:endParaRPr>
          </a:p>
        </p:txBody>
      </p:sp>
      <p:sp>
        <p:nvSpPr>
          <p:cNvPr id="5" name="Slide Number Placeholder 4"/>
          <p:cNvSpPr>
            <a:spLocks noGrp="1"/>
          </p:cNvSpPr>
          <p:nvPr>
            <p:ph type="sldNum" sz="quarter" idx="4294967295"/>
          </p:nvPr>
        </p:nvSpPr>
        <p:spPr>
          <a:xfrm>
            <a:off x="7300912" y="4736307"/>
            <a:ext cx="642938" cy="273844"/>
          </a:xfrm>
        </p:spPr>
        <p:txBody>
          <a:bodyPr/>
          <a:lstStyle/>
          <a:p>
            <a:pPr>
              <a:defRPr/>
            </a:pPr>
            <a:fld id="{0BD8AA7E-C5BD-4421-809F-A5A6C4077B8B}" type="slidenum">
              <a:rPr lang="en-US" smtClean="0"/>
              <a:pPr>
                <a:defRPr/>
              </a:pPr>
              <a:t>11</a:t>
            </a:fld>
            <a:endParaRPr lang="en-US" dirty="0"/>
          </a:p>
        </p:txBody>
      </p:sp>
      <p:sp>
        <p:nvSpPr>
          <p:cNvPr id="9" name="Content Placeholder 8"/>
          <p:cNvSpPr>
            <a:spLocks noGrp="1"/>
          </p:cNvSpPr>
          <p:nvPr>
            <p:ph idx="1"/>
          </p:nvPr>
        </p:nvSpPr>
        <p:spPr>
          <a:xfrm>
            <a:off x="1628954" y="895350"/>
            <a:ext cx="5711189" cy="1615827"/>
          </a:xfrm>
        </p:spPr>
        <p:txBody>
          <a:bodyPr/>
          <a:lstStyle/>
          <a:p>
            <a:pPr>
              <a:spcBef>
                <a:spcPts val="900"/>
              </a:spcBef>
            </a:pPr>
            <a:r>
              <a:rPr lang="en-US" sz="1500" dirty="0">
                <a:latin typeface="Calibri" panose="020F0502020204030204" pitchFamily="34" charset="0"/>
              </a:rPr>
              <a:t>Distracted walking also is a major cause of slips, trips, and falls across all organizations.</a:t>
            </a:r>
          </a:p>
          <a:p>
            <a:pPr>
              <a:spcBef>
                <a:spcPts val="900"/>
              </a:spcBef>
            </a:pPr>
            <a:r>
              <a:rPr lang="en-US" sz="1500" dirty="0">
                <a:latin typeface="Calibri" panose="020F0502020204030204" pitchFamily="34" charset="0"/>
              </a:rPr>
              <a:t>According to the National Safety Council, talking on the phone was the most prevalent activity at the time of injury, while texting accounted for 12 percent.</a:t>
            </a:r>
          </a:p>
          <a:p>
            <a:pPr>
              <a:spcBef>
                <a:spcPts val="900"/>
              </a:spcBef>
            </a:pPr>
            <a:endParaRPr lang="en-US" sz="1500" dirty="0"/>
          </a:p>
        </p:txBody>
      </p:sp>
      <p:pic>
        <p:nvPicPr>
          <p:cNvPr id="7" name="Picture 2" descr="C:\Users\mjbugielski\Documents\th[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2400301"/>
            <a:ext cx="4511401" cy="197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1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600200" y="858044"/>
            <a:ext cx="5994757"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2250" indent="-222250" eaLnBrk="0" hangingPunct="0">
              <a:lnSpc>
                <a:spcPct val="120000"/>
              </a:lnSpc>
              <a:spcBef>
                <a:spcPct val="20000"/>
              </a:spcBef>
              <a:buClr>
                <a:srgbClr val="E3A856"/>
              </a:buClr>
              <a:buBlip>
                <a:blip r:embed="rId3"/>
              </a:buBlip>
              <a:defRPr sz="3200" b="1">
                <a:solidFill>
                  <a:srgbClr val="673327"/>
                </a:solidFill>
                <a:latin typeface="Arial" charset="0"/>
              </a:defRPr>
            </a:lvl1pPr>
            <a:lvl2pPr marL="742950" indent="-285750" eaLnBrk="0" hangingPunct="0">
              <a:lnSpc>
                <a:spcPct val="120000"/>
              </a:lnSpc>
              <a:spcBef>
                <a:spcPct val="20000"/>
              </a:spcBef>
              <a:buClr>
                <a:srgbClr val="C88F42"/>
              </a:buClr>
              <a:buSzPct val="150000"/>
              <a:buChar char="•"/>
              <a:defRPr sz="2800">
                <a:solidFill>
                  <a:schemeClr val="tx1"/>
                </a:solidFill>
                <a:latin typeface="Arial" charset="0"/>
              </a:defRPr>
            </a:lvl2pPr>
            <a:lvl3pPr marL="1143000" indent="-228600" eaLnBrk="0" hangingPunct="0">
              <a:lnSpc>
                <a:spcPct val="120000"/>
              </a:lnSpc>
              <a:spcBef>
                <a:spcPct val="20000"/>
              </a:spcBef>
              <a:buSzPct val="125000"/>
              <a:buChar char="•"/>
              <a:defRPr sz="2400">
                <a:solidFill>
                  <a:srgbClr val="673327"/>
                </a:solidFill>
                <a:latin typeface="Arial" charset="0"/>
              </a:defRPr>
            </a:lvl3pPr>
            <a:lvl4pPr marL="1600200" indent="-228600" eaLnBrk="0" hangingPunct="0">
              <a:lnSpc>
                <a:spcPct val="120000"/>
              </a:lnSpc>
              <a:spcBef>
                <a:spcPct val="20000"/>
              </a:spcBef>
              <a:buChar char="–"/>
              <a:defRPr sz="2000">
                <a:solidFill>
                  <a:schemeClr val="tx1"/>
                </a:solidFill>
                <a:latin typeface="Arial" charset="0"/>
              </a:defRPr>
            </a:lvl4pPr>
            <a:lvl5pPr marL="2057400" indent="-228600" eaLnBrk="0" hangingPunct="0">
              <a:lnSpc>
                <a:spcPct val="120000"/>
              </a:lnSpc>
              <a:spcBef>
                <a:spcPct val="20000"/>
              </a:spcBef>
              <a:buChar char="»"/>
              <a:defRPr sz="2000">
                <a:solidFill>
                  <a:srgbClr val="673327"/>
                </a:solidFill>
                <a:latin typeface="Arial" charset="0"/>
              </a:defRPr>
            </a:lvl5pPr>
            <a:lvl6pPr marL="2514600" indent="-228600" eaLnBrk="0" fontAlgn="base" hangingPunct="0">
              <a:lnSpc>
                <a:spcPct val="120000"/>
              </a:lnSpc>
              <a:spcBef>
                <a:spcPct val="20000"/>
              </a:spcBef>
              <a:spcAft>
                <a:spcPct val="0"/>
              </a:spcAft>
              <a:buChar char="»"/>
              <a:defRPr sz="2000">
                <a:solidFill>
                  <a:srgbClr val="673327"/>
                </a:solidFill>
                <a:latin typeface="Arial" charset="0"/>
              </a:defRPr>
            </a:lvl6pPr>
            <a:lvl7pPr marL="2971800" indent="-228600" eaLnBrk="0" fontAlgn="base" hangingPunct="0">
              <a:lnSpc>
                <a:spcPct val="120000"/>
              </a:lnSpc>
              <a:spcBef>
                <a:spcPct val="20000"/>
              </a:spcBef>
              <a:spcAft>
                <a:spcPct val="0"/>
              </a:spcAft>
              <a:buChar char="»"/>
              <a:defRPr sz="2000">
                <a:solidFill>
                  <a:srgbClr val="673327"/>
                </a:solidFill>
                <a:latin typeface="Arial" charset="0"/>
              </a:defRPr>
            </a:lvl7pPr>
            <a:lvl8pPr marL="3429000" indent="-228600" eaLnBrk="0" fontAlgn="base" hangingPunct="0">
              <a:lnSpc>
                <a:spcPct val="120000"/>
              </a:lnSpc>
              <a:spcBef>
                <a:spcPct val="20000"/>
              </a:spcBef>
              <a:spcAft>
                <a:spcPct val="0"/>
              </a:spcAft>
              <a:buChar char="»"/>
              <a:defRPr sz="2000">
                <a:solidFill>
                  <a:srgbClr val="673327"/>
                </a:solidFill>
                <a:latin typeface="Arial" charset="0"/>
              </a:defRPr>
            </a:lvl8pPr>
            <a:lvl9pPr marL="3886200" indent="-228600" eaLnBrk="0" fontAlgn="base" hangingPunct="0">
              <a:lnSpc>
                <a:spcPct val="120000"/>
              </a:lnSpc>
              <a:spcBef>
                <a:spcPct val="20000"/>
              </a:spcBef>
              <a:spcAft>
                <a:spcPct val="0"/>
              </a:spcAft>
              <a:buChar char="»"/>
              <a:defRPr sz="2000">
                <a:solidFill>
                  <a:srgbClr val="673327"/>
                </a:solidFill>
                <a:latin typeface="Arial" charset="0"/>
              </a:defRPr>
            </a:lvl9pPr>
          </a:lstStyle>
          <a:p>
            <a:pPr eaLnBrk="1" hangingPunct="1">
              <a:lnSpc>
                <a:spcPct val="10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Keep cords out of walkways and away from under your desk.</a:t>
            </a:r>
          </a:p>
          <a:p>
            <a:pPr eaLnBrk="1" hangingPunct="1">
              <a:lnSpc>
                <a:spcPct val="10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Secure cables and cords with tape or cord covers.</a:t>
            </a:r>
          </a:p>
          <a:p>
            <a:pPr eaLnBrk="1" hangingPunct="1">
              <a:lnSpc>
                <a:spcPct val="100000"/>
              </a:lnSpc>
              <a:spcBef>
                <a:spcPct val="0"/>
              </a:spcBef>
              <a:buClrTx/>
              <a:buFont typeface="Arial" panose="020B0604020202020204" pitchFamily="34" charset="0"/>
              <a:buChar char="•"/>
            </a:pPr>
            <a:endParaRPr lang="en-US" altLang="en-US" sz="1500" b="0" dirty="0">
              <a:solidFill>
                <a:schemeClr val="tx1"/>
              </a:solidFill>
              <a:latin typeface="Calibri" panose="020F0502020204030204" pitchFamily="34" charset="0"/>
            </a:endParaRPr>
          </a:p>
        </p:txBody>
      </p:sp>
      <p:sp>
        <p:nvSpPr>
          <p:cNvPr id="8" name="Title 5"/>
          <p:cNvSpPr>
            <a:spLocks noGrp="1"/>
          </p:cNvSpPr>
          <p:nvPr>
            <p:ph type="title"/>
          </p:nvPr>
        </p:nvSpPr>
        <p:spPr>
          <a:xfrm>
            <a:off x="1485900" y="91669"/>
            <a:ext cx="6172200" cy="479831"/>
          </a:xfrm>
        </p:spPr>
        <p:txBody>
          <a:bodyPr>
            <a:normAutofit/>
          </a:bodyPr>
          <a:lstStyle/>
          <a:p>
            <a:r>
              <a:rPr lang="en-US" dirty="0" smtClean="0">
                <a:solidFill>
                  <a:schemeClr val="tx1"/>
                </a:solidFill>
                <a:latin typeface="Calibri" panose="020F0502020204030204" pitchFamily="34" charset="0"/>
              </a:rPr>
              <a:t>Cord Management</a:t>
            </a:r>
            <a:endParaRPr lang="en-US" dirty="0">
              <a:solidFill>
                <a:schemeClr val="tx1"/>
              </a:solidFill>
              <a:latin typeface="Calibri" panose="020F0502020204030204" pitchFamily="34" charset="0"/>
            </a:endParaRPr>
          </a:p>
        </p:txBody>
      </p:sp>
      <p:pic>
        <p:nvPicPr>
          <p:cNvPr id="7175" name="Picture 7" descr="Image result for cords trip haz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687" y="1800292"/>
            <a:ext cx="2837014" cy="26574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7658100" y="4686300"/>
            <a:ext cx="1600200" cy="357188"/>
          </a:xfrm>
        </p:spPr>
        <p:txBody>
          <a:bodyPr/>
          <a:lstStyle/>
          <a:p>
            <a:pPr>
              <a:defRPr/>
            </a:pPr>
            <a:fld id="{9A980963-D50F-45B2-9E84-67B9BD7FBA51}" type="slidenum">
              <a:rPr lang="en-US" smtClean="0"/>
              <a:pPr>
                <a:defRPr/>
              </a:pPr>
              <a:t>12</a:t>
            </a:fld>
            <a:endParaRPr lang="en-US" dirty="0"/>
          </a:p>
        </p:txBody>
      </p:sp>
      <p:pic>
        <p:nvPicPr>
          <p:cNvPr id="7179" name="Picture 11" descr="https://s-i.huffpost.com/gen/1299357/images/n-TRIP-AND-FALL-628x3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578" y="1800292"/>
            <a:ext cx="2774773" cy="26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39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600200" y="858044"/>
            <a:ext cx="5994757"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2250" indent="-222250" eaLnBrk="0" hangingPunct="0">
              <a:lnSpc>
                <a:spcPct val="120000"/>
              </a:lnSpc>
              <a:spcBef>
                <a:spcPct val="20000"/>
              </a:spcBef>
              <a:buClr>
                <a:srgbClr val="E3A856"/>
              </a:buClr>
              <a:buBlip>
                <a:blip r:embed="rId3"/>
              </a:buBlip>
              <a:defRPr sz="3200" b="1">
                <a:solidFill>
                  <a:srgbClr val="673327"/>
                </a:solidFill>
                <a:latin typeface="Arial" charset="0"/>
              </a:defRPr>
            </a:lvl1pPr>
            <a:lvl2pPr marL="742950" indent="-285750" eaLnBrk="0" hangingPunct="0">
              <a:lnSpc>
                <a:spcPct val="120000"/>
              </a:lnSpc>
              <a:spcBef>
                <a:spcPct val="20000"/>
              </a:spcBef>
              <a:buClr>
                <a:srgbClr val="C88F42"/>
              </a:buClr>
              <a:buSzPct val="150000"/>
              <a:buChar char="•"/>
              <a:defRPr sz="2800">
                <a:solidFill>
                  <a:schemeClr val="tx1"/>
                </a:solidFill>
                <a:latin typeface="Arial" charset="0"/>
              </a:defRPr>
            </a:lvl2pPr>
            <a:lvl3pPr marL="1143000" indent="-228600" eaLnBrk="0" hangingPunct="0">
              <a:lnSpc>
                <a:spcPct val="120000"/>
              </a:lnSpc>
              <a:spcBef>
                <a:spcPct val="20000"/>
              </a:spcBef>
              <a:buSzPct val="125000"/>
              <a:buChar char="•"/>
              <a:defRPr sz="2400">
                <a:solidFill>
                  <a:srgbClr val="673327"/>
                </a:solidFill>
                <a:latin typeface="Arial" charset="0"/>
              </a:defRPr>
            </a:lvl3pPr>
            <a:lvl4pPr marL="1600200" indent="-228600" eaLnBrk="0" hangingPunct="0">
              <a:lnSpc>
                <a:spcPct val="120000"/>
              </a:lnSpc>
              <a:spcBef>
                <a:spcPct val="20000"/>
              </a:spcBef>
              <a:buChar char="–"/>
              <a:defRPr sz="2000">
                <a:solidFill>
                  <a:schemeClr val="tx1"/>
                </a:solidFill>
                <a:latin typeface="Arial" charset="0"/>
              </a:defRPr>
            </a:lvl4pPr>
            <a:lvl5pPr marL="2057400" indent="-228600" eaLnBrk="0" hangingPunct="0">
              <a:lnSpc>
                <a:spcPct val="120000"/>
              </a:lnSpc>
              <a:spcBef>
                <a:spcPct val="20000"/>
              </a:spcBef>
              <a:buChar char="»"/>
              <a:defRPr sz="2000">
                <a:solidFill>
                  <a:srgbClr val="673327"/>
                </a:solidFill>
                <a:latin typeface="Arial" charset="0"/>
              </a:defRPr>
            </a:lvl5pPr>
            <a:lvl6pPr marL="2514600" indent="-228600" eaLnBrk="0" fontAlgn="base" hangingPunct="0">
              <a:lnSpc>
                <a:spcPct val="120000"/>
              </a:lnSpc>
              <a:spcBef>
                <a:spcPct val="20000"/>
              </a:spcBef>
              <a:spcAft>
                <a:spcPct val="0"/>
              </a:spcAft>
              <a:buChar char="»"/>
              <a:defRPr sz="2000">
                <a:solidFill>
                  <a:srgbClr val="673327"/>
                </a:solidFill>
                <a:latin typeface="Arial" charset="0"/>
              </a:defRPr>
            </a:lvl6pPr>
            <a:lvl7pPr marL="2971800" indent="-228600" eaLnBrk="0" fontAlgn="base" hangingPunct="0">
              <a:lnSpc>
                <a:spcPct val="120000"/>
              </a:lnSpc>
              <a:spcBef>
                <a:spcPct val="20000"/>
              </a:spcBef>
              <a:spcAft>
                <a:spcPct val="0"/>
              </a:spcAft>
              <a:buChar char="»"/>
              <a:defRPr sz="2000">
                <a:solidFill>
                  <a:srgbClr val="673327"/>
                </a:solidFill>
                <a:latin typeface="Arial" charset="0"/>
              </a:defRPr>
            </a:lvl7pPr>
            <a:lvl8pPr marL="3429000" indent="-228600" eaLnBrk="0" fontAlgn="base" hangingPunct="0">
              <a:lnSpc>
                <a:spcPct val="120000"/>
              </a:lnSpc>
              <a:spcBef>
                <a:spcPct val="20000"/>
              </a:spcBef>
              <a:spcAft>
                <a:spcPct val="0"/>
              </a:spcAft>
              <a:buChar char="»"/>
              <a:defRPr sz="2000">
                <a:solidFill>
                  <a:srgbClr val="673327"/>
                </a:solidFill>
                <a:latin typeface="Arial" charset="0"/>
              </a:defRPr>
            </a:lvl8pPr>
            <a:lvl9pPr marL="3886200" indent="-228600" eaLnBrk="0" fontAlgn="base" hangingPunct="0">
              <a:lnSpc>
                <a:spcPct val="120000"/>
              </a:lnSpc>
              <a:spcBef>
                <a:spcPct val="20000"/>
              </a:spcBef>
              <a:spcAft>
                <a:spcPct val="0"/>
              </a:spcAft>
              <a:buChar char="»"/>
              <a:defRPr sz="2000">
                <a:solidFill>
                  <a:srgbClr val="673327"/>
                </a:solidFill>
                <a:latin typeface="Arial" charset="0"/>
              </a:defRPr>
            </a:lvl9pPr>
          </a:lstStyle>
          <a:p>
            <a:pPr eaLnBrk="1" hangingPunct="1">
              <a:lnSpc>
                <a:spcPct val="10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Keep items out of the way of emergency exits.</a:t>
            </a:r>
          </a:p>
          <a:p>
            <a:pPr eaLnBrk="1" hangingPunct="1">
              <a:lnSpc>
                <a:spcPct val="10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The path needs to remain clear so that everyone can get out safely in an emergency.</a:t>
            </a:r>
          </a:p>
          <a:p>
            <a:pPr eaLnBrk="1" hangingPunct="1">
              <a:lnSpc>
                <a:spcPct val="100000"/>
              </a:lnSpc>
              <a:spcBef>
                <a:spcPct val="0"/>
              </a:spcBef>
              <a:buClrTx/>
              <a:buFont typeface="Arial" panose="020B0604020202020204" pitchFamily="34" charset="0"/>
              <a:buChar char="•"/>
            </a:pPr>
            <a:endParaRPr lang="en-US" altLang="en-US" sz="1500" b="0" dirty="0">
              <a:solidFill>
                <a:schemeClr val="tx1"/>
              </a:solidFill>
              <a:latin typeface="Calibri" panose="020F0502020204030204" pitchFamily="34" charset="0"/>
            </a:endParaRPr>
          </a:p>
        </p:txBody>
      </p:sp>
      <p:sp>
        <p:nvSpPr>
          <p:cNvPr id="8" name="Title 5"/>
          <p:cNvSpPr>
            <a:spLocks noGrp="1"/>
          </p:cNvSpPr>
          <p:nvPr>
            <p:ph type="title"/>
          </p:nvPr>
        </p:nvSpPr>
        <p:spPr>
          <a:xfrm>
            <a:off x="1485900" y="91669"/>
            <a:ext cx="6172200" cy="479831"/>
          </a:xfrm>
        </p:spPr>
        <p:txBody>
          <a:bodyPr>
            <a:normAutofit/>
          </a:bodyPr>
          <a:lstStyle/>
          <a:p>
            <a:r>
              <a:rPr lang="en-US" dirty="0" smtClean="0">
                <a:solidFill>
                  <a:schemeClr val="tx1"/>
                </a:solidFill>
                <a:latin typeface="Calibri" panose="020F0502020204030204" pitchFamily="34" charset="0"/>
              </a:rPr>
              <a:t>Emergency Exit Doors</a:t>
            </a:r>
            <a:endParaRPr lang="en-US" dirty="0">
              <a:solidFill>
                <a:schemeClr val="tx1"/>
              </a:solidFill>
              <a:latin typeface="Calibri" panose="020F0502020204030204" pitchFamily="34" charset="0"/>
            </a:endParaRPr>
          </a:p>
        </p:txBody>
      </p:sp>
      <p:sp>
        <p:nvSpPr>
          <p:cNvPr id="4" name="Slide Number Placeholder 3"/>
          <p:cNvSpPr>
            <a:spLocks noGrp="1"/>
          </p:cNvSpPr>
          <p:nvPr>
            <p:ph type="sldNum" sz="quarter" idx="4294967295"/>
          </p:nvPr>
        </p:nvSpPr>
        <p:spPr>
          <a:xfrm>
            <a:off x="7658100" y="4686300"/>
            <a:ext cx="1600200" cy="357188"/>
          </a:xfrm>
        </p:spPr>
        <p:txBody>
          <a:bodyPr/>
          <a:lstStyle/>
          <a:p>
            <a:pPr>
              <a:defRPr/>
            </a:pPr>
            <a:fld id="{9A980963-D50F-45B2-9E84-67B9BD7FBA51}" type="slidenum">
              <a:rPr lang="en-US" smtClean="0"/>
              <a:pPr>
                <a:defRPr/>
              </a:pPr>
              <a:t>13</a:t>
            </a:fld>
            <a:endParaRPr lang="en-US" dirty="0"/>
          </a:p>
        </p:txBody>
      </p:sp>
      <p:pic>
        <p:nvPicPr>
          <p:cNvPr id="1026" name="Picture 2" descr="Image result for blocked emergency exi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885951"/>
            <a:ext cx="3200401" cy="2828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ocked emergency ex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885950"/>
            <a:ext cx="2986088"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2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600200" y="858044"/>
            <a:ext cx="274320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2250" indent="-222250" eaLnBrk="0" hangingPunct="0">
              <a:lnSpc>
                <a:spcPct val="120000"/>
              </a:lnSpc>
              <a:spcBef>
                <a:spcPct val="20000"/>
              </a:spcBef>
              <a:buClr>
                <a:srgbClr val="E3A856"/>
              </a:buClr>
              <a:buBlip>
                <a:blip r:embed="rId3"/>
              </a:buBlip>
              <a:defRPr sz="3200" b="1">
                <a:solidFill>
                  <a:srgbClr val="673327"/>
                </a:solidFill>
                <a:latin typeface="Arial" charset="0"/>
              </a:defRPr>
            </a:lvl1pPr>
            <a:lvl2pPr marL="742950" indent="-285750" eaLnBrk="0" hangingPunct="0">
              <a:lnSpc>
                <a:spcPct val="120000"/>
              </a:lnSpc>
              <a:spcBef>
                <a:spcPct val="20000"/>
              </a:spcBef>
              <a:buClr>
                <a:srgbClr val="C88F42"/>
              </a:buClr>
              <a:buSzPct val="150000"/>
              <a:buChar char="•"/>
              <a:defRPr sz="2800">
                <a:solidFill>
                  <a:schemeClr val="tx1"/>
                </a:solidFill>
                <a:latin typeface="Arial" charset="0"/>
              </a:defRPr>
            </a:lvl2pPr>
            <a:lvl3pPr marL="1143000" indent="-228600" eaLnBrk="0" hangingPunct="0">
              <a:lnSpc>
                <a:spcPct val="120000"/>
              </a:lnSpc>
              <a:spcBef>
                <a:spcPct val="20000"/>
              </a:spcBef>
              <a:buSzPct val="125000"/>
              <a:buChar char="•"/>
              <a:defRPr sz="2400">
                <a:solidFill>
                  <a:srgbClr val="673327"/>
                </a:solidFill>
                <a:latin typeface="Arial" charset="0"/>
              </a:defRPr>
            </a:lvl3pPr>
            <a:lvl4pPr marL="1600200" indent="-228600" eaLnBrk="0" hangingPunct="0">
              <a:lnSpc>
                <a:spcPct val="120000"/>
              </a:lnSpc>
              <a:spcBef>
                <a:spcPct val="20000"/>
              </a:spcBef>
              <a:buChar char="–"/>
              <a:defRPr sz="2000">
                <a:solidFill>
                  <a:schemeClr val="tx1"/>
                </a:solidFill>
                <a:latin typeface="Arial" charset="0"/>
              </a:defRPr>
            </a:lvl4pPr>
            <a:lvl5pPr marL="2057400" indent="-228600" eaLnBrk="0" hangingPunct="0">
              <a:lnSpc>
                <a:spcPct val="120000"/>
              </a:lnSpc>
              <a:spcBef>
                <a:spcPct val="20000"/>
              </a:spcBef>
              <a:buChar char="»"/>
              <a:defRPr sz="2000">
                <a:solidFill>
                  <a:srgbClr val="673327"/>
                </a:solidFill>
                <a:latin typeface="Arial" charset="0"/>
              </a:defRPr>
            </a:lvl5pPr>
            <a:lvl6pPr marL="2514600" indent="-228600" eaLnBrk="0" fontAlgn="base" hangingPunct="0">
              <a:lnSpc>
                <a:spcPct val="120000"/>
              </a:lnSpc>
              <a:spcBef>
                <a:spcPct val="20000"/>
              </a:spcBef>
              <a:spcAft>
                <a:spcPct val="0"/>
              </a:spcAft>
              <a:buChar char="»"/>
              <a:defRPr sz="2000">
                <a:solidFill>
                  <a:srgbClr val="673327"/>
                </a:solidFill>
                <a:latin typeface="Arial" charset="0"/>
              </a:defRPr>
            </a:lvl6pPr>
            <a:lvl7pPr marL="2971800" indent="-228600" eaLnBrk="0" fontAlgn="base" hangingPunct="0">
              <a:lnSpc>
                <a:spcPct val="120000"/>
              </a:lnSpc>
              <a:spcBef>
                <a:spcPct val="20000"/>
              </a:spcBef>
              <a:spcAft>
                <a:spcPct val="0"/>
              </a:spcAft>
              <a:buChar char="»"/>
              <a:defRPr sz="2000">
                <a:solidFill>
                  <a:srgbClr val="673327"/>
                </a:solidFill>
                <a:latin typeface="Arial" charset="0"/>
              </a:defRPr>
            </a:lvl7pPr>
            <a:lvl8pPr marL="3429000" indent="-228600" eaLnBrk="0" fontAlgn="base" hangingPunct="0">
              <a:lnSpc>
                <a:spcPct val="120000"/>
              </a:lnSpc>
              <a:spcBef>
                <a:spcPct val="20000"/>
              </a:spcBef>
              <a:spcAft>
                <a:spcPct val="0"/>
              </a:spcAft>
              <a:buChar char="»"/>
              <a:defRPr sz="2000">
                <a:solidFill>
                  <a:srgbClr val="673327"/>
                </a:solidFill>
                <a:latin typeface="Arial" charset="0"/>
              </a:defRPr>
            </a:lvl8pPr>
            <a:lvl9pPr marL="3886200" indent="-228600" eaLnBrk="0" fontAlgn="base" hangingPunct="0">
              <a:lnSpc>
                <a:spcPct val="120000"/>
              </a:lnSpc>
              <a:spcBef>
                <a:spcPct val="20000"/>
              </a:spcBef>
              <a:spcAft>
                <a:spcPct val="0"/>
              </a:spcAft>
              <a:buChar char="»"/>
              <a:defRPr sz="2000">
                <a:solidFill>
                  <a:srgbClr val="673327"/>
                </a:solidFill>
                <a:latin typeface="Arial" charset="0"/>
              </a:defRPr>
            </a:lvl9pPr>
          </a:lstStyle>
          <a:p>
            <a:pPr eaLnBrk="1" hangingPunct="1">
              <a:lnSpc>
                <a:spcPct val="90000"/>
              </a:lnSpc>
              <a:spcBef>
                <a:spcPct val="0"/>
              </a:spcBef>
              <a:spcAft>
                <a:spcPct val="25000"/>
              </a:spcAft>
              <a:buClrTx/>
              <a:buFont typeface="Arial" panose="020B0604020202020204" pitchFamily="34" charset="0"/>
              <a:buChar char="•"/>
            </a:pPr>
            <a:r>
              <a:rPr lang="en-US" altLang="en-US" sz="1500" b="0" dirty="0">
                <a:solidFill>
                  <a:schemeClr val="tx1"/>
                </a:solidFill>
                <a:latin typeface="Calibri" panose="020F0502020204030204" pitchFamily="34" charset="0"/>
              </a:rPr>
              <a:t>Close your desk drawers, cabinets, and file drawers and doors immediately after each use.</a:t>
            </a:r>
          </a:p>
          <a:p>
            <a:pPr eaLnBrk="1" hangingPunct="1">
              <a:lnSpc>
                <a:spcPct val="90000"/>
              </a:lnSpc>
              <a:spcBef>
                <a:spcPct val="0"/>
              </a:spcBef>
              <a:spcAft>
                <a:spcPct val="25000"/>
              </a:spcAft>
              <a:buClrTx/>
              <a:buFont typeface="Arial" panose="020B0604020202020204" pitchFamily="34" charset="0"/>
              <a:buChar char="•"/>
            </a:pPr>
            <a:endParaRPr lang="en-US" altLang="en-US" sz="1500" b="0" dirty="0">
              <a:solidFill>
                <a:schemeClr val="tx1"/>
              </a:solidFill>
              <a:latin typeface="Calibri" panose="020F0502020204030204" pitchFamily="34" charset="0"/>
            </a:endParaRPr>
          </a:p>
          <a:p>
            <a:pPr eaLnBrk="1" hangingPunct="1">
              <a:lnSpc>
                <a:spcPct val="90000"/>
              </a:lnSpc>
              <a:spcBef>
                <a:spcPct val="0"/>
              </a:spcBef>
              <a:spcAft>
                <a:spcPct val="25000"/>
              </a:spcAft>
              <a:buClrTx/>
              <a:buFont typeface="Arial" panose="020B0604020202020204" pitchFamily="34" charset="0"/>
              <a:buChar char="•"/>
            </a:pPr>
            <a:r>
              <a:rPr lang="en-US" altLang="en-US" sz="1500" b="0" dirty="0">
                <a:solidFill>
                  <a:schemeClr val="tx1"/>
                </a:solidFill>
                <a:latin typeface="Calibri" panose="020F0502020204030204" pitchFamily="34" charset="0"/>
              </a:rPr>
              <a:t>Keep the floor around your workspace free of boxes, cords, cables, materials, and other objects.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031" y="3028950"/>
            <a:ext cx="2758769" cy="1592690"/>
          </a:xfrm>
          <a:prstGeom prst="rect">
            <a:avLst/>
          </a:prstGeom>
        </p:spPr>
      </p:pic>
      <p:sp>
        <p:nvSpPr>
          <p:cNvPr id="8" name="Title 5"/>
          <p:cNvSpPr>
            <a:spLocks noGrp="1"/>
          </p:cNvSpPr>
          <p:nvPr>
            <p:ph type="title"/>
          </p:nvPr>
        </p:nvSpPr>
        <p:spPr>
          <a:xfrm>
            <a:off x="1485900" y="91669"/>
            <a:ext cx="6172200" cy="479831"/>
          </a:xfrm>
        </p:spPr>
        <p:txBody>
          <a:bodyPr>
            <a:normAutofit/>
          </a:bodyPr>
          <a:lstStyle/>
          <a:p>
            <a:r>
              <a:rPr lang="en-US" dirty="0" smtClean="0">
                <a:solidFill>
                  <a:schemeClr val="tx1"/>
                </a:solidFill>
                <a:latin typeface="Calibri" panose="020F0502020204030204" pitchFamily="34" charset="0"/>
              </a:rPr>
              <a:t>Other Office Hazards</a:t>
            </a:r>
            <a:endParaRPr lang="en-US" dirty="0">
              <a:solidFill>
                <a:schemeClr val="tx1"/>
              </a:solidFill>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426" y="858043"/>
            <a:ext cx="2815375" cy="1885157"/>
          </a:xfrm>
          <a:prstGeom prst="rect">
            <a:avLst/>
          </a:prstGeom>
        </p:spPr>
      </p:pic>
      <p:sp>
        <p:nvSpPr>
          <p:cNvPr id="5" name="Slide Number Placeholder 4"/>
          <p:cNvSpPr>
            <a:spLocks noGrp="1"/>
          </p:cNvSpPr>
          <p:nvPr>
            <p:ph type="sldNum" sz="quarter" idx="4294967295"/>
          </p:nvPr>
        </p:nvSpPr>
        <p:spPr>
          <a:xfrm>
            <a:off x="7658100" y="4686300"/>
            <a:ext cx="1600200" cy="357188"/>
          </a:xfrm>
        </p:spPr>
        <p:txBody>
          <a:bodyPr/>
          <a:lstStyle/>
          <a:p>
            <a:pPr>
              <a:defRPr/>
            </a:pPr>
            <a:fld id="{9A980963-D50F-45B2-9E84-67B9BD7FBA51}" type="slidenum">
              <a:rPr lang="en-US" smtClean="0"/>
              <a:pPr>
                <a:defRPr/>
              </a:pPr>
              <a:t>14</a:t>
            </a:fld>
            <a:endParaRPr lang="en-US" dirty="0"/>
          </a:p>
        </p:txBody>
      </p:sp>
    </p:spTree>
    <p:extLst>
      <p:ext uri="{BB962C8B-B14F-4D97-AF65-F5344CB8AC3E}">
        <p14:creationId xmlns:p14="http://schemas.microsoft.com/office/powerpoint/2010/main" val="424329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600200" y="858043"/>
            <a:ext cx="2743200"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2250" indent="-222250" eaLnBrk="0" hangingPunct="0">
              <a:lnSpc>
                <a:spcPct val="120000"/>
              </a:lnSpc>
              <a:spcBef>
                <a:spcPct val="20000"/>
              </a:spcBef>
              <a:buClr>
                <a:srgbClr val="E3A856"/>
              </a:buClr>
              <a:buBlip>
                <a:blip r:embed="rId3"/>
              </a:buBlip>
              <a:defRPr sz="3200" b="1">
                <a:solidFill>
                  <a:srgbClr val="673327"/>
                </a:solidFill>
                <a:latin typeface="Arial" charset="0"/>
              </a:defRPr>
            </a:lvl1pPr>
            <a:lvl2pPr marL="742950" indent="-285750" eaLnBrk="0" hangingPunct="0">
              <a:lnSpc>
                <a:spcPct val="120000"/>
              </a:lnSpc>
              <a:spcBef>
                <a:spcPct val="20000"/>
              </a:spcBef>
              <a:buClr>
                <a:srgbClr val="C88F42"/>
              </a:buClr>
              <a:buSzPct val="150000"/>
              <a:buChar char="•"/>
              <a:defRPr sz="2800">
                <a:solidFill>
                  <a:schemeClr val="tx1"/>
                </a:solidFill>
                <a:latin typeface="Arial" charset="0"/>
              </a:defRPr>
            </a:lvl2pPr>
            <a:lvl3pPr marL="1143000" indent="-228600" eaLnBrk="0" hangingPunct="0">
              <a:lnSpc>
                <a:spcPct val="120000"/>
              </a:lnSpc>
              <a:spcBef>
                <a:spcPct val="20000"/>
              </a:spcBef>
              <a:buSzPct val="125000"/>
              <a:buChar char="•"/>
              <a:defRPr sz="2400">
                <a:solidFill>
                  <a:srgbClr val="673327"/>
                </a:solidFill>
                <a:latin typeface="Arial" charset="0"/>
              </a:defRPr>
            </a:lvl3pPr>
            <a:lvl4pPr marL="1600200" indent="-228600" eaLnBrk="0" hangingPunct="0">
              <a:lnSpc>
                <a:spcPct val="120000"/>
              </a:lnSpc>
              <a:spcBef>
                <a:spcPct val="20000"/>
              </a:spcBef>
              <a:buChar char="–"/>
              <a:defRPr sz="2000">
                <a:solidFill>
                  <a:schemeClr val="tx1"/>
                </a:solidFill>
                <a:latin typeface="Arial" charset="0"/>
              </a:defRPr>
            </a:lvl4pPr>
            <a:lvl5pPr marL="2057400" indent="-228600" eaLnBrk="0" hangingPunct="0">
              <a:lnSpc>
                <a:spcPct val="120000"/>
              </a:lnSpc>
              <a:spcBef>
                <a:spcPct val="20000"/>
              </a:spcBef>
              <a:buChar char="»"/>
              <a:defRPr sz="2000">
                <a:solidFill>
                  <a:srgbClr val="673327"/>
                </a:solidFill>
                <a:latin typeface="Arial" charset="0"/>
              </a:defRPr>
            </a:lvl5pPr>
            <a:lvl6pPr marL="2514600" indent="-228600" eaLnBrk="0" fontAlgn="base" hangingPunct="0">
              <a:lnSpc>
                <a:spcPct val="120000"/>
              </a:lnSpc>
              <a:spcBef>
                <a:spcPct val="20000"/>
              </a:spcBef>
              <a:spcAft>
                <a:spcPct val="0"/>
              </a:spcAft>
              <a:buChar char="»"/>
              <a:defRPr sz="2000">
                <a:solidFill>
                  <a:srgbClr val="673327"/>
                </a:solidFill>
                <a:latin typeface="Arial" charset="0"/>
              </a:defRPr>
            </a:lvl6pPr>
            <a:lvl7pPr marL="2971800" indent="-228600" eaLnBrk="0" fontAlgn="base" hangingPunct="0">
              <a:lnSpc>
                <a:spcPct val="120000"/>
              </a:lnSpc>
              <a:spcBef>
                <a:spcPct val="20000"/>
              </a:spcBef>
              <a:spcAft>
                <a:spcPct val="0"/>
              </a:spcAft>
              <a:buChar char="»"/>
              <a:defRPr sz="2000">
                <a:solidFill>
                  <a:srgbClr val="673327"/>
                </a:solidFill>
                <a:latin typeface="Arial" charset="0"/>
              </a:defRPr>
            </a:lvl7pPr>
            <a:lvl8pPr marL="3429000" indent="-228600" eaLnBrk="0" fontAlgn="base" hangingPunct="0">
              <a:lnSpc>
                <a:spcPct val="120000"/>
              </a:lnSpc>
              <a:spcBef>
                <a:spcPct val="20000"/>
              </a:spcBef>
              <a:spcAft>
                <a:spcPct val="0"/>
              </a:spcAft>
              <a:buChar char="»"/>
              <a:defRPr sz="2000">
                <a:solidFill>
                  <a:srgbClr val="673327"/>
                </a:solidFill>
                <a:latin typeface="Arial" charset="0"/>
              </a:defRPr>
            </a:lvl8pPr>
            <a:lvl9pPr marL="3886200" indent="-228600" eaLnBrk="0" fontAlgn="base" hangingPunct="0">
              <a:lnSpc>
                <a:spcPct val="120000"/>
              </a:lnSpc>
              <a:spcBef>
                <a:spcPct val="20000"/>
              </a:spcBef>
              <a:spcAft>
                <a:spcPct val="0"/>
              </a:spcAft>
              <a:buChar char="»"/>
              <a:defRPr sz="2000">
                <a:solidFill>
                  <a:srgbClr val="673327"/>
                </a:solidFill>
                <a:latin typeface="Arial" charset="0"/>
              </a:defRPr>
            </a:lvl9pPr>
          </a:lstStyle>
          <a:p>
            <a:pPr eaLnBrk="1" hangingPunct="1">
              <a:lnSpc>
                <a:spcPct val="9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Always use the handrails when climbing or descending the stairs.</a:t>
            </a:r>
          </a:p>
          <a:p>
            <a:pPr eaLnBrk="1" hangingPunct="1">
              <a:lnSpc>
                <a:spcPct val="9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Do not carry anything that will compromise your ability to hold onto the handrail.</a:t>
            </a:r>
          </a:p>
          <a:p>
            <a:pPr eaLnBrk="1" hangingPunct="1">
              <a:lnSpc>
                <a:spcPct val="90000"/>
              </a:lnSpc>
              <a:spcBef>
                <a:spcPts val="900"/>
              </a:spcBef>
              <a:buClrTx/>
              <a:buFont typeface="Arial" panose="020B0604020202020204" pitchFamily="34" charset="0"/>
              <a:buChar char="•"/>
            </a:pPr>
            <a:r>
              <a:rPr lang="en-US" altLang="en-US" sz="1500" b="0" dirty="0">
                <a:solidFill>
                  <a:schemeClr val="tx1"/>
                </a:solidFill>
                <a:latin typeface="Calibri" panose="020F0502020204030204" pitchFamily="34" charset="0"/>
              </a:rPr>
              <a:t>Do not rush and skip steps.</a:t>
            </a:r>
          </a:p>
        </p:txBody>
      </p:sp>
      <p:sp>
        <p:nvSpPr>
          <p:cNvPr id="8" name="Title 5"/>
          <p:cNvSpPr>
            <a:spLocks noGrp="1"/>
          </p:cNvSpPr>
          <p:nvPr>
            <p:ph type="title"/>
          </p:nvPr>
        </p:nvSpPr>
        <p:spPr>
          <a:xfrm>
            <a:off x="1485900" y="91669"/>
            <a:ext cx="6172200" cy="479831"/>
          </a:xfrm>
        </p:spPr>
        <p:txBody>
          <a:bodyPr>
            <a:normAutofit/>
          </a:bodyPr>
          <a:lstStyle/>
          <a:p>
            <a:r>
              <a:rPr lang="en-US" dirty="0" smtClean="0">
                <a:solidFill>
                  <a:schemeClr val="tx1"/>
                </a:solidFill>
                <a:latin typeface="Calibri" panose="020F0502020204030204" pitchFamily="34" charset="0"/>
              </a:rPr>
              <a:t>Common Stairway Hazards</a:t>
            </a:r>
            <a:endParaRPr lang="en-US" dirty="0">
              <a:solidFill>
                <a:schemeClr val="tx1"/>
              </a:solidFill>
              <a:latin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450" y="867749"/>
            <a:ext cx="2800350" cy="1918895"/>
          </a:xfrm>
          <a:prstGeom prst="rect">
            <a:avLst/>
          </a:prstGeom>
        </p:spPr>
      </p:pic>
      <p:sp>
        <p:nvSpPr>
          <p:cNvPr id="5" name="Slide Number Placeholder 4"/>
          <p:cNvSpPr>
            <a:spLocks noGrp="1"/>
          </p:cNvSpPr>
          <p:nvPr>
            <p:ph type="sldNum" sz="quarter" idx="4294967295"/>
          </p:nvPr>
        </p:nvSpPr>
        <p:spPr>
          <a:xfrm>
            <a:off x="7600950" y="4686300"/>
            <a:ext cx="1600200" cy="357188"/>
          </a:xfrm>
        </p:spPr>
        <p:txBody>
          <a:bodyPr/>
          <a:lstStyle/>
          <a:p>
            <a:pPr>
              <a:defRPr/>
            </a:pPr>
            <a:fld id="{9A980963-D50F-45B2-9E84-67B9BD7FBA51}" type="slidenum">
              <a:rPr lang="en-US" smtClean="0"/>
              <a:pPr>
                <a:defRPr/>
              </a:pPr>
              <a:t>15</a:t>
            </a:fld>
            <a:endParaRPr lang="en-US" dirty="0"/>
          </a:p>
        </p:txBody>
      </p:sp>
      <p:pic>
        <p:nvPicPr>
          <p:cNvPr id="4100"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546" y="2971800"/>
            <a:ext cx="2785254" cy="192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33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Recognition</a:t>
            </a:r>
            <a:endParaRPr lang="en-US" dirty="0"/>
          </a:p>
        </p:txBody>
      </p:sp>
      <p:sp>
        <p:nvSpPr>
          <p:cNvPr id="7" name="Text Placeholder 6"/>
          <p:cNvSpPr>
            <a:spLocks noGrp="1"/>
          </p:cNvSpPr>
          <p:nvPr>
            <p:ph type="body" sz="quarter" idx="14"/>
          </p:nvPr>
        </p:nvSpPr>
        <p:spPr>
          <a:xfrm>
            <a:off x="228600" y="895350"/>
            <a:ext cx="7772400" cy="308610"/>
          </a:xfrm>
        </p:spPr>
        <p:txBody>
          <a:bodyPr/>
          <a:lstStyle/>
          <a:p>
            <a:r>
              <a:rPr lang="en-US" sz="2400" dirty="0" smtClean="0">
                <a:solidFill>
                  <a:schemeClr val="tx2"/>
                </a:solidFill>
              </a:rPr>
              <a:t>You’ve got problems, we’ve got answers.</a:t>
            </a:r>
            <a:endParaRPr lang="en-US" sz="2400" dirty="0">
              <a:solidFill>
                <a:schemeClr val="tx2"/>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75068"/>
            <a:ext cx="5867400" cy="2268281"/>
          </a:xfrm>
        </p:spPr>
      </p:pic>
    </p:spTree>
    <p:extLst>
      <p:ext uri="{BB962C8B-B14F-4D97-AF65-F5344CB8AC3E}">
        <p14:creationId xmlns:p14="http://schemas.microsoft.com/office/powerpoint/2010/main" val="367791520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Recognition</a:t>
            </a:r>
            <a:endParaRPr lang="en-US" dirty="0"/>
          </a:p>
        </p:txBody>
      </p:sp>
      <p:sp>
        <p:nvSpPr>
          <p:cNvPr id="7" name="Text Placeholder 6"/>
          <p:cNvSpPr>
            <a:spLocks noGrp="1"/>
          </p:cNvSpPr>
          <p:nvPr>
            <p:ph type="body" sz="quarter" idx="14"/>
          </p:nvPr>
        </p:nvSpPr>
        <p:spPr/>
        <p:txBody>
          <a:bodyPr/>
          <a:lstStyle/>
          <a:p>
            <a:r>
              <a:rPr lang="en-US" dirty="0" smtClean="0"/>
              <a:t>Objects Blocking </a:t>
            </a:r>
            <a:r>
              <a:rPr lang="en-US" dirty="0"/>
              <a:t>W</a:t>
            </a:r>
            <a:r>
              <a:rPr lang="en-US" dirty="0" smtClean="0"/>
              <a:t>alking </a:t>
            </a:r>
            <a:r>
              <a:rPr lang="en-US" dirty="0"/>
              <a:t>P</a:t>
            </a:r>
            <a:r>
              <a:rPr lang="en-US" dirty="0" smtClean="0"/>
              <a:t>ath</a:t>
            </a:r>
            <a:endParaRPr lang="en-US" dirty="0"/>
          </a:p>
        </p:txBody>
      </p:sp>
      <p:sp>
        <p:nvSpPr>
          <p:cNvPr id="10" name="Rectangle 9"/>
          <p:cNvSpPr/>
          <p:nvPr/>
        </p:nvSpPr>
        <p:spPr>
          <a:xfrm>
            <a:off x="685800" y="3179698"/>
            <a:ext cx="3671711" cy="646331"/>
          </a:xfrm>
          <a:prstGeom prst="rect">
            <a:avLst/>
          </a:prstGeom>
        </p:spPr>
        <p:txBody>
          <a:bodyPr wrap="none">
            <a:spAutoFit/>
          </a:bodyPr>
          <a:lstStyle/>
          <a:p>
            <a:r>
              <a:rPr lang="en-US" dirty="0" smtClean="0"/>
              <a:t>Problem: Box is causing a trip hazard.</a:t>
            </a:r>
            <a:endParaRPr lang="en-US" dirty="0"/>
          </a:p>
          <a:p>
            <a:endParaRPr lang="en-US" dirty="0"/>
          </a:p>
        </p:txBody>
      </p:sp>
      <p:sp>
        <p:nvSpPr>
          <p:cNvPr id="11" name="Rectangle 10"/>
          <p:cNvSpPr/>
          <p:nvPr/>
        </p:nvSpPr>
        <p:spPr>
          <a:xfrm>
            <a:off x="5012683" y="3262234"/>
            <a:ext cx="2815258" cy="923330"/>
          </a:xfrm>
          <a:prstGeom prst="rect">
            <a:avLst/>
          </a:prstGeom>
        </p:spPr>
        <p:txBody>
          <a:bodyPr wrap="none">
            <a:spAutoFit/>
          </a:bodyPr>
          <a:lstStyle/>
          <a:p>
            <a:r>
              <a:rPr lang="en-US" dirty="0" smtClean="0"/>
              <a:t>Solution: Remove objects </a:t>
            </a:r>
            <a:r>
              <a:rPr lang="en-US" dirty="0"/>
              <a:t>to</a:t>
            </a:r>
          </a:p>
          <a:p>
            <a:r>
              <a:rPr lang="en-US" dirty="0"/>
              <a:t>make a clear walking path.</a:t>
            </a:r>
          </a:p>
          <a:p>
            <a:r>
              <a:rPr lang="en-US" dirty="0" smtClean="0"/>
              <a:t> </a:t>
            </a:r>
            <a:endParaRPr lang="en-US" dirty="0"/>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1435" y="1303338"/>
            <a:ext cx="2977054" cy="1798637"/>
          </a:xfrm>
          <a:prstGeom prst="rect">
            <a:avLst/>
          </a:prstGeom>
          <a:noFill/>
          <a:ln>
            <a:noFill/>
          </a:ln>
        </p:spPr>
      </p:pic>
      <p:pic>
        <p:nvPicPr>
          <p:cNvPr id="13" name="Content Placeholder 12"/>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12683" y="1303338"/>
            <a:ext cx="2958796" cy="1798637"/>
          </a:xfrm>
          <a:prstGeom prst="rect">
            <a:avLst/>
          </a:prstGeom>
          <a:noFill/>
          <a:ln>
            <a:noFill/>
          </a:ln>
        </p:spPr>
      </p:pic>
    </p:spTree>
    <p:extLst>
      <p:ext uri="{BB962C8B-B14F-4D97-AF65-F5344CB8AC3E}">
        <p14:creationId xmlns:p14="http://schemas.microsoft.com/office/powerpoint/2010/main" val="309850902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Housekeeping</a:t>
            </a:r>
            <a:endParaRPr lang="en-US" dirty="0"/>
          </a:p>
        </p:txBody>
      </p:sp>
      <p:sp>
        <p:nvSpPr>
          <p:cNvPr id="10" name="Rectangle 9"/>
          <p:cNvSpPr/>
          <p:nvPr/>
        </p:nvSpPr>
        <p:spPr>
          <a:xfrm>
            <a:off x="990600" y="3170873"/>
            <a:ext cx="3531129" cy="646331"/>
          </a:xfrm>
          <a:prstGeom prst="rect">
            <a:avLst/>
          </a:prstGeom>
        </p:spPr>
        <p:txBody>
          <a:bodyPr wrap="square">
            <a:spAutoFit/>
          </a:bodyPr>
          <a:lstStyle/>
          <a:p>
            <a:r>
              <a:rPr lang="en-US" dirty="0" smtClean="0"/>
              <a:t>Problem: Poor housekeeping.</a:t>
            </a:r>
            <a:endParaRPr lang="en-US" dirty="0"/>
          </a:p>
          <a:p>
            <a:r>
              <a:rPr lang="en-US" dirty="0" smtClean="0"/>
              <a:t>  </a:t>
            </a:r>
            <a:endParaRPr lang="en-US" dirty="0"/>
          </a:p>
        </p:txBody>
      </p:sp>
      <p:sp>
        <p:nvSpPr>
          <p:cNvPr id="11" name="Rectangle 10"/>
          <p:cNvSpPr/>
          <p:nvPr/>
        </p:nvSpPr>
        <p:spPr>
          <a:xfrm>
            <a:off x="5105400" y="3170873"/>
            <a:ext cx="3671198" cy="923330"/>
          </a:xfrm>
          <a:prstGeom prst="rect">
            <a:avLst/>
          </a:prstGeom>
        </p:spPr>
        <p:txBody>
          <a:bodyPr wrap="none">
            <a:spAutoFit/>
          </a:bodyPr>
          <a:lstStyle/>
          <a:p>
            <a:r>
              <a:rPr lang="en-US" dirty="0" smtClean="0"/>
              <a:t>Solution: Improve housekeeping and </a:t>
            </a:r>
          </a:p>
          <a:p>
            <a:r>
              <a:rPr lang="en-US" dirty="0" smtClean="0"/>
              <a:t>create </a:t>
            </a:r>
            <a:r>
              <a:rPr lang="en-US" dirty="0"/>
              <a:t>a designated walking </a:t>
            </a:r>
            <a:r>
              <a:rPr lang="en-US" dirty="0" smtClean="0"/>
              <a:t>area.</a:t>
            </a:r>
            <a:endParaRPr lang="en-US" dirty="0"/>
          </a:p>
          <a:p>
            <a:endParaRPr lang="en-US" dirty="0"/>
          </a:p>
        </p:txBody>
      </p:sp>
      <p:pic>
        <p:nvPicPr>
          <p:cNvPr id="18" name="Content Placeholder 1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0871" y="1303338"/>
            <a:ext cx="2398182" cy="1798637"/>
          </a:xfrm>
          <a:prstGeom prst="rect">
            <a:avLst/>
          </a:prstGeom>
          <a:noFill/>
          <a:ln>
            <a:noFill/>
          </a:ln>
        </p:spPr>
      </p:pic>
      <p:pic>
        <p:nvPicPr>
          <p:cNvPr id="19" name="Content Placeholder 18"/>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182305" y="1303338"/>
            <a:ext cx="2619553" cy="1798637"/>
          </a:xfrm>
          <a:prstGeom prst="rect">
            <a:avLst/>
          </a:prstGeom>
          <a:noFill/>
          <a:ln>
            <a:noFill/>
          </a:ln>
        </p:spPr>
      </p:pic>
    </p:spTree>
    <p:extLst>
      <p:ext uri="{BB962C8B-B14F-4D97-AF65-F5344CB8AC3E}">
        <p14:creationId xmlns:p14="http://schemas.microsoft.com/office/powerpoint/2010/main" val="270016334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Electrical Cords</a:t>
            </a:r>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3263" y="1303338"/>
            <a:ext cx="2933399" cy="1798637"/>
          </a:xfrm>
          <a:prstGeom prst="rect">
            <a:avLst/>
          </a:prstGeom>
          <a:noFill/>
          <a:ln>
            <a:noFill/>
          </a:ln>
        </p:spPr>
      </p:pic>
      <p:pic>
        <p:nvPicPr>
          <p:cNvPr id="9" name="Content Placeholder 8"/>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25382" y="1303338"/>
            <a:ext cx="2933399" cy="1798637"/>
          </a:xfrm>
          <a:prstGeom prst="rect">
            <a:avLst/>
          </a:prstGeom>
          <a:noFill/>
          <a:ln>
            <a:noFill/>
          </a:ln>
        </p:spPr>
      </p:pic>
      <p:sp>
        <p:nvSpPr>
          <p:cNvPr id="10" name="Rectangle 9"/>
          <p:cNvSpPr/>
          <p:nvPr/>
        </p:nvSpPr>
        <p:spPr>
          <a:xfrm>
            <a:off x="757599" y="3257550"/>
            <a:ext cx="3357201" cy="646331"/>
          </a:xfrm>
          <a:prstGeom prst="rect">
            <a:avLst/>
          </a:prstGeom>
        </p:spPr>
        <p:txBody>
          <a:bodyPr wrap="none">
            <a:spAutoFit/>
          </a:bodyPr>
          <a:lstStyle/>
          <a:p>
            <a:r>
              <a:rPr lang="en-US" dirty="0" smtClean="0"/>
              <a:t>Problem: Electrical cords present</a:t>
            </a:r>
            <a:endParaRPr lang="en-US" dirty="0"/>
          </a:p>
          <a:p>
            <a:r>
              <a:rPr lang="en-US" dirty="0" smtClean="0"/>
              <a:t>a trip hazard.</a:t>
            </a:r>
          </a:p>
        </p:txBody>
      </p:sp>
      <p:sp>
        <p:nvSpPr>
          <p:cNvPr id="11" name="Rectangle 10"/>
          <p:cNvSpPr/>
          <p:nvPr/>
        </p:nvSpPr>
        <p:spPr>
          <a:xfrm>
            <a:off x="4876800" y="3257550"/>
            <a:ext cx="2608599" cy="369332"/>
          </a:xfrm>
          <a:prstGeom prst="rect">
            <a:avLst/>
          </a:prstGeom>
        </p:spPr>
        <p:txBody>
          <a:bodyPr wrap="none">
            <a:spAutoFit/>
          </a:bodyPr>
          <a:lstStyle/>
          <a:p>
            <a:r>
              <a:rPr lang="en-US" dirty="0" smtClean="0"/>
              <a:t>Solution: Use cord covers.</a:t>
            </a:r>
            <a:endParaRPr lang="en-US" dirty="0"/>
          </a:p>
        </p:txBody>
      </p:sp>
    </p:spTree>
    <p:extLst>
      <p:ext uri="{BB962C8B-B14F-4D97-AF65-F5344CB8AC3E}">
        <p14:creationId xmlns:p14="http://schemas.microsoft.com/office/powerpoint/2010/main" val="31786209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2993390" cy="452120"/>
          </a:xfrm>
          <a:prstGeom prst="rect">
            <a:avLst/>
          </a:prstGeom>
        </p:spPr>
        <p:txBody>
          <a:bodyPr vert="horz" wrap="square" lIns="0" tIns="12065" rIns="0" bIns="0" rtlCol="0">
            <a:spAutoFit/>
          </a:bodyPr>
          <a:lstStyle/>
          <a:p>
            <a:pPr marL="12700">
              <a:lnSpc>
                <a:spcPct val="100000"/>
              </a:lnSpc>
              <a:spcBef>
                <a:spcPts val="95"/>
              </a:spcBef>
            </a:pPr>
            <a:r>
              <a:rPr spc="-5" dirty="0"/>
              <a:t>Data </a:t>
            </a:r>
            <a:r>
              <a:rPr dirty="0"/>
              <a:t>and</a:t>
            </a:r>
            <a:r>
              <a:rPr spc="-10" dirty="0"/>
              <a:t> </a:t>
            </a:r>
            <a:r>
              <a:rPr spc="-5" dirty="0"/>
              <a:t>Statistics</a:t>
            </a:r>
          </a:p>
        </p:txBody>
      </p:sp>
      <p:sp>
        <p:nvSpPr>
          <p:cNvPr id="3" name="object 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2</a:t>
            </a:fld>
            <a:endParaRPr dirty="0"/>
          </a:p>
        </p:txBody>
      </p:sp>
      <p:sp>
        <p:nvSpPr>
          <p:cNvPr id="4" name="object 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TextBox 4"/>
          <p:cNvSpPr txBox="1"/>
          <p:nvPr/>
        </p:nvSpPr>
        <p:spPr>
          <a:xfrm>
            <a:off x="734723" y="966028"/>
            <a:ext cx="7467600" cy="1046440"/>
          </a:xfrm>
          <a:prstGeom prst="rect">
            <a:avLst/>
          </a:prstGeom>
          <a:noFill/>
        </p:spPr>
        <p:txBody>
          <a:bodyPr wrap="square" rtlCol="0">
            <a:spAutoFit/>
          </a:bodyPr>
          <a:lstStyle/>
          <a:p>
            <a:r>
              <a:rPr lang="en-US" sz="1600" dirty="0"/>
              <a:t>Slips and falls are a leading cause of workplace accidents, in terms of frequency</a:t>
            </a:r>
          </a:p>
          <a:p>
            <a:r>
              <a:rPr lang="en-US" sz="1600" dirty="0"/>
              <a:t>and severity. Falls are the primary cause of emergency room visits in the United</a:t>
            </a:r>
          </a:p>
          <a:p>
            <a:r>
              <a:rPr lang="en-US" sz="1600" dirty="0"/>
              <a:t>States, according to the Centers for Disease Control and Prevention.</a:t>
            </a:r>
          </a:p>
          <a:p>
            <a:r>
              <a:rPr lang="en-US" sz="14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28950"/>
            <a:ext cx="3028950" cy="15144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Wet Walking </a:t>
            </a:r>
            <a:r>
              <a:rPr lang="en-US" dirty="0"/>
              <a:t>S</a:t>
            </a:r>
            <a:r>
              <a:rPr lang="en-US" dirty="0" smtClean="0"/>
              <a:t>urface</a:t>
            </a:r>
            <a:endParaRPr lang="en-US" dirty="0"/>
          </a:p>
        </p:txBody>
      </p:sp>
      <p:pic>
        <p:nvPicPr>
          <p:cNvPr id="10" name="Content Placeholder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3263" y="1303338"/>
            <a:ext cx="2933399" cy="1798637"/>
          </a:xfrm>
          <a:prstGeom prst="rect">
            <a:avLst/>
          </a:prstGeom>
          <a:noFill/>
          <a:ln>
            <a:noFill/>
          </a:ln>
        </p:spPr>
      </p:pic>
      <p:pic>
        <p:nvPicPr>
          <p:cNvPr id="11" name="Content Placeholder 10"/>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21031" y="1303338"/>
            <a:ext cx="2942100" cy="1798637"/>
          </a:xfrm>
          <a:prstGeom prst="rect">
            <a:avLst/>
          </a:prstGeom>
          <a:noFill/>
          <a:ln>
            <a:noFill/>
          </a:ln>
        </p:spPr>
      </p:pic>
      <p:sp>
        <p:nvSpPr>
          <p:cNvPr id="5" name="Rectangle 4"/>
          <p:cNvSpPr/>
          <p:nvPr/>
        </p:nvSpPr>
        <p:spPr>
          <a:xfrm>
            <a:off x="773263" y="3154598"/>
            <a:ext cx="2963696" cy="646331"/>
          </a:xfrm>
          <a:prstGeom prst="rect">
            <a:avLst/>
          </a:prstGeom>
        </p:spPr>
        <p:txBody>
          <a:bodyPr wrap="none">
            <a:spAutoFit/>
          </a:bodyPr>
          <a:lstStyle/>
          <a:p>
            <a:r>
              <a:rPr lang="en-US" dirty="0" smtClean="0"/>
              <a:t>Problem: Water discharge on </a:t>
            </a:r>
          </a:p>
          <a:p>
            <a:r>
              <a:rPr lang="en-US" dirty="0"/>
              <a:t>w</a:t>
            </a:r>
            <a:r>
              <a:rPr lang="en-US" dirty="0" smtClean="0"/>
              <a:t>alking surface.</a:t>
            </a:r>
            <a:endParaRPr lang="en-US" dirty="0"/>
          </a:p>
        </p:txBody>
      </p:sp>
      <p:sp>
        <p:nvSpPr>
          <p:cNvPr id="6" name="Rectangle 5"/>
          <p:cNvSpPr/>
          <p:nvPr/>
        </p:nvSpPr>
        <p:spPr>
          <a:xfrm>
            <a:off x="4953000" y="3170873"/>
            <a:ext cx="2274341" cy="646331"/>
          </a:xfrm>
          <a:prstGeom prst="rect">
            <a:avLst/>
          </a:prstGeom>
        </p:spPr>
        <p:txBody>
          <a:bodyPr wrap="none">
            <a:spAutoFit/>
          </a:bodyPr>
          <a:lstStyle/>
          <a:p>
            <a:r>
              <a:rPr lang="en-US" dirty="0" smtClean="0"/>
              <a:t>Solution: Redirect the </a:t>
            </a:r>
          </a:p>
          <a:p>
            <a:r>
              <a:rPr lang="en-US" dirty="0" smtClean="0"/>
              <a:t>flow of water. </a:t>
            </a:r>
            <a:endParaRPr lang="en-US" dirty="0"/>
          </a:p>
        </p:txBody>
      </p:sp>
    </p:spTree>
    <p:extLst>
      <p:ext uri="{BB962C8B-B14F-4D97-AF65-F5344CB8AC3E}">
        <p14:creationId xmlns:p14="http://schemas.microsoft.com/office/powerpoint/2010/main" val="83196905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Slippery Walking Surface</a:t>
            </a:r>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3263" y="1303338"/>
            <a:ext cx="2933399" cy="1798637"/>
          </a:xfrm>
          <a:prstGeom prst="rect">
            <a:avLst/>
          </a:prstGeom>
          <a:noFill/>
          <a:ln>
            <a:noFill/>
          </a:ln>
        </p:spPr>
      </p:pic>
      <p:pic>
        <p:nvPicPr>
          <p:cNvPr id="9" name="Content Placeholder 8"/>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25382" y="1303338"/>
            <a:ext cx="2933399" cy="1798637"/>
          </a:xfrm>
          <a:prstGeom prst="rect">
            <a:avLst/>
          </a:prstGeom>
          <a:noFill/>
          <a:ln>
            <a:noFill/>
          </a:ln>
        </p:spPr>
      </p:pic>
      <p:sp>
        <p:nvSpPr>
          <p:cNvPr id="5" name="Rectangle 4"/>
          <p:cNvSpPr/>
          <p:nvPr/>
        </p:nvSpPr>
        <p:spPr>
          <a:xfrm>
            <a:off x="773263" y="3170873"/>
            <a:ext cx="3677930" cy="923330"/>
          </a:xfrm>
          <a:prstGeom prst="rect">
            <a:avLst/>
          </a:prstGeom>
        </p:spPr>
        <p:txBody>
          <a:bodyPr wrap="none">
            <a:spAutoFit/>
          </a:bodyPr>
          <a:lstStyle/>
          <a:p>
            <a:r>
              <a:rPr lang="en-US" dirty="0" smtClean="0"/>
              <a:t>Problem:  Can become slippery when</a:t>
            </a:r>
          </a:p>
          <a:p>
            <a:r>
              <a:rPr lang="en-US" dirty="0"/>
              <a:t>w</a:t>
            </a:r>
            <a:r>
              <a:rPr lang="en-US" dirty="0" smtClean="0"/>
              <a:t>et.</a:t>
            </a:r>
            <a:endParaRPr lang="en-US" dirty="0"/>
          </a:p>
          <a:p>
            <a:r>
              <a:rPr lang="en-US" dirty="0" smtClean="0"/>
              <a:t> </a:t>
            </a:r>
            <a:endParaRPr lang="en-US" dirty="0"/>
          </a:p>
        </p:txBody>
      </p:sp>
      <p:sp>
        <p:nvSpPr>
          <p:cNvPr id="6" name="Rectangle 5"/>
          <p:cNvSpPr/>
          <p:nvPr/>
        </p:nvSpPr>
        <p:spPr>
          <a:xfrm>
            <a:off x="5025382" y="3170873"/>
            <a:ext cx="2853602" cy="369332"/>
          </a:xfrm>
          <a:prstGeom prst="rect">
            <a:avLst/>
          </a:prstGeom>
        </p:spPr>
        <p:txBody>
          <a:bodyPr wrap="none">
            <a:spAutoFit/>
          </a:bodyPr>
          <a:lstStyle/>
          <a:p>
            <a:r>
              <a:rPr lang="en-US" dirty="0" smtClean="0"/>
              <a:t>Solution: Slip resistant floor. </a:t>
            </a:r>
            <a:endParaRPr lang="en-US" dirty="0"/>
          </a:p>
        </p:txBody>
      </p:sp>
    </p:spTree>
    <p:extLst>
      <p:ext uri="{BB962C8B-B14F-4D97-AF65-F5344CB8AC3E}">
        <p14:creationId xmlns:p14="http://schemas.microsoft.com/office/powerpoint/2010/main" val="171280408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Umbrellas</a:t>
            </a:r>
            <a:endParaRPr lang="en-US" dirty="0"/>
          </a:p>
        </p:txBody>
      </p:sp>
      <p:pic>
        <p:nvPicPr>
          <p:cNvPr id="10" name="Content Placeholder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941" y="1303338"/>
            <a:ext cx="2946043" cy="1798637"/>
          </a:xfrm>
          <a:prstGeom prst="rect">
            <a:avLst/>
          </a:prstGeom>
          <a:noFill/>
          <a:ln>
            <a:noFill/>
          </a:ln>
        </p:spPr>
      </p:pic>
      <p:pic>
        <p:nvPicPr>
          <p:cNvPr id="11" name="Content Placeholder 10"/>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25382" y="1303338"/>
            <a:ext cx="2933399" cy="1798637"/>
          </a:xfrm>
          <a:prstGeom prst="rect">
            <a:avLst/>
          </a:prstGeom>
          <a:noFill/>
          <a:ln>
            <a:noFill/>
          </a:ln>
        </p:spPr>
      </p:pic>
      <p:sp>
        <p:nvSpPr>
          <p:cNvPr id="5" name="Rectangle 4"/>
          <p:cNvSpPr/>
          <p:nvPr/>
        </p:nvSpPr>
        <p:spPr>
          <a:xfrm>
            <a:off x="766941" y="3170873"/>
            <a:ext cx="2928109" cy="646331"/>
          </a:xfrm>
          <a:prstGeom prst="rect">
            <a:avLst/>
          </a:prstGeom>
        </p:spPr>
        <p:txBody>
          <a:bodyPr wrap="none">
            <a:spAutoFit/>
          </a:bodyPr>
          <a:lstStyle/>
          <a:p>
            <a:r>
              <a:rPr lang="en-US" dirty="0" smtClean="0"/>
              <a:t>Problem: Wet surface due to </a:t>
            </a:r>
          </a:p>
          <a:p>
            <a:r>
              <a:rPr lang="en-US" dirty="0" smtClean="0"/>
              <a:t>umbrellas.</a:t>
            </a:r>
          </a:p>
        </p:txBody>
      </p:sp>
      <p:sp>
        <p:nvSpPr>
          <p:cNvPr id="6" name="Rectangle 5"/>
          <p:cNvSpPr/>
          <p:nvPr/>
        </p:nvSpPr>
        <p:spPr>
          <a:xfrm>
            <a:off x="5025382" y="3170873"/>
            <a:ext cx="2480359" cy="369332"/>
          </a:xfrm>
          <a:prstGeom prst="rect">
            <a:avLst/>
          </a:prstGeom>
        </p:spPr>
        <p:txBody>
          <a:bodyPr wrap="none">
            <a:spAutoFit/>
          </a:bodyPr>
          <a:lstStyle/>
          <a:p>
            <a:r>
              <a:rPr lang="en-US" dirty="0" smtClean="0"/>
              <a:t>Solution: Umbrella bags.</a:t>
            </a:r>
            <a:endParaRPr lang="en-US" dirty="0"/>
          </a:p>
        </p:txBody>
      </p:sp>
    </p:spTree>
    <p:extLst>
      <p:ext uri="{BB962C8B-B14F-4D97-AF65-F5344CB8AC3E}">
        <p14:creationId xmlns:p14="http://schemas.microsoft.com/office/powerpoint/2010/main" val="355802932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Handrails</a:t>
            </a:r>
            <a:endParaRPr lang="en-US" dirty="0"/>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0426" y="1303338"/>
            <a:ext cx="2379073" cy="1798637"/>
          </a:xfrm>
          <a:prstGeom prst="rect">
            <a:avLst/>
          </a:prstGeom>
          <a:noFill/>
          <a:ln>
            <a:noFill/>
          </a:ln>
        </p:spPr>
      </p:pic>
      <p:pic>
        <p:nvPicPr>
          <p:cNvPr id="13" name="Content Placeholder 12"/>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219200" y="1303338"/>
            <a:ext cx="2545763" cy="1798637"/>
          </a:xfrm>
          <a:prstGeom prst="rect">
            <a:avLst/>
          </a:prstGeom>
          <a:noFill/>
          <a:ln>
            <a:noFill/>
          </a:ln>
        </p:spPr>
      </p:pic>
      <p:sp>
        <p:nvSpPr>
          <p:cNvPr id="6" name="Rectangle 5"/>
          <p:cNvSpPr/>
          <p:nvPr/>
        </p:nvSpPr>
        <p:spPr>
          <a:xfrm>
            <a:off x="1050426" y="3189060"/>
            <a:ext cx="2715359" cy="369332"/>
          </a:xfrm>
          <a:prstGeom prst="rect">
            <a:avLst/>
          </a:prstGeom>
        </p:spPr>
        <p:txBody>
          <a:bodyPr wrap="none">
            <a:spAutoFit/>
          </a:bodyPr>
          <a:lstStyle/>
          <a:p>
            <a:r>
              <a:rPr lang="en-US" dirty="0" smtClean="0"/>
              <a:t>Problem: Lack of handrails.</a:t>
            </a:r>
            <a:endParaRPr lang="en-US" dirty="0"/>
          </a:p>
        </p:txBody>
      </p:sp>
      <p:sp>
        <p:nvSpPr>
          <p:cNvPr id="9" name="Rectangle 8"/>
          <p:cNvSpPr/>
          <p:nvPr/>
        </p:nvSpPr>
        <p:spPr>
          <a:xfrm>
            <a:off x="5219200" y="3170873"/>
            <a:ext cx="2786468" cy="369332"/>
          </a:xfrm>
          <a:prstGeom prst="rect">
            <a:avLst/>
          </a:prstGeom>
        </p:spPr>
        <p:txBody>
          <a:bodyPr wrap="none">
            <a:spAutoFit/>
          </a:bodyPr>
          <a:lstStyle/>
          <a:p>
            <a:r>
              <a:rPr lang="en-US" dirty="0" smtClean="0"/>
              <a:t>Solution: Provide handrails.</a:t>
            </a:r>
            <a:endParaRPr lang="en-US" dirty="0"/>
          </a:p>
        </p:txBody>
      </p:sp>
    </p:spTree>
    <p:extLst>
      <p:ext uri="{BB962C8B-B14F-4D97-AF65-F5344CB8AC3E}">
        <p14:creationId xmlns:p14="http://schemas.microsoft.com/office/powerpoint/2010/main" val="358138834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Staircases</a:t>
            </a:r>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3263" y="1303338"/>
            <a:ext cx="2933399" cy="1798637"/>
          </a:xfrm>
          <a:prstGeom prst="rect">
            <a:avLst/>
          </a:prstGeom>
          <a:noFill/>
          <a:ln>
            <a:noFill/>
          </a:ln>
        </p:spPr>
      </p:pic>
      <p:pic>
        <p:nvPicPr>
          <p:cNvPr id="9" name="Content Placeholder 8"/>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25382" y="1303338"/>
            <a:ext cx="2933399" cy="1798637"/>
          </a:xfrm>
          <a:prstGeom prst="rect">
            <a:avLst/>
          </a:prstGeom>
          <a:noFill/>
          <a:ln>
            <a:noFill/>
          </a:ln>
        </p:spPr>
      </p:pic>
      <p:sp>
        <p:nvSpPr>
          <p:cNvPr id="5" name="Rectangle 4"/>
          <p:cNvSpPr/>
          <p:nvPr/>
        </p:nvSpPr>
        <p:spPr>
          <a:xfrm>
            <a:off x="746759" y="3175557"/>
            <a:ext cx="3441840" cy="369332"/>
          </a:xfrm>
          <a:prstGeom prst="rect">
            <a:avLst/>
          </a:prstGeom>
        </p:spPr>
        <p:txBody>
          <a:bodyPr wrap="none">
            <a:spAutoFit/>
          </a:bodyPr>
          <a:lstStyle/>
          <a:p>
            <a:r>
              <a:rPr lang="en-US" dirty="0" smtClean="0"/>
              <a:t>Problem: Non-contrasting staircase</a:t>
            </a:r>
            <a:endParaRPr lang="en-US" dirty="0"/>
          </a:p>
        </p:txBody>
      </p:sp>
      <p:sp>
        <p:nvSpPr>
          <p:cNvPr id="6" name="Rectangle 5"/>
          <p:cNvSpPr/>
          <p:nvPr/>
        </p:nvSpPr>
        <p:spPr>
          <a:xfrm>
            <a:off x="5010392" y="3175557"/>
            <a:ext cx="2431948" cy="369332"/>
          </a:xfrm>
          <a:prstGeom prst="rect">
            <a:avLst/>
          </a:prstGeom>
        </p:spPr>
        <p:txBody>
          <a:bodyPr wrap="none">
            <a:spAutoFit/>
          </a:bodyPr>
          <a:lstStyle/>
          <a:p>
            <a:r>
              <a:rPr lang="en-US" dirty="0" smtClean="0"/>
              <a:t>Solution: Anti-slip tape. </a:t>
            </a:r>
            <a:endParaRPr lang="en-US" dirty="0"/>
          </a:p>
        </p:txBody>
      </p:sp>
    </p:spTree>
    <p:extLst>
      <p:ext uri="{BB962C8B-B14F-4D97-AF65-F5344CB8AC3E}">
        <p14:creationId xmlns:p14="http://schemas.microsoft.com/office/powerpoint/2010/main" val="173294770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Damaged Stairs</a:t>
            </a:r>
            <a:endParaRPr lang="en-US" dirty="0"/>
          </a:p>
        </p:txBody>
      </p:sp>
      <p:pic>
        <p:nvPicPr>
          <p:cNvPr id="10" name="Content Placeholder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7824" y="1303338"/>
            <a:ext cx="2964277" cy="1798637"/>
          </a:xfrm>
          <a:prstGeom prst="rect">
            <a:avLst/>
          </a:prstGeom>
          <a:noFill/>
          <a:ln>
            <a:noFill/>
          </a:ln>
        </p:spPr>
      </p:pic>
      <p:pic>
        <p:nvPicPr>
          <p:cNvPr id="11" name="Content Placeholder 10"/>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25382" y="1303338"/>
            <a:ext cx="2933399" cy="1798637"/>
          </a:xfrm>
          <a:prstGeom prst="rect">
            <a:avLst/>
          </a:prstGeom>
          <a:noFill/>
          <a:ln>
            <a:noFill/>
          </a:ln>
        </p:spPr>
      </p:pic>
      <p:sp>
        <p:nvSpPr>
          <p:cNvPr id="5" name="Rectangle 4"/>
          <p:cNvSpPr/>
          <p:nvPr/>
        </p:nvSpPr>
        <p:spPr>
          <a:xfrm>
            <a:off x="685800" y="3089689"/>
            <a:ext cx="2964277" cy="1200329"/>
          </a:xfrm>
          <a:prstGeom prst="rect">
            <a:avLst/>
          </a:prstGeom>
        </p:spPr>
        <p:txBody>
          <a:bodyPr wrap="square">
            <a:spAutoFit/>
          </a:bodyPr>
          <a:lstStyle/>
          <a:p>
            <a:r>
              <a:rPr lang="en-US" dirty="0" smtClean="0"/>
              <a:t>Problem: </a:t>
            </a:r>
            <a:r>
              <a:rPr lang="en-US" dirty="0"/>
              <a:t>Chipped or deteriorated stairs create a trip or fall hazard.</a:t>
            </a:r>
          </a:p>
          <a:p>
            <a:r>
              <a:rPr lang="en-US" dirty="0" smtClean="0"/>
              <a:t> </a:t>
            </a:r>
            <a:endParaRPr lang="en-US" dirty="0"/>
          </a:p>
        </p:txBody>
      </p:sp>
      <p:sp>
        <p:nvSpPr>
          <p:cNvPr id="6" name="Rectangle 5"/>
          <p:cNvSpPr/>
          <p:nvPr/>
        </p:nvSpPr>
        <p:spPr>
          <a:xfrm>
            <a:off x="5025382" y="3170873"/>
            <a:ext cx="3021083" cy="369332"/>
          </a:xfrm>
          <a:prstGeom prst="rect">
            <a:avLst/>
          </a:prstGeom>
        </p:spPr>
        <p:txBody>
          <a:bodyPr wrap="none">
            <a:spAutoFit/>
          </a:bodyPr>
          <a:lstStyle/>
          <a:p>
            <a:r>
              <a:rPr lang="en-US" dirty="0" smtClean="0"/>
              <a:t>Solution: Slip-resistant inserts.</a:t>
            </a:r>
            <a:endParaRPr lang="en-US" dirty="0"/>
          </a:p>
        </p:txBody>
      </p:sp>
    </p:spTree>
    <p:extLst>
      <p:ext uri="{BB962C8B-B14F-4D97-AF65-F5344CB8AC3E}">
        <p14:creationId xmlns:p14="http://schemas.microsoft.com/office/powerpoint/2010/main" val="197186568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Changes in Elevation</a:t>
            </a:r>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0426" y="1303338"/>
            <a:ext cx="2379073" cy="1798637"/>
          </a:xfrm>
          <a:prstGeom prst="rect">
            <a:avLst/>
          </a:prstGeom>
          <a:noFill/>
          <a:ln>
            <a:noFill/>
          </a:ln>
        </p:spPr>
      </p:pic>
      <p:pic>
        <p:nvPicPr>
          <p:cNvPr id="12" name="Content Placeholder 11"/>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302545" y="1303338"/>
            <a:ext cx="2379073" cy="1798637"/>
          </a:xfrm>
          <a:prstGeom prst="rect">
            <a:avLst/>
          </a:prstGeom>
          <a:noFill/>
          <a:ln>
            <a:noFill/>
          </a:ln>
        </p:spPr>
      </p:pic>
      <p:sp>
        <p:nvSpPr>
          <p:cNvPr id="2" name="Rectangle 1"/>
          <p:cNvSpPr/>
          <p:nvPr/>
        </p:nvSpPr>
        <p:spPr>
          <a:xfrm>
            <a:off x="1029788" y="3170873"/>
            <a:ext cx="3085012" cy="369332"/>
          </a:xfrm>
          <a:prstGeom prst="rect">
            <a:avLst/>
          </a:prstGeom>
        </p:spPr>
        <p:txBody>
          <a:bodyPr wrap="none">
            <a:spAutoFit/>
          </a:bodyPr>
          <a:lstStyle/>
          <a:p>
            <a:r>
              <a:rPr lang="en-US" dirty="0" smtClean="0"/>
              <a:t>Problem: Changes in elevation.</a:t>
            </a:r>
            <a:endParaRPr lang="en-US" dirty="0"/>
          </a:p>
        </p:txBody>
      </p:sp>
      <p:sp>
        <p:nvSpPr>
          <p:cNvPr id="3" name="Rectangle 2"/>
          <p:cNvSpPr/>
          <p:nvPr/>
        </p:nvSpPr>
        <p:spPr>
          <a:xfrm>
            <a:off x="5257800" y="3175557"/>
            <a:ext cx="2651752" cy="369332"/>
          </a:xfrm>
          <a:prstGeom prst="rect">
            <a:avLst/>
          </a:prstGeom>
        </p:spPr>
        <p:txBody>
          <a:bodyPr wrap="none">
            <a:spAutoFit/>
          </a:bodyPr>
          <a:lstStyle/>
          <a:p>
            <a:r>
              <a:rPr lang="en-US" dirty="0" smtClean="0"/>
              <a:t>Solution: Rework concrete</a:t>
            </a:r>
            <a:endParaRPr lang="en-US" dirty="0"/>
          </a:p>
        </p:txBody>
      </p:sp>
    </p:spTree>
    <p:extLst>
      <p:ext uri="{BB962C8B-B14F-4D97-AF65-F5344CB8AC3E}">
        <p14:creationId xmlns:p14="http://schemas.microsoft.com/office/powerpoint/2010/main" val="332598474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Gravel Potholes</a:t>
            </a:r>
            <a:endParaRPr lang="en-US" dirty="0"/>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7824" y="1303338"/>
            <a:ext cx="2964277" cy="1798637"/>
          </a:xfrm>
          <a:prstGeom prst="rect">
            <a:avLst/>
          </a:prstGeom>
          <a:noFill/>
          <a:ln>
            <a:noFill/>
          </a:ln>
        </p:spPr>
      </p:pic>
      <p:pic>
        <p:nvPicPr>
          <p:cNvPr id="10" name="Content Placeholder 9"/>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19060" y="1303338"/>
            <a:ext cx="2946043" cy="1798637"/>
          </a:xfrm>
          <a:prstGeom prst="rect">
            <a:avLst/>
          </a:prstGeom>
          <a:noFill/>
          <a:ln>
            <a:noFill/>
          </a:ln>
        </p:spPr>
      </p:pic>
      <p:sp>
        <p:nvSpPr>
          <p:cNvPr id="5" name="Rectangle 4"/>
          <p:cNvSpPr/>
          <p:nvPr/>
        </p:nvSpPr>
        <p:spPr>
          <a:xfrm>
            <a:off x="689491" y="3101975"/>
            <a:ext cx="3437801" cy="369332"/>
          </a:xfrm>
          <a:prstGeom prst="rect">
            <a:avLst/>
          </a:prstGeom>
        </p:spPr>
        <p:txBody>
          <a:bodyPr wrap="none">
            <a:spAutoFit/>
          </a:bodyPr>
          <a:lstStyle/>
          <a:p>
            <a:r>
              <a:rPr lang="en-US" dirty="0" smtClean="0"/>
              <a:t>Problem: Inadequate gravel depth.</a:t>
            </a:r>
            <a:endParaRPr lang="en-US" dirty="0"/>
          </a:p>
        </p:txBody>
      </p:sp>
      <p:sp>
        <p:nvSpPr>
          <p:cNvPr id="6" name="Rectangle 5"/>
          <p:cNvSpPr/>
          <p:nvPr/>
        </p:nvSpPr>
        <p:spPr>
          <a:xfrm>
            <a:off x="5019060" y="3148841"/>
            <a:ext cx="3331746" cy="369332"/>
          </a:xfrm>
          <a:prstGeom prst="rect">
            <a:avLst/>
          </a:prstGeom>
        </p:spPr>
        <p:txBody>
          <a:bodyPr wrap="none">
            <a:spAutoFit/>
          </a:bodyPr>
          <a:lstStyle/>
          <a:p>
            <a:r>
              <a:rPr lang="en-US" dirty="0" smtClean="0"/>
              <a:t>Solution: Apply additional gravel. </a:t>
            </a:r>
            <a:endParaRPr lang="en-US" dirty="0"/>
          </a:p>
        </p:txBody>
      </p:sp>
    </p:spTree>
    <p:extLst>
      <p:ext uri="{BB962C8B-B14F-4D97-AF65-F5344CB8AC3E}">
        <p14:creationId xmlns:p14="http://schemas.microsoft.com/office/powerpoint/2010/main" val="305499752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Curbs</a:t>
            </a:r>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0426" y="1303338"/>
            <a:ext cx="2379073" cy="1798637"/>
          </a:xfrm>
          <a:prstGeom prst="rect">
            <a:avLst/>
          </a:prstGeom>
          <a:noFill/>
          <a:ln>
            <a:noFill/>
          </a:ln>
        </p:spPr>
      </p:pic>
      <p:pic>
        <p:nvPicPr>
          <p:cNvPr id="11" name="Content Placeholder 10"/>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302545" y="1303338"/>
            <a:ext cx="2379073" cy="1798637"/>
          </a:xfrm>
          <a:prstGeom prst="rect">
            <a:avLst/>
          </a:prstGeom>
          <a:noFill/>
          <a:ln>
            <a:noFill/>
          </a:ln>
        </p:spPr>
      </p:pic>
      <p:sp>
        <p:nvSpPr>
          <p:cNvPr id="5" name="Rectangle 4"/>
          <p:cNvSpPr/>
          <p:nvPr/>
        </p:nvSpPr>
        <p:spPr>
          <a:xfrm>
            <a:off x="1050426" y="3170873"/>
            <a:ext cx="2640595" cy="369332"/>
          </a:xfrm>
          <a:prstGeom prst="rect">
            <a:avLst/>
          </a:prstGeom>
        </p:spPr>
        <p:txBody>
          <a:bodyPr wrap="none">
            <a:spAutoFit/>
          </a:bodyPr>
          <a:lstStyle/>
          <a:p>
            <a:r>
              <a:rPr lang="en-US" dirty="0" smtClean="0"/>
              <a:t>Problem: Unpainted curbs</a:t>
            </a:r>
            <a:endParaRPr lang="en-US" dirty="0"/>
          </a:p>
        </p:txBody>
      </p:sp>
      <p:sp>
        <p:nvSpPr>
          <p:cNvPr id="6" name="Rectangle 5"/>
          <p:cNvSpPr/>
          <p:nvPr/>
        </p:nvSpPr>
        <p:spPr>
          <a:xfrm>
            <a:off x="5302545" y="3160567"/>
            <a:ext cx="2458237" cy="369332"/>
          </a:xfrm>
          <a:prstGeom prst="rect">
            <a:avLst/>
          </a:prstGeom>
        </p:spPr>
        <p:txBody>
          <a:bodyPr wrap="none">
            <a:spAutoFit/>
          </a:bodyPr>
          <a:lstStyle/>
          <a:p>
            <a:r>
              <a:rPr lang="en-US" dirty="0" smtClean="0"/>
              <a:t>Solution: Painted curbs. </a:t>
            </a:r>
            <a:endParaRPr lang="en-US" dirty="0"/>
          </a:p>
        </p:txBody>
      </p:sp>
    </p:spTree>
    <p:extLst>
      <p:ext uri="{BB962C8B-B14F-4D97-AF65-F5344CB8AC3E}">
        <p14:creationId xmlns:p14="http://schemas.microsoft.com/office/powerpoint/2010/main" val="390103230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Concrete Expansion Joints</a:t>
            </a:r>
            <a:endParaRPr lang="en-US" dirty="0"/>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1435" y="1303338"/>
            <a:ext cx="2977054" cy="1798637"/>
          </a:xfrm>
          <a:prstGeom prst="rect">
            <a:avLst/>
          </a:prstGeom>
          <a:noFill/>
          <a:ln>
            <a:noFill/>
          </a:ln>
        </p:spPr>
      </p:pic>
      <p:pic>
        <p:nvPicPr>
          <p:cNvPr id="10" name="Content Placeholder 9"/>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25382" y="1303338"/>
            <a:ext cx="2933399" cy="1798637"/>
          </a:xfrm>
          <a:prstGeom prst="rect">
            <a:avLst/>
          </a:prstGeom>
          <a:noFill/>
          <a:ln>
            <a:noFill/>
          </a:ln>
        </p:spPr>
      </p:pic>
      <p:sp>
        <p:nvSpPr>
          <p:cNvPr id="5" name="Rectangle 4"/>
          <p:cNvSpPr/>
          <p:nvPr/>
        </p:nvSpPr>
        <p:spPr>
          <a:xfrm>
            <a:off x="724466" y="3170873"/>
            <a:ext cx="2505751" cy="369332"/>
          </a:xfrm>
          <a:prstGeom prst="rect">
            <a:avLst/>
          </a:prstGeom>
        </p:spPr>
        <p:txBody>
          <a:bodyPr wrap="none">
            <a:spAutoFit/>
          </a:bodyPr>
          <a:lstStyle/>
          <a:p>
            <a:r>
              <a:rPr lang="en-US" dirty="0" smtClean="0"/>
              <a:t>Problem: Sidewalk gaps. </a:t>
            </a:r>
            <a:endParaRPr lang="en-US" dirty="0"/>
          </a:p>
        </p:txBody>
      </p:sp>
      <p:sp>
        <p:nvSpPr>
          <p:cNvPr id="6" name="Rectangle 5"/>
          <p:cNvSpPr/>
          <p:nvPr/>
        </p:nvSpPr>
        <p:spPr>
          <a:xfrm>
            <a:off x="5025382" y="3210875"/>
            <a:ext cx="2965877" cy="369332"/>
          </a:xfrm>
          <a:prstGeom prst="rect">
            <a:avLst/>
          </a:prstGeom>
        </p:spPr>
        <p:txBody>
          <a:bodyPr wrap="none">
            <a:spAutoFit/>
          </a:bodyPr>
          <a:lstStyle/>
          <a:p>
            <a:r>
              <a:rPr lang="en-US" dirty="0" smtClean="0"/>
              <a:t>Solution: Concrete joint filler. </a:t>
            </a:r>
            <a:endParaRPr lang="en-US" dirty="0"/>
          </a:p>
        </p:txBody>
      </p:sp>
    </p:spTree>
    <p:extLst>
      <p:ext uri="{BB962C8B-B14F-4D97-AF65-F5344CB8AC3E}">
        <p14:creationId xmlns:p14="http://schemas.microsoft.com/office/powerpoint/2010/main" val="48577385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2993390" cy="452120"/>
          </a:xfrm>
          <a:prstGeom prst="rect">
            <a:avLst/>
          </a:prstGeom>
        </p:spPr>
        <p:txBody>
          <a:bodyPr vert="horz" wrap="square" lIns="0" tIns="12065" rIns="0" bIns="0" rtlCol="0">
            <a:spAutoFit/>
          </a:bodyPr>
          <a:lstStyle/>
          <a:p>
            <a:pPr marL="12700">
              <a:lnSpc>
                <a:spcPct val="100000"/>
              </a:lnSpc>
              <a:spcBef>
                <a:spcPts val="95"/>
              </a:spcBef>
            </a:pPr>
            <a:r>
              <a:rPr spc="-5" dirty="0"/>
              <a:t>Data </a:t>
            </a:r>
            <a:r>
              <a:rPr dirty="0"/>
              <a:t>and</a:t>
            </a:r>
            <a:r>
              <a:rPr spc="-10" dirty="0"/>
              <a:t> </a:t>
            </a:r>
            <a:r>
              <a:rPr spc="-5" dirty="0"/>
              <a:t>Statistics</a:t>
            </a:r>
          </a:p>
        </p:txBody>
      </p:sp>
      <p:sp>
        <p:nvSpPr>
          <p:cNvPr id="3" name="object 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3</a:t>
            </a:fld>
            <a:endParaRPr dirty="0"/>
          </a:p>
        </p:txBody>
      </p:sp>
      <p:sp>
        <p:nvSpPr>
          <p:cNvPr id="4" name="object 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TextBox 4"/>
          <p:cNvSpPr txBox="1"/>
          <p:nvPr/>
        </p:nvSpPr>
        <p:spPr>
          <a:xfrm>
            <a:off x="734723" y="966028"/>
            <a:ext cx="7467600" cy="1569660"/>
          </a:xfrm>
          <a:prstGeom prst="rect">
            <a:avLst/>
          </a:prstGeom>
          <a:noFill/>
        </p:spPr>
        <p:txBody>
          <a:bodyPr wrap="square" rtlCol="0">
            <a:spAutoFit/>
          </a:bodyPr>
          <a:lstStyle/>
          <a:p>
            <a:r>
              <a:rPr lang="en-US" sz="1600" dirty="0"/>
              <a:t> </a:t>
            </a:r>
          </a:p>
          <a:p>
            <a:r>
              <a:rPr lang="en-US" sz="1600" dirty="0" smtClean="0"/>
              <a:t>One of the most common and costly threats to a workplace safety program is a slip,</a:t>
            </a:r>
          </a:p>
          <a:p>
            <a:r>
              <a:rPr lang="en-US" sz="1600" dirty="0" smtClean="0"/>
              <a:t>trip or fall accident. According to the National Safety Council, the average cost of a</a:t>
            </a:r>
          </a:p>
          <a:p>
            <a:r>
              <a:rPr lang="en-US" sz="1600" dirty="0" smtClean="0"/>
              <a:t>slip, trip or fall related accident is almost $16,000. These injuries not only increase</a:t>
            </a:r>
          </a:p>
          <a:p>
            <a:r>
              <a:rPr lang="en-US" sz="1600" dirty="0" smtClean="0"/>
              <a:t>operational costs, but also contribute to indirect costs such as higher insurance</a:t>
            </a:r>
          </a:p>
          <a:p>
            <a:r>
              <a:rPr lang="en-US" sz="1600" dirty="0" smtClean="0"/>
              <a:t>rates, reassignment of personnel and loss of productivity. </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97820"/>
            <a:ext cx="2962275" cy="1543050"/>
          </a:xfrm>
          <a:prstGeom prst="rect">
            <a:avLst/>
          </a:prstGeom>
        </p:spPr>
      </p:pic>
    </p:spTree>
    <p:extLst>
      <p:ext uri="{BB962C8B-B14F-4D97-AF65-F5344CB8AC3E}">
        <p14:creationId xmlns:p14="http://schemas.microsoft.com/office/powerpoint/2010/main" val="2386382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Walk-off </a:t>
            </a:r>
            <a:r>
              <a:rPr lang="en-US" dirty="0"/>
              <a:t>M</a:t>
            </a:r>
            <a:r>
              <a:rPr lang="en-US" dirty="0" smtClean="0"/>
              <a:t>ats</a:t>
            </a:r>
            <a:endParaRPr lang="en-US" dirty="0"/>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8918" y="1303338"/>
            <a:ext cx="2982088" cy="1798637"/>
          </a:xfrm>
          <a:prstGeom prst="rect">
            <a:avLst/>
          </a:prstGeom>
          <a:noFill/>
          <a:ln>
            <a:noFill/>
          </a:ln>
        </p:spPr>
      </p:pic>
      <p:pic>
        <p:nvPicPr>
          <p:cNvPr id="11" name="Content Placeholder 10"/>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005347" y="1303338"/>
            <a:ext cx="2973469" cy="1798637"/>
          </a:xfrm>
          <a:prstGeom prst="rect">
            <a:avLst/>
          </a:prstGeom>
          <a:noFill/>
          <a:ln>
            <a:noFill/>
          </a:ln>
        </p:spPr>
      </p:pic>
      <p:sp>
        <p:nvSpPr>
          <p:cNvPr id="5" name="Rectangle 4"/>
          <p:cNvSpPr/>
          <p:nvPr/>
        </p:nvSpPr>
        <p:spPr>
          <a:xfrm>
            <a:off x="719101" y="3170873"/>
            <a:ext cx="2855205" cy="369332"/>
          </a:xfrm>
          <a:prstGeom prst="rect">
            <a:avLst/>
          </a:prstGeom>
        </p:spPr>
        <p:txBody>
          <a:bodyPr wrap="none">
            <a:spAutoFit/>
          </a:bodyPr>
          <a:lstStyle/>
          <a:p>
            <a:r>
              <a:rPr lang="en-US" dirty="0" smtClean="0"/>
              <a:t>Problem: Overlapping mats. </a:t>
            </a:r>
            <a:endParaRPr lang="en-US" dirty="0"/>
          </a:p>
        </p:txBody>
      </p:sp>
      <p:sp>
        <p:nvSpPr>
          <p:cNvPr id="6" name="Rectangle 5"/>
          <p:cNvSpPr/>
          <p:nvPr/>
        </p:nvSpPr>
        <p:spPr>
          <a:xfrm>
            <a:off x="5031136" y="3170873"/>
            <a:ext cx="2921890" cy="369332"/>
          </a:xfrm>
          <a:prstGeom prst="rect">
            <a:avLst/>
          </a:prstGeom>
        </p:spPr>
        <p:txBody>
          <a:bodyPr wrap="none">
            <a:spAutoFit/>
          </a:bodyPr>
          <a:lstStyle/>
          <a:p>
            <a:r>
              <a:rPr lang="en-US" dirty="0" smtClean="0"/>
              <a:t>Solution: Smooth level mats. </a:t>
            </a:r>
            <a:endParaRPr lang="en-US" dirty="0"/>
          </a:p>
        </p:txBody>
      </p:sp>
    </p:spTree>
    <p:extLst>
      <p:ext uri="{BB962C8B-B14F-4D97-AF65-F5344CB8AC3E}">
        <p14:creationId xmlns:p14="http://schemas.microsoft.com/office/powerpoint/2010/main" val="93321606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a:t>Walk-off Mats</a:t>
            </a:r>
          </a:p>
          <a:p>
            <a:endParaRPr lang="en-US" dirty="0"/>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5792" y="1303338"/>
            <a:ext cx="2708340" cy="1798637"/>
          </a:xfrm>
          <a:prstGeom prst="rect">
            <a:avLst/>
          </a:prstGeom>
          <a:noFill/>
          <a:ln>
            <a:noFill/>
          </a:ln>
        </p:spPr>
      </p:pic>
      <p:pic>
        <p:nvPicPr>
          <p:cNvPr id="10" name="Content Placeholder 9"/>
          <p:cNvPicPr>
            <a:picLocks noGrp="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5311948" y="1303338"/>
            <a:ext cx="2360266" cy="1798637"/>
          </a:xfrm>
          <a:prstGeom prst="rect">
            <a:avLst/>
          </a:prstGeom>
          <a:noFill/>
          <a:ln>
            <a:noFill/>
          </a:ln>
        </p:spPr>
      </p:pic>
      <p:sp>
        <p:nvSpPr>
          <p:cNvPr id="5" name="TextBox 4"/>
          <p:cNvSpPr txBox="1"/>
          <p:nvPr/>
        </p:nvSpPr>
        <p:spPr>
          <a:xfrm>
            <a:off x="885792" y="3189298"/>
            <a:ext cx="3152808" cy="369332"/>
          </a:xfrm>
          <a:prstGeom prst="rect">
            <a:avLst/>
          </a:prstGeom>
          <a:noFill/>
        </p:spPr>
        <p:txBody>
          <a:bodyPr wrap="square" rtlCol="0">
            <a:spAutoFit/>
          </a:bodyPr>
          <a:lstStyle/>
          <a:p>
            <a:r>
              <a:rPr lang="en-US" dirty="0" smtClean="0"/>
              <a:t>Problem: Water accumulation</a:t>
            </a:r>
            <a:endParaRPr lang="en-US" dirty="0"/>
          </a:p>
        </p:txBody>
      </p:sp>
      <p:sp>
        <p:nvSpPr>
          <p:cNvPr id="6" name="TextBox 5"/>
          <p:cNvSpPr txBox="1"/>
          <p:nvPr/>
        </p:nvSpPr>
        <p:spPr>
          <a:xfrm>
            <a:off x="5307892" y="3210222"/>
            <a:ext cx="3150308" cy="369332"/>
          </a:xfrm>
          <a:prstGeom prst="rect">
            <a:avLst/>
          </a:prstGeom>
          <a:noFill/>
        </p:spPr>
        <p:txBody>
          <a:bodyPr wrap="square" rtlCol="0">
            <a:spAutoFit/>
          </a:bodyPr>
          <a:lstStyle/>
          <a:p>
            <a:r>
              <a:rPr lang="en-US" dirty="0" smtClean="0"/>
              <a:t>Solution: Water absorbent mats</a:t>
            </a:r>
            <a:endParaRPr lang="en-US" dirty="0"/>
          </a:p>
        </p:txBody>
      </p:sp>
    </p:spTree>
    <p:extLst>
      <p:ext uri="{BB962C8B-B14F-4D97-AF65-F5344CB8AC3E}">
        <p14:creationId xmlns:p14="http://schemas.microsoft.com/office/powerpoint/2010/main" val="336236872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a:t>Walk-off Mats</a:t>
            </a:r>
          </a:p>
          <a:p>
            <a:endParaRPr lang="en-US" dirty="0"/>
          </a:p>
        </p:txBody>
      </p:sp>
      <p:sp>
        <p:nvSpPr>
          <p:cNvPr id="3" name="Content Placeholder 2"/>
          <p:cNvSpPr>
            <a:spLocks noGrp="1"/>
          </p:cNvSpPr>
          <p:nvPr>
            <p:ph idx="13"/>
          </p:nvPr>
        </p:nvSpPr>
        <p:spPr/>
        <p:txBody>
          <a:bodyPr/>
          <a:lstStyle/>
          <a:p>
            <a:endParaRPr lang="en-US"/>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0426" y="1303338"/>
            <a:ext cx="2379073" cy="1798637"/>
          </a:xfrm>
          <a:prstGeom prst="rect">
            <a:avLst/>
          </a:prstGeom>
          <a:noFill/>
          <a:ln>
            <a:noFill/>
          </a:ln>
        </p:spPr>
      </p:pic>
      <p:sp>
        <p:nvSpPr>
          <p:cNvPr id="5" name="Rectangle 4"/>
          <p:cNvSpPr/>
          <p:nvPr/>
        </p:nvSpPr>
        <p:spPr>
          <a:xfrm>
            <a:off x="1050426" y="3257550"/>
            <a:ext cx="3226781" cy="369332"/>
          </a:xfrm>
          <a:prstGeom prst="rect">
            <a:avLst/>
          </a:prstGeom>
        </p:spPr>
        <p:txBody>
          <a:bodyPr wrap="none">
            <a:spAutoFit/>
          </a:bodyPr>
          <a:lstStyle/>
          <a:p>
            <a:r>
              <a:rPr lang="en-US" dirty="0" smtClean="0"/>
              <a:t>Solution: Water absorbent mats </a:t>
            </a:r>
            <a:endParaRPr lang="en-US" dirty="0"/>
          </a:p>
        </p:txBody>
      </p:sp>
    </p:spTree>
    <p:extLst>
      <p:ext uri="{BB962C8B-B14F-4D97-AF65-F5344CB8AC3E}">
        <p14:creationId xmlns:p14="http://schemas.microsoft.com/office/powerpoint/2010/main" val="38298556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Footwear</a:t>
            </a:r>
            <a:endParaRPr lang="en-US" dirty="0"/>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0426" y="1303338"/>
            <a:ext cx="2379073" cy="1798637"/>
          </a:xfrm>
          <a:prstGeom prst="rect">
            <a:avLst/>
          </a:prstGeom>
          <a:noFill/>
          <a:ln>
            <a:noFill/>
          </a:ln>
        </p:spPr>
      </p:pic>
      <p:sp>
        <p:nvSpPr>
          <p:cNvPr id="6" name="Rectangle 5"/>
          <p:cNvSpPr/>
          <p:nvPr/>
        </p:nvSpPr>
        <p:spPr>
          <a:xfrm>
            <a:off x="1050426" y="3170873"/>
            <a:ext cx="2879378" cy="369332"/>
          </a:xfrm>
          <a:prstGeom prst="rect">
            <a:avLst/>
          </a:prstGeom>
        </p:spPr>
        <p:txBody>
          <a:bodyPr wrap="none">
            <a:spAutoFit/>
          </a:bodyPr>
          <a:lstStyle/>
          <a:p>
            <a:r>
              <a:rPr lang="en-US" dirty="0" smtClean="0"/>
              <a:t>Problem: </a:t>
            </a:r>
            <a:r>
              <a:rPr lang="en-US" dirty="0"/>
              <a:t>I</a:t>
            </a:r>
            <a:r>
              <a:rPr lang="en-US" dirty="0" smtClean="0"/>
              <a:t>mproper footwear</a:t>
            </a:r>
            <a:endParaRPr lang="en-US" dirty="0"/>
          </a:p>
        </p:txBody>
      </p:sp>
      <p:pic>
        <p:nvPicPr>
          <p:cNvPr id="12" name="Content Placeholder 11"/>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5181600" y="1303338"/>
            <a:ext cx="2905125" cy="1798637"/>
          </a:xfrm>
        </p:spPr>
      </p:pic>
      <p:sp>
        <p:nvSpPr>
          <p:cNvPr id="13" name="TextBox 12"/>
          <p:cNvSpPr txBox="1"/>
          <p:nvPr/>
        </p:nvSpPr>
        <p:spPr>
          <a:xfrm>
            <a:off x="5334000" y="3170873"/>
            <a:ext cx="2895600" cy="369332"/>
          </a:xfrm>
          <a:prstGeom prst="rect">
            <a:avLst/>
          </a:prstGeom>
          <a:noFill/>
        </p:spPr>
        <p:txBody>
          <a:bodyPr wrap="square" rtlCol="0">
            <a:spAutoFit/>
          </a:bodyPr>
          <a:lstStyle/>
          <a:p>
            <a:r>
              <a:rPr lang="en-US" dirty="0" smtClean="0"/>
              <a:t>Solution: Anti-Slip Footwear</a:t>
            </a:r>
            <a:endParaRPr lang="en-US" dirty="0"/>
          </a:p>
        </p:txBody>
      </p:sp>
    </p:spTree>
    <p:extLst>
      <p:ext uri="{BB962C8B-B14F-4D97-AF65-F5344CB8AC3E}">
        <p14:creationId xmlns:p14="http://schemas.microsoft.com/office/powerpoint/2010/main" val="398278718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Wet Floor Signs</a:t>
            </a:r>
            <a:endParaRPr lang="en-US" dirty="0"/>
          </a:p>
        </p:txBody>
      </p:sp>
      <p:pic>
        <p:nvPicPr>
          <p:cNvPr id="11" name="Content Placeholder 10"/>
          <p:cNvPicPr>
            <a:picLocks noGrp="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5025382" y="1303338"/>
            <a:ext cx="2933399" cy="1798637"/>
          </a:xfrm>
          <a:prstGeom prst="rect">
            <a:avLst/>
          </a:prstGeom>
          <a:noFill/>
          <a:ln>
            <a:noFill/>
          </a:ln>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1650" y="1303338"/>
            <a:ext cx="3689350" cy="1798637"/>
          </a:xfrm>
        </p:spPr>
      </p:pic>
      <p:sp>
        <p:nvSpPr>
          <p:cNvPr id="5" name="Rectangle 4"/>
          <p:cNvSpPr/>
          <p:nvPr/>
        </p:nvSpPr>
        <p:spPr>
          <a:xfrm>
            <a:off x="501650" y="3257550"/>
            <a:ext cx="2879378" cy="369332"/>
          </a:xfrm>
          <a:prstGeom prst="rect">
            <a:avLst/>
          </a:prstGeom>
        </p:spPr>
        <p:txBody>
          <a:bodyPr wrap="none">
            <a:spAutoFit/>
          </a:bodyPr>
          <a:lstStyle/>
          <a:p>
            <a:r>
              <a:rPr lang="en-US" dirty="0"/>
              <a:t>Problem: Improper footwear</a:t>
            </a:r>
          </a:p>
        </p:txBody>
      </p:sp>
      <p:sp>
        <p:nvSpPr>
          <p:cNvPr id="6" name="Rectangle 5"/>
          <p:cNvSpPr/>
          <p:nvPr/>
        </p:nvSpPr>
        <p:spPr>
          <a:xfrm>
            <a:off x="5088138" y="3257550"/>
            <a:ext cx="2807885" cy="369332"/>
          </a:xfrm>
          <a:prstGeom prst="rect">
            <a:avLst/>
          </a:prstGeom>
        </p:spPr>
        <p:txBody>
          <a:bodyPr wrap="none">
            <a:spAutoFit/>
          </a:bodyPr>
          <a:lstStyle/>
          <a:p>
            <a:r>
              <a:rPr lang="en-US" dirty="0"/>
              <a:t>Solution: Anti-Slip Footwear</a:t>
            </a:r>
          </a:p>
        </p:txBody>
      </p:sp>
    </p:spTree>
    <p:extLst>
      <p:ext uri="{BB962C8B-B14F-4D97-AF65-F5344CB8AC3E}">
        <p14:creationId xmlns:p14="http://schemas.microsoft.com/office/powerpoint/2010/main" val="158910724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Distracted Walking</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31119"/>
            <a:ext cx="3352800" cy="1743075"/>
          </a:xfrm>
        </p:spPr>
      </p:pic>
      <p:pic>
        <p:nvPicPr>
          <p:cNvPr id="6" name="Content Placeholder 5"/>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4876800" y="1303338"/>
            <a:ext cx="3352799" cy="1798637"/>
          </a:xfrm>
        </p:spPr>
      </p:pic>
      <p:sp>
        <p:nvSpPr>
          <p:cNvPr id="10" name="TextBox 9"/>
          <p:cNvSpPr txBox="1"/>
          <p:nvPr/>
        </p:nvSpPr>
        <p:spPr>
          <a:xfrm>
            <a:off x="381000" y="3257550"/>
            <a:ext cx="3048000" cy="369332"/>
          </a:xfrm>
          <a:prstGeom prst="rect">
            <a:avLst/>
          </a:prstGeom>
          <a:noFill/>
        </p:spPr>
        <p:txBody>
          <a:bodyPr wrap="square" rtlCol="0">
            <a:spAutoFit/>
          </a:bodyPr>
          <a:lstStyle/>
          <a:p>
            <a:r>
              <a:rPr lang="en-US" dirty="0" smtClean="0"/>
              <a:t>Problem: Distracted walking</a:t>
            </a:r>
            <a:endParaRPr lang="en-US" dirty="0"/>
          </a:p>
        </p:txBody>
      </p:sp>
      <p:sp>
        <p:nvSpPr>
          <p:cNvPr id="12" name="TextBox 11"/>
          <p:cNvSpPr txBox="1"/>
          <p:nvPr/>
        </p:nvSpPr>
        <p:spPr>
          <a:xfrm>
            <a:off x="4876800" y="3271630"/>
            <a:ext cx="2971800" cy="369332"/>
          </a:xfrm>
          <a:prstGeom prst="rect">
            <a:avLst/>
          </a:prstGeom>
          <a:noFill/>
        </p:spPr>
        <p:txBody>
          <a:bodyPr wrap="square" rtlCol="0">
            <a:spAutoFit/>
          </a:bodyPr>
          <a:lstStyle/>
          <a:p>
            <a:r>
              <a:rPr lang="en-US" dirty="0" smtClean="0"/>
              <a:t>Solution: Remain vigilant</a:t>
            </a:r>
            <a:endParaRPr lang="en-US" dirty="0"/>
          </a:p>
        </p:txBody>
      </p:sp>
    </p:spTree>
    <p:extLst>
      <p:ext uri="{BB962C8B-B14F-4D97-AF65-F5344CB8AC3E}">
        <p14:creationId xmlns:p14="http://schemas.microsoft.com/office/powerpoint/2010/main" val="114599939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 Recognition</a:t>
            </a:r>
          </a:p>
        </p:txBody>
      </p:sp>
      <p:sp>
        <p:nvSpPr>
          <p:cNvPr id="7" name="Text Placeholder 6"/>
          <p:cNvSpPr>
            <a:spLocks noGrp="1"/>
          </p:cNvSpPr>
          <p:nvPr>
            <p:ph type="body" sz="quarter" idx="14"/>
          </p:nvPr>
        </p:nvSpPr>
        <p:spPr/>
        <p:txBody>
          <a:bodyPr/>
          <a:lstStyle/>
          <a:p>
            <a:r>
              <a:rPr lang="en-US" dirty="0" smtClean="0"/>
              <a:t>Distracted Walking</a:t>
            </a:r>
            <a:endParaRPr lang="en-US" dirty="0"/>
          </a:p>
        </p:txBody>
      </p:sp>
      <p:sp>
        <p:nvSpPr>
          <p:cNvPr id="10" name="TextBox 9"/>
          <p:cNvSpPr txBox="1"/>
          <p:nvPr/>
        </p:nvSpPr>
        <p:spPr>
          <a:xfrm>
            <a:off x="381000" y="3257550"/>
            <a:ext cx="3048000" cy="369332"/>
          </a:xfrm>
          <a:prstGeom prst="rect">
            <a:avLst/>
          </a:prstGeom>
          <a:noFill/>
        </p:spPr>
        <p:txBody>
          <a:bodyPr wrap="square" rtlCol="0">
            <a:spAutoFit/>
          </a:bodyPr>
          <a:lstStyle/>
          <a:p>
            <a:r>
              <a:rPr lang="en-US" dirty="0" smtClean="0"/>
              <a:t>Problem: Distracted walking</a:t>
            </a:r>
            <a:endParaRPr lang="en-US" dirty="0"/>
          </a:p>
        </p:txBody>
      </p:sp>
      <p:sp>
        <p:nvSpPr>
          <p:cNvPr id="12" name="TextBox 11"/>
          <p:cNvSpPr txBox="1"/>
          <p:nvPr/>
        </p:nvSpPr>
        <p:spPr>
          <a:xfrm>
            <a:off x="4876800" y="3271630"/>
            <a:ext cx="2971800" cy="369332"/>
          </a:xfrm>
          <a:prstGeom prst="rect">
            <a:avLst/>
          </a:prstGeom>
          <a:noFill/>
        </p:spPr>
        <p:txBody>
          <a:bodyPr wrap="square" rtlCol="0">
            <a:spAutoFit/>
          </a:bodyPr>
          <a:lstStyle/>
          <a:p>
            <a:r>
              <a:rPr lang="en-US" dirty="0" smtClean="0"/>
              <a:t>Solution: Remain vigilant</a:t>
            </a:r>
            <a:endParaRPr lang="en-US" dirty="0"/>
          </a:p>
        </p:txBody>
      </p:sp>
      <p:pic>
        <p:nvPicPr>
          <p:cNvPr id="17" name="Content Placeholder 16"/>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4800600" y="1331215"/>
            <a:ext cx="3120231" cy="1773935"/>
          </a:xfrm>
        </p:spPr>
      </p:pic>
      <p:pic>
        <p:nvPicPr>
          <p:cNvPr id="16" name="Content Placeholder 1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446" y="1331215"/>
            <a:ext cx="2940050" cy="1743075"/>
          </a:xfrm>
        </p:spPr>
      </p:pic>
    </p:spTree>
    <p:extLst>
      <p:ext uri="{BB962C8B-B14F-4D97-AF65-F5344CB8AC3E}">
        <p14:creationId xmlns:p14="http://schemas.microsoft.com/office/powerpoint/2010/main" val="284775432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6626860" cy="452120"/>
          </a:xfrm>
          <a:prstGeom prst="rect">
            <a:avLst/>
          </a:prstGeom>
        </p:spPr>
        <p:txBody>
          <a:bodyPr vert="horz" wrap="square" lIns="0" tIns="12065" rIns="0" bIns="0" rtlCol="0">
            <a:spAutoFit/>
          </a:bodyPr>
          <a:lstStyle/>
          <a:p>
            <a:pPr marL="12700">
              <a:lnSpc>
                <a:spcPct val="100000"/>
              </a:lnSpc>
              <a:spcBef>
                <a:spcPts val="95"/>
              </a:spcBef>
            </a:pPr>
            <a:r>
              <a:rPr lang="en-US" spc="-5" dirty="0" smtClean="0"/>
              <a:t>Prevention</a:t>
            </a:r>
            <a:endParaRPr spc="-5" dirty="0"/>
          </a:p>
        </p:txBody>
      </p:sp>
      <p:sp>
        <p:nvSpPr>
          <p:cNvPr id="4" name="object 4"/>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37</a:t>
            </a:fld>
            <a:endParaRPr dirty="0"/>
          </a:p>
        </p:txBody>
      </p:sp>
      <p:sp>
        <p:nvSpPr>
          <p:cNvPr id="5" name="object 5"/>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535628"/>
            <a:ext cx="4014722" cy="190499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5331460" cy="873957"/>
          </a:xfrm>
          <a:prstGeom prst="rect">
            <a:avLst/>
          </a:prstGeom>
        </p:spPr>
        <p:txBody>
          <a:bodyPr vert="horz" wrap="square" lIns="0" tIns="12065" rIns="0" bIns="0" rtlCol="0">
            <a:spAutoFit/>
          </a:bodyPr>
          <a:lstStyle/>
          <a:p>
            <a:pPr marL="12700">
              <a:lnSpc>
                <a:spcPct val="100000"/>
              </a:lnSpc>
              <a:spcBef>
                <a:spcPts val="95"/>
              </a:spcBef>
            </a:pPr>
            <a:r>
              <a:rPr lang="en-US" spc="-5" dirty="0" smtClean="0"/>
              <a:t>We have identified a problem. Now we need a solution.</a:t>
            </a:r>
            <a:endParaRPr spc="-5" dirty="0"/>
          </a:p>
        </p:txBody>
      </p:sp>
      <p:sp>
        <p:nvSpPr>
          <p:cNvPr id="3" name="object 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38</a:t>
            </a:fld>
            <a:endParaRPr dirty="0"/>
          </a:p>
        </p:txBody>
      </p:sp>
      <p:sp>
        <p:nvSpPr>
          <p:cNvPr id="4" name="object 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TextBox 4"/>
          <p:cNvSpPr txBox="1"/>
          <p:nvPr/>
        </p:nvSpPr>
        <p:spPr>
          <a:xfrm>
            <a:off x="734723" y="966028"/>
            <a:ext cx="7467600" cy="523220"/>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28750"/>
            <a:ext cx="4724400" cy="2971799"/>
          </a:xfrm>
          <a:prstGeom prst="rect">
            <a:avLst/>
          </a:prstGeom>
        </p:spPr>
      </p:pic>
    </p:spTree>
    <p:extLst>
      <p:ext uri="{BB962C8B-B14F-4D97-AF65-F5344CB8AC3E}">
        <p14:creationId xmlns:p14="http://schemas.microsoft.com/office/powerpoint/2010/main" val="782322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1725930" cy="443070"/>
          </a:xfrm>
          <a:prstGeom prst="rect">
            <a:avLst/>
          </a:prstGeom>
        </p:spPr>
        <p:txBody>
          <a:bodyPr vert="horz" wrap="square" lIns="0" tIns="12065" rIns="0" bIns="0" rtlCol="0">
            <a:spAutoFit/>
          </a:bodyPr>
          <a:lstStyle/>
          <a:p>
            <a:pPr marL="12700">
              <a:lnSpc>
                <a:spcPct val="100000"/>
              </a:lnSpc>
              <a:spcBef>
                <a:spcPts val="95"/>
              </a:spcBef>
            </a:pPr>
            <a:r>
              <a:rPr lang="en-US" spc="-5" dirty="0" smtClean="0"/>
              <a:t>Teamwork</a:t>
            </a:r>
            <a:endParaRPr spc="-5" dirty="0"/>
          </a:p>
        </p:txBody>
      </p:sp>
      <p:sp>
        <p:nvSpPr>
          <p:cNvPr id="3" name="object 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39</a:t>
            </a:fld>
            <a:endParaRPr dirty="0"/>
          </a:p>
        </p:txBody>
      </p:sp>
      <p:sp>
        <p:nvSpPr>
          <p:cNvPr id="4" name="object 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TextBox 4"/>
          <p:cNvSpPr txBox="1"/>
          <p:nvPr/>
        </p:nvSpPr>
        <p:spPr>
          <a:xfrm>
            <a:off x="457200" y="1352550"/>
            <a:ext cx="7924800" cy="1200329"/>
          </a:xfrm>
          <a:prstGeom prst="rect">
            <a:avLst/>
          </a:prstGeom>
          <a:noFill/>
        </p:spPr>
        <p:txBody>
          <a:bodyPr wrap="square" rtlCol="0">
            <a:spAutoFit/>
          </a:bodyPr>
          <a:lstStyle/>
          <a:p>
            <a:endParaRPr lang="en-US" dirty="0"/>
          </a:p>
          <a:p>
            <a:r>
              <a:rPr lang="en-US" dirty="0" smtClean="0"/>
              <a:t>The State of Louisiana’s Office of Risk Management </a:t>
            </a:r>
            <a:r>
              <a:rPr lang="en-US" dirty="0" smtClean="0"/>
              <a:t>has set a goal of decreasing its slip/trip/fall injuries. With your help we can keep one another safe! We need everyone on board! Together we can do this.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917541"/>
            <a:ext cx="2857500"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800350"/>
            <a:ext cx="2857500" cy="160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2993390" cy="452120"/>
          </a:xfrm>
          <a:prstGeom prst="rect">
            <a:avLst/>
          </a:prstGeom>
        </p:spPr>
        <p:txBody>
          <a:bodyPr vert="horz" wrap="square" lIns="0" tIns="12065" rIns="0" bIns="0" rtlCol="0">
            <a:spAutoFit/>
          </a:bodyPr>
          <a:lstStyle/>
          <a:p>
            <a:pPr marL="12700">
              <a:lnSpc>
                <a:spcPct val="100000"/>
              </a:lnSpc>
              <a:spcBef>
                <a:spcPts val="95"/>
              </a:spcBef>
            </a:pPr>
            <a:r>
              <a:rPr spc="-5" dirty="0"/>
              <a:t>Data </a:t>
            </a:r>
            <a:r>
              <a:rPr dirty="0"/>
              <a:t>and</a:t>
            </a:r>
            <a:r>
              <a:rPr spc="-10" dirty="0"/>
              <a:t> </a:t>
            </a:r>
            <a:r>
              <a:rPr spc="-5" dirty="0"/>
              <a:t>Statistics</a:t>
            </a:r>
          </a:p>
        </p:txBody>
      </p:sp>
      <p:sp>
        <p:nvSpPr>
          <p:cNvPr id="3" name="object 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4</a:t>
            </a:fld>
            <a:endParaRPr dirty="0"/>
          </a:p>
        </p:txBody>
      </p:sp>
      <p:sp>
        <p:nvSpPr>
          <p:cNvPr id="4" name="object 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6" name="TextBox 5"/>
          <p:cNvSpPr txBox="1"/>
          <p:nvPr/>
        </p:nvSpPr>
        <p:spPr>
          <a:xfrm>
            <a:off x="533400" y="1504950"/>
            <a:ext cx="8153400" cy="1661993"/>
          </a:xfrm>
          <a:prstGeom prst="rect">
            <a:avLst/>
          </a:prstGeom>
          <a:noFill/>
        </p:spPr>
        <p:txBody>
          <a:bodyPr wrap="square" rtlCol="0">
            <a:spAutoFit/>
          </a:bodyPr>
          <a:lstStyle/>
          <a:p>
            <a:r>
              <a:rPr lang="en-US" sz="2800" dirty="0" smtClean="0"/>
              <a:t>The State of Louisiana had 15,993 Worker’s Compensation </a:t>
            </a:r>
            <a:r>
              <a:rPr lang="en-US" sz="2800" dirty="0"/>
              <a:t>claims </a:t>
            </a:r>
            <a:r>
              <a:rPr lang="en-US" sz="2800" dirty="0" smtClean="0"/>
              <a:t>over the past five years and </a:t>
            </a:r>
            <a:r>
              <a:rPr lang="en-US" sz="2800" b="1" dirty="0" smtClean="0"/>
              <a:t>20</a:t>
            </a:r>
            <a:r>
              <a:rPr lang="en-US" sz="2800" b="1" dirty="0"/>
              <a:t>%</a:t>
            </a:r>
            <a:r>
              <a:rPr lang="en-US" sz="2800" dirty="0"/>
              <a:t> of them were slips/trips/ and falls</a:t>
            </a:r>
            <a:r>
              <a:rPr lang="en-US" sz="2800" dirty="0" smtClean="0"/>
              <a: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952750"/>
            <a:ext cx="2962275" cy="1543050"/>
          </a:xfrm>
          <a:prstGeom prst="rect">
            <a:avLst/>
          </a:prstGeom>
        </p:spPr>
      </p:pic>
    </p:spTree>
    <p:extLst>
      <p:ext uri="{BB962C8B-B14F-4D97-AF65-F5344CB8AC3E}">
        <p14:creationId xmlns:p14="http://schemas.microsoft.com/office/powerpoint/2010/main" val="3131697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25352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98319"/>
            <a:ext cx="9144000" cy="334517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216396" y="3590544"/>
            <a:ext cx="2692907" cy="1284732"/>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515518" y="4776317"/>
            <a:ext cx="185293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4D4D4D"/>
                </a:solidFill>
                <a:latin typeface="Arial"/>
                <a:cs typeface="Arial"/>
              </a:rPr>
              <a:t>© </a:t>
            </a:r>
            <a:r>
              <a:rPr sz="600" spc="-5" dirty="0">
                <a:solidFill>
                  <a:srgbClr val="4D4D4D"/>
                </a:solidFill>
                <a:latin typeface="Arial"/>
                <a:cs typeface="Arial"/>
              </a:rPr>
              <a:t>2018 ARTHUR </a:t>
            </a:r>
            <a:r>
              <a:rPr sz="600" dirty="0">
                <a:solidFill>
                  <a:srgbClr val="4D4D4D"/>
                </a:solidFill>
                <a:latin typeface="Arial"/>
                <a:cs typeface="Arial"/>
              </a:rPr>
              <a:t>J. </a:t>
            </a:r>
            <a:r>
              <a:rPr sz="600" spc="-5" dirty="0">
                <a:solidFill>
                  <a:srgbClr val="4D4D4D"/>
                </a:solidFill>
                <a:latin typeface="Arial"/>
                <a:cs typeface="Arial"/>
              </a:rPr>
              <a:t>GALLAGHER </a:t>
            </a:r>
            <a:r>
              <a:rPr sz="600" dirty="0">
                <a:solidFill>
                  <a:srgbClr val="4D4D4D"/>
                </a:solidFill>
                <a:latin typeface="Arial"/>
                <a:cs typeface="Arial"/>
              </a:rPr>
              <a:t>&amp; CO. |</a:t>
            </a:r>
            <a:r>
              <a:rPr sz="600" spc="130" dirty="0">
                <a:solidFill>
                  <a:srgbClr val="4D4D4D"/>
                </a:solidFill>
                <a:latin typeface="Arial"/>
                <a:cs typeface="Arial"/>
              </a:rPr>
              <a:t> </a:t>
            </a:r>
            <a:r>
              <a:rPr sz="600" spc="-5" dirty="0">
                <a:solidFill>
                  <a:srgbClr val="4D4D4D"/>
                </a:solidFill>
                <a:latin typeface="Arial"/>
                <a:cs typeface="Arial"/>
              </a:rPr>
              <a:t>AJG.COM</a:t>
            </a:r>
            <a:endParaRPr sz="600">
              <a:latin typeface="Arial"/>
              <a:cs typeface="Arial"/>
            </a:endParaRPr>
          </a:p>
        </p:txBody>
      </p:sp>
      <p:sp>
        <p:nvSpPr>
          <p:cNvPr id="5" name="object 5"/>
          <p:cNvSpPr txBox="1">
            <a:spLocks noGrp="1"/>
          </p:cNvSpPr>
          <p:nvPr>
            <p:ph type="title"/>
          </p:nvPr>
        </p:nvSpPr>
        <p:spPr>
          <a:xfrm>
            <a:off x="765759" y="1095248"/>
            <a:ext cx="1805939" cy="452120"/>
          </a:xfrm>
          <a:prstGeom prst="rect">
            <a:avLst/>
          </a:prstGeom>
        </p:spPr>
        <p:txBody>
          <a:bodyPr vert="horz" wrap="square" lIns="0" tIns="12065" rIns="0" bIns="0" rtlCol="0">
            <a:spAutoFit/>
          </a:bodyPr>
          <a:lstStyle/>
          <a:p>
            <a:pPr marL="12700">
              <a:lnSpc>
                <a:spcPct val="100000"/>
              </a:lnSpc>
              <a:spcBef>
                <a:spcPts val="95"/>
              </a:spcBef>
            </a:pPr>
            <a:r>
              <a:rPr spc="-5" dirty="0"/>
              <a:t>Thank</a:t>
            </a:r>
            <a:r>
              <a:rPr spc="-100" dirty="0"/>
              <a:t> </a:t>
            </a:r>
            <a:r>
              <a:rPr spc="-70" dirty="0"/>
              <a:t>You!</a:t>
            </a:r>
          </a:p>
        </p:txBody>
      </p:sp>
      <p:sp>
        <p:nvSpPr>
          <p:cNvPr id="6" name="object 6"/>
          <p:cNvSpPr txBox="1"/>
          <p:nvPr/>
        </p:nvSpPr>
        <p:spPr>
          <a:xfrm>
            <a:off x="533500" y="3216401"/>
            <a:ext cx="3428899" cy="1245854"/>
          </a:xfrm>
          <a:prstGeom prst="rect">
            <a:avLst/>
          </a:prstGeom>
        </p:spPr>
        <p:txBody>
          <a:bodyPr vert="horz" wrap="square" lIns="0" tIns="12065" rIns="0" bIns="0" rtlCol="0">
            <a:spAutoFit/>
          </a:bodyPr>
          <a:lstStyle/>
          <a:p>
            <a:pPr marL="13335" marR="1108710">
              <a:lnSpc>
                <a:spcPct val="100000"/>
              </a:lnSpc>
              <a:spcBef>
                <a:spcPts val="95"/>
              </a:spcBef>
            </a:pPr>
            <a:r>
              <a:rPr lang="en-US" sz="1300" spc="-5" dirty="0" smtClean="0">
                <a:solidFill>
                  <a:srgbClr val="FFFFFF"/>
                </a:solidFill>
                <a:latin typeface="Arial"/>
                <a:cs typeface="Arial"/>
              </a:rPr>
              <a:t>Tommy Normand</a:t>
            </a:r>
          </a:p>
          <a:p>
            <a:pPr marL="13335" marR="1108710">
              <a:lnSpc>
                <a:spcPct val="100000"/>
              </a:lnSpc>
              <a:spcBef>
                <a:spcPts val="95"/>
              </a:spcBef>
            </a:pPr>
            <a:r>
              <a:rPr lang="en-US" sz="1300" spc="-5" dirty="0" smtClean="0">
                <a:solidFill>
                  <a:srgbClr val="FFFFFF"/>
                </a:solidFill>
                <a:latin typeface="Arial"/>
                <a:cs typeface="Arial"/>
              </a:rPr>
              <a:t>225-955-0794</a:t>
            </a:r>
          </a:p>
          <a:p>
            <a:pPr marL="13335" marR="1108710">
              <a:lnSpc>
                <a:spcPct val="100000"/>
              </a:lnSpc>
              <a:spcBef>
                <a:spcPts val="95"/>
              </a:spcBef>
            </a:pPr>
            <a:r>
              <a:rPr lang="en-US" sz="1300" spc="-5" dirty="0" smtClean="0">
                <a:solidFill>
                  <a:srgbClr val="FFFFFF"/>
                </a:solidFill>
                <a:latin typeface="Arial"/>
                <a:cs typeface="Arial"/>
                <a:hlinkClick r:id="rId5"/>
              </a:rPr>
              <a:t>tommy_normand@ajg.com</a:t>
            </a:r>
            <a:endParaRPr lang="en-US" sz="1300" spc="-5" dirty="0" smtClean="0">
              <a:solidFill>
                <a:srgbClr val="FFFFFF"/>
              </a:solidFill>
              <a:latin typeface="Arial"/>
              <a:cs typeface="Arial"/>
            </a:endParaRPr>
          </a:p>
          <a:p>
            <a:pPr>
              <a:lnSpc>
                <a:spcPct val="100000"/>
              </a:lnSpc>
              <a:spcBef>
                <a:spcPts val="30"/>
              </a:spcBef>
            </a:pPr>
            <a:endParaRPr sz="1350" dirty="0">
              <a:latin typeface="Times New Roman"/>
              <a:cs typeface="Times New Roman"/>
            </a:endParaRPr>
          </a:p>
          <a:p>
            <a:pPr marL="12700">
              <a:lnSpc>
                <a:spcPct val="100000"/>
              </a:lnSpc>
              <a:spcBef>
                <a:spcPts val="5"/>
              </a:spcBef>
            </a:pPr>
            <a:r>
              <a:rPr lang="en-US" sz="1300" spc="-5" dirty="0" smtClean="0">
                <a:solidFill>
                  <a:srgbClr val="FFFFFF"/>
                </a:solidFill>
                <a:latin typeface="Arial"/>
                <a:cs typeface="Arial"/>
              </a:rPr>
              <a:t>235 </a:t>
            </a:r>
            <a:r>
              <a:rPr lang="en-US" sz="1300" spc="-5" dirty="0" err="1" smtClean="0">
                <a:solidFill>
                  <a:srgbClr val="FFFFFF"/>
                </a:solidFill>
                <a:latin typeface="Arial"/>
                <a:cs typeface="Arial"/>
              </a:rPr>
              <a:t>Highlandia</a:t>
            </a:r>
            <a:r>
              <a:rPr lang="en-US" sz="1300" spc="-5" dirty="0" smtClean="0">
                <a:solidFill>
                  <a:srgbClr val="FFFFFF"/>
                </a:solidFill>
                <a:latin typeface="Arial"/>
                <a:cs typeface="Arial"/>
              </a:rPr>
              <a:t> Drive</a:t>
            </a:r>
          </a:p>
          <a:p>
            <a:pPr marL="12700">
              <a:lnSpc>
                <a:spcPct val="100000"/>
              </a:lnSpc>
              <a:spcBef>
                <a:spcPts val="5"/>
              </a:spcBef>
            </a:pPr>
            <a:r>
              <a:rPr lang="en-US" sz="1300" spc="-5" dirty="0" smtClean="0">
                <a:solidFill>
                  <a:srgbClr val="FFFFFF"/>
                </a:solidFill>
                <a:latin typeface="Arial"/>
                <a:cs typeface="Arial"/>
              </a:rPr>
              <a:t>Baton Rouge, LA 70810</a:t>
            </a:r>
            <a:endParaRPr sz="13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4721860" cy="443070"/>
          </a:xfrm>
          <a:prstGeom prst="rect">
            <a:avLst/>
          </a:prstGeom>
        </p:spPr>
        <p:txBody>
          <a:bodyPr vert="horz" wrap="square" lIns="0" tIns="12065" rIns="0" bIns="0" rtlCol="0">
            <a:spAutoFit/>
          </a:bodyPr>
          <a:lstStyle/>
          <a:p>
            <a:pPr marL="12700">
              <a:lnSpc>
                <a:spcPct val="100000"/>
              </a:lnSpc>
              <a:spcBef>
                <a:spcPts val="95"/>
              </a:spcBef>
            </a:pPr>
            <a:r>
              <a:rPr lang="en-US" spc="-5" dirty="0" smtClean="0"/>
              <a:t>Direct Costs</a:t>
            </a:r>
            <a:endParaRPr spc="-5" dirty="0"/>
          </a:p>
        </p:txBody>
      </p:sp>
      <p:sp>
        <p:nvSpPr>
          <p:cNvPr id="3" name="object 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5</a:t>
            </a:fld>
            <a:endParaRPr dirty="0"/>
          </a:p>
        </p:txBody>
      </p:sp>
      <p:sp>
        <p:nvSpPr>
          <p:cNvPr id="4" name="object 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TextBox 4"/>
          <p:cNvSpPr txBox="1"/>
          <p:nvPr/>
        </p:nvSpPr>
        <p:spPr>
          <a:xfrm>
            <a:off x="734723" y="966028"/>
            <a:ext cx="74676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Workers’ Compensation</a:t>
            </a:r>
          </a:p>
          <a:p>
            <a:pPr marL="285750" indent="-285750">
              <a:buFont typeface="Arial" panose="020B0604020202020204" pitchFamily="34" charset="0"/>
              <a:buChar char="•"/>
            </a:pPr>
            <a:r>
              <a:rPr lang="en-US" sz="1400" dirty="0" smtClean="0"/>
              <a:t>Doctors’ Visits</a:t>
            </a:r>
          </a:p>
          <a:p>
            <a:pPr marL="285750" indent="-285750">
              <a:buFont typeface="Arial" panose="020B0604020202020204" pitchFamily="34" charset="0"/>
              <a:buChar char="•"/>
            </a:pPr>
            <a:r>
              <a:rPr lang="en-US" sz="1400" dirty="0" smtClean="0"/>
              <a:t>Hospital Care/Treatment</a:t>
            </a:r>
          </a:p>
          <a:p>
            <a:pPr marL="285750" indent="-285750">
              <a:buFont typeface="Arial" panose="020B0604020202020204" pitchFamily="34" charset="0"/>
              <a:buChar char="•"/>
            </a:pPr>
            <a:r>
              <a:rPr lang="en-US" sz="1400" dirty="0" smtClean="0"/>
              <a:t>Rehabilitation</a:t>
            </a:r>
          </a:p>
          <a:p>
            <a:pPr marL="285750" indent="-285750">
              <a:buFont typeface="Arial" panose="020B0604020202020204" pitchFamily="34" charset="0"/>
              <a:buChar char="•"/>
            </a:pPr>
            <a:r>
              <a:rPr lang="en-US" sz="1400" dirty="0" smtClean="0"/>
              <a:t>Physical Therapy</a:t>
            </a:r>
          </a:p>
          <a:p>
            <a:pPr marL="285750" indent="-285750">
              <a:buFont typeface="Arial" panose="020B0604020202020204" pitchFamily="34" charset="0"/>
              <a:buChar char="•"/>
            </a:pPr>
            <a:r>
              <a:rPr lang="en-US" sz="1400" dirty="0" smtClean="0"/>
              <a:t>Medicine</a:t>
            </a:r>
          </a:p>
          <a:p>
            <a:pPr marL="285750" indent="-285750">
              <a:buFont typeface="Arial" panose="020B0604020202020204" pitchFamily="34" charset="0"/>
              <a:buChar char="•"/>
            </a:pPr>
            <a:endParaRPr lang="en-US" sz="1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66466"/>
            <a:ext cx="2457450" cy="1857375"/>
          </a:xfrm>
          <a:prstGeom prst="rect">
            <a:avLst/>
          </a:prstGeom>
        </p:spPr>
      </p:pic>
    </p:spTree>
    <p:extLst>
      <p:ext uri="{BB962C8B-B14F-4D97-AF65-F5344CB8AC3E}">
        <p14:creationId xmlns:p14="http://schemas.microsoft.com/office/powerpoint/2010/main" val="4263636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260349"/>
            <a:ext cx="4721860" cy="443070"/>
          </a:xfrm>
          <a:prstGeom prst="rect">
            <a:avLst/>
          </a:prstGeom>
        </p:spPr>
        <p:txBody>
          <a:bodyPr vert="horz" wrap="square" lIns="0" tIns="12065" rIns="0" bIns="0" rtlCol="0">
            <a:spAutoFit/>
          </a:bodyPr>
          <a:lstStyle/>
          <a:p>
            <a:pPr marL="12700">
              <a:lnSpc>
                <a:spcPct val="100000"/>
              </a:lnSpc>
              <a:spcBef>
                <a:spcPts val="95"/>
              </a:spcBef>
            </a:pPr>
            <a:r>
              <a:rPr lang="en-US" spc="-5" dirty="0" smtClean="0"/>
              <a:t>Indirect Costs</a:t>
            </a:r>
            <a:endParaRPr spc="-5" dirty="0"/>
          </a:p>
        </p:txBody>
      </p:sp>
      <p:sp>
        <p:nvSpPr>
          <p:cNvPr id="3" name="object 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dirty="0"/>
              <a:t>6</a:t>
            </a:fld>
            <a:endParaRPr dirty="0"/>
          </a:p>
        </p:txBody>
      </p:sp>
      <p:sp>
        <p:nvSpPr>
          <p:cNvPr id="4" name="object 4"/>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dirty="0"/>
              <a:t>© </a:t>
            </a:r>
            <a:r>
              <a:rPr spc="-5" dirty="0"/>
              <a:t>2018 ARTHUR </a:t>
            </a:r>
            <a:r>
              <a:rPr dirty="0"/>
              <a:t>J. </a:t>
            </a:r>
            <a:r>
              <a:rPr spc="-5" dirty="0"/>
              <a:t>GALLAGHER </a:t>
            </a:r>
            <a:r>
              <a:rPr dirty="0"/>
              <a:t>&amp; CO. |</a:t>
            </a:r>
            <a:r>
              <a:rPr spc="130" dirty="0"/>
              <a:t> </a:t>
            </a:r>
            <a:r>
              <a:rPr spc="-5" dirty="0"/>
              <a:t>AJG.COM</a:t>
            </a:r>
          </a:p>
        </p:txBody>
      </p:sp>
      <p:sp>
        <p:nvSpPr>
          <p:cNvPr id="5" name="TextBox 4"/>
          <p:cNvSpPr txBox="1"/>
          <p:nvPr/>
        </p:nvSpPr>
        <p:spPr>
          <a:xfrm>
            <a:off x="734723" y="966028"/>
            <a:ext cx="746760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Time lost from work by injured employee(s)</a:t>
            </a:r>
          </a:p>
          <a:p>
            <a:pPr marL="285750" indent="-285750">
              <a:buFont typeface="Arial" panose="020B0604020202020204" pitchFamily="34" charset="0"/>
              <a:buChar char="•"/>
            </a:pPr>
            <a:r>
              <a:rPr lang="en-US" sz="1400" dirty="0" smtClean="0"/>
              <a:t>Economic loss to injured worker’s family</a:t>
            </a:r>
          </a:p>
          <a:p>
            <a:pPr marL="285750" indent="-285750">
              <a:buFont typeface="Arial" panose="020B0604020202020204" pitchFamily="34" charset="0"/>
              <a:buChar char="•"/>
            </a:pPr>
            <a:r>
              <a:rPr lang="en-US" sz="1400" dirty="0" smtClean="0"/>
              <a:t>Loss of efficiency due to break-up of crew</a:t>
            </a:r>
          </a:p>
          <a:p>
            <a:pPr marL="285750" indent="-285750">
              <a:buFont typeface="Arial" panose="020B0604020202020204" pitchFamily="34" charset="0"/>
              <a:buChar char="•"/>
            </a:pPr>
            <a:r>
              <a:rPr lang="en-US" sz="1400" dirty="0" smtClean="0"/>
              <a:t>Cost of training a new worker</a:t>
            </a:r>
          </a:p>
          <a:p>
            <a:pPr marL="285750" indent="-285750">
              <a:buFont typeface="Arial" panose="020B0604020202020204" pitchFamily="34" charset="0"/>
              <a:buChar char="•"/>
            </a:pPr>
            <a:r>
              <a:rPr lang="en-US" sz="1400" dirty="0" smtClean="0"/>
              <a:t>Administrative time</a:t>
            </a:r>
          </a:p>
          <a:p>
            <a:pPr marL="285750" indent="-285750">
              <a:buFont typeface="Arial" panose="020B0604020202020204" pitchFamily="34" charset="0"/>
              <a:buChar char="•"/>
            </a:pPr>
            <a:r>
              <a:rPr lang="en-US" sz="1400" dirty="0" smtClean="0"/>
              <a:t>Potential legal issues</a:t>
            </a:r>
          </a:p>
          <a:p>
            <a:pPr marL="285750" indent="-285750">
              <a:buFont typeface="Arial" panose="020B0604020202020204" pitchFamily="34" charset="0"/>
              <a:buChar char="•"/>
            </a:pPr>
            <a:r>
              <a:rPr lang="en-US" sz="1400" dirty="0" smtClean="0"/>
              <a:t>Lower morale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640782"/>
            <a:ext cx="2705100" cy="1685925"/>
          </a:xfrm>
          <a:prstGeom prst="rect">
            <a:avLst/>
          </a:prstGeom>
        </p:spPr>
      </p:pic>
    </p:spTree>
    <p:extLst>
      <p:ext uri="{BB962C8B-B14F-4D97-AF65-F5344CB8AC3E}">
        <p14:creationId xmlns:p14="http://schemas.microsoft.com/office/powerpoint/2010/main" val="131886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75086"/>
            <a:ext cx="7612481" cy="452119"/>
          </a:xfrm>
        </p:spPr>
        <p:txBody>
          <a:bodyPr>
            <a:normAutofit/>
          </a:bodyPr>
          <a:lstStyle/>
          <a:p>
            <a:r>
              <a:rPr lang="en-US" altLang="en-US" dirty="0" smtClean="0">
                <a:solidFill>
                  <a:schemeClr val="tx1"/>
                </a:solidFill>
                <a:latin typeface="Calibri" panose="020F0502020204030204" pitchFamily="34" charset="0"/>
              </a:rPr>
              <a:t>Slips, Trips, and Falls</a:t>
            </a:r>
            <a:endParaRPr lang="en-US" altLang="en-US" dirty="0">
              <a:solidFill>
                <a:schemeClr val="tx1"/>
              </a:solidFill>
              <a:latin typeface="Calibri" panose="020F0502020204030204" pitchFamily="34" charset="0"/>
            </a:endParaRPr>
          </a:p>
        </p:txBody>
      </p:sp>
      <p:sp>
        <p:nvSpPr>
          <p:cNvPr id="122883" name="Rectangle 3"/>
          <p:cNvSpPr>
            <a:spLocks noGrp="1" noChangeArrowheads="1"/>
          </p:cNvSpPr>
          <p:nvPr>
            <p:ph type="body" idx="1"/>
          </p:nvPr>
        </p:nvSpPr>
        <p:spPr>
          <a:xfrm>
            <a:off x="1485900" y="914400"/>
            <a:ext cx="6172200" cy="3277820"/>
          </a:xfrm>
        </p:spPr>
        <p:txBody>
          <a:bodyPr/>
          <a:lstStyle/>
          <a:p>
            <a:r>
              <a:rPr lang="en-US" sz="1500" dirty="0" smtClean="0">
                <a:latin typeface="Calibri" panose="020F0502020204030204" pitchFamily="34" charset="0"/>
              </a:rPr>
              <a:t>The </a:t>
            </a:r>
            <a:r>
              <a:rPr lang="en-US" sz="1500" dirty="0">
                <a:latin typeface="Calibri" panose="020F0502020204030204" pitchFamily="34" charset="0"/>
              </a:rPr>
              <a:t>most common causes of office falls include: </a:t>
            </a:r>
          </a:p>
          <a:p>
            <a:pPr>
              <a:spcBef>
                <a:spcPts val="900"/>
              </a:spcBef>
            </a:pPr>
            <a:r>
              <a:rPr lang="en-US" sz="1500" dirty="0">
                <a:latin typeface="Calibri" panose="020F0502020204030204" pitchFamily="34" charset="0"/>
              </a:rPr>
              <a:t>Wet floors. </a:t>
            </a:r>
          </a:p>
          <a:p>
            <a:pPr>
              <a:spcBef>
                <a:spcPts val="900"/>
              </a:spcBef>
            </a:pPr>
            <a:r>
              <a:rPr lang="en-US" sz="1500" dirty="0">
                <a:latin typeface="Calibri" panose="020F0502020204030204" pitchFamily="34" charset="0"/>
              </a:rPr>
              <a:t>Reaching for something while sitting in an unstable chair. </a:t>
            </a:r>
          </a:p>
          <a:p>
            <a:pPr>
              <a:spcBef>
                <a:spcPts val="900"/>
              </a:spcBef>
            </a:pPr>
            <a:r>
              <a:rPr lang="en-US" sz="1500" dirty="0">
                <a:latin typeface="Calibri" panose="020F0502020204030204" pitchFamily="34" charset="0"/>
              </a:rPr>
              <a:t>Electrical cords.</a:t>
            </a:r>
          </a:p>
          <a:p>
            <a:pPr>
              <a:spcBef>
                <a:spcPts val="900"/>
              </a:spcBef>
            </a:pPr>
            <a:r>
              <a:rPr lang="en-US" sz="1500" dirty="0">
                <a:latin typeface="Calibri" panose="020F0502020204030204" pitchFamily="34" charset="0"/>
              </a:rPr>
              <a:t>Using the wrong equipment for the task. </a:t>
            </a:r>
          </a:p>
          <a:p>
            <a:pPr>
              <a:spcBef>
                <a:spcPts val="900"/>
              </a:spcBef>
            </a:pPr>
            <a:r>
              <a:rPr lang="en-US" sz="1500" dirty="0">
                <a:latin typeface="Calibri" panose="020F0502020204030204" pitchFamily="34" charset="0"/>
              </a:rPr>
              <a:t>Poor lighting/visibility. </a:t>
            </a:r>
          </a:p>
          <a:p>
            <a:pPr>
              <a:spcBef>
                <a:spcPts val="900"/>
              </a:spcBef>
            </a:pPr>
            <a:r>
              <a:rPr lang="en-US" sz="1500" dirty="0">
                <a:latin typeface="Calibri" panose="020F0502020204030204" pitchFamily="34" charset="0"/>
              </a:rPr>
              <a:t>Uneven flooring or torn carpeting.</a:t>
            </a:r>
          </a:p>
          <a:p>
            <a:pPr>
              <a:spcBef>
                <a:spcPts val="900"/>
              </a:spcBef>
            </a:pPr>
            <a:r>
              <a:rPr lang="en-US" sz="1500" dirty="0">
                <a:latin typeface="Calibri" panose="020F0502020204030204" pitchFamily="34" charset="0"/>
              </a:rPr>
              <a:t>Objects in walkways.</a:t>
            </a:r>
          </a:p>
          <a:p>
            <a:pPr>
              <a:spcBef>
                <a:spcPts val="900"/>
              </a:spcBef>
            </a:pPr>
            <a:r>
              <a:rPr lang="en-US" sz="1500" dirty="0">
                <a:latin typeface="Calibri" panose="020F0502020204030204" pitchFamily="34" charset="0"/>
              </a:rPr>
              <a:t>Poorly placed furniture.</a:t>
            </a:r>
          </a:p>
          <a:p>
            <a:endParaRPr lang="en-US" altLang="en-US" dirty="0">
              <a:latin typeface="Calibri" panose="020F0502020204030204" pitchFamily="34" charset="0"/>
            </a:endParaRPr>
          </a:p>
        </p:txBody>
      </p:sp>
      <p:pic>
        <p:nvPicPr>
          <p:cNvPr id="1228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1" y="2514600"/>
            <a:ext cx="150733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7243762" y="4736307"/>
            <a:ext cx="642938" cy="273844"/>
          </a:xfrm>
        </p:spPr>
        <p:txBody>
          <a:bodyPr/>
          <a:lstStyle/>
          <a:p>
            <a:pPr>
              <a:defRPr/>
            </a:pPr>
            <a:fld id="{203B4206-0F21-419E-BD2B-B0C476CE55D9}" type="slidenum">
              <a:rPr lang="en-US" smtClean="0"/>
              <a:pPr>
                <a:defRPr/>
              </a:pPr>
              <a:t>7</a:t>
            </a:fld>
            <a:endParaRPr lang="en-US" dirty="0"/>
          </a:p>
        </p:txBody>
      </p:sp>
    </p:spTree>
    <p:extLst>
      <p:ext uri="{BB962C8B-B14F-4D97-AF65-F5344CB8AC3E}">
        <p14:creationId xmlns:p14="http://schemas.microsoft.com/office/powerpoint/2010/main" val="390816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6327" y="3028950"/>
            <a:ext cx="3089215" cy="1657350"/>
          </a:xfrm>
        </p:spPr>
      </p:pic>
      <p:sp>
        <p:nvSpPr>
          <p:cNvPr id="96259" name="Rectangle 3"/>
          <p:cNvSpPr>
            <a:spLocks noGrp="1" noChangeArrowheads="1"/>
          </p:cNvSpPr>
          <p:nvPr>
            <p:ph type="body" sz="half" idx="2"/>
          </p:nvPr>
        </p:nvSpPr>
        <p:spPr>
          <a:xfrm>
            <a:off x="1485900" y="914401"/>
            <a:ext cx="2800350" cy="2228850"/>
          </a:xfrm>
        </p:spPr>
        <p:txBody>
          <a:bodyPr>
            <a:normAutofit/>
          </a:bodyPr>
          <a:lstStyle/>
          <a:p>
            <a:r>
              <a:rPr lang="en-US" altLang="en-US" dirty="0" smtClean="0">
                <a:solidFill>
                  <a:schemeClr val="tx1"/>
                </a:solidFill>
                <a:latin typeface="Calibri" panose="020F0502020204030204" pitchFamily="34" charset="0"/>
              </a:rPr>
              <a:t>Be aware of:</a:t>
            </a:r>
            <a:endParaRPr lang="en-US" altLang="en-US" dirty="0">
              <a:solidFill>
                <a:schemeClr val="tx1"/>
              </a:solidFill>
              <a:latin typeface="Calibri" panose="020F0502020204030204" pitchFamily="34" charset="0"/>
            </a:endParaRPr>
          </a:p>
          <a:p>
            <a:pPr marL="257175" indent="-257175">
              <a:buFont typeface="Arial" panose="020B0604020202020204" pitchFamily="34" charset="0"/>
              <a:buChar char="•"/>
            </a:pPr>
            <a:r>
              <a:rPr lang="en-US" altLang="en-US" dirty="0">
                <a:solidFill>
                  <a:schemeClr val="tx1"/>
                </a:solidFill>
                <a:latin typeface="Calibri" panose="020F0502020204030204" pitchFamily="34" charset="0"/>
              </a:rPr>
              <a:t>Potholes </a:t>
            </a:r>
            <a:r>
              <a:rPr lang="en-US" altLang="en-US" dirty="0" smtClean="0">
                <a:solidFill>
                  <a:schemeClr val="tx1"/>
                </a:solidFill>
                <a:latin typeface="Calibri" panose="020F0502020204030204" pitchFamily="34" charset="0"/>
              </a:rPr>
              <a:t>and cracks.</a:t>
            </a:r>
            <a:endParaRPr lang="en-US" altLang="en-US" dirty="0">
              <a:solidFill>
                <a:schemeClr val="tx1"/>
              </a:solidFill>
              <a:latin typeface="Calibri" panose="020F0502020204030204" pitchFamily="34" charset="0"/>
            </a:endParaRPr>
          </a:p>
          <a:p>
            <a:pPr marL="257175" indent="-257175">
              <a:buFont typeface="Arial" panose="020B0604020202020204" pitchFamily="34" charset="0"/>
              <a:buChar char="•"/>
            </a:pPr>
            <a:r>
              <a:rPr lang="en-US" altLang="en-US" dirty="0">
                <a:solidFill>
                  <a:schemeClr val="tx1"/>
                </a:solidFill>
                <a:latin typeface="Calibri" panose="020F0502020204030204" pitchFamily="34" charset="0"/>
              </a:rPr>
              <a:t>Uneven surfaces, </a:t>
            </a:r>
            <a:r>
              <a:rPr lang="en-US" altLang="en-US" dirty="0" smtClean="0">
                <a:solidFill>
                  <a:schemeClr val="tx1"/>
                </a:solidFill>
                <a:latin typeface="Calibri" panose="020F0502020204030204" pitchFamily="34" charset="0"/>
              </a:rPr>
              <a:t>sidewalks, and changes in elevation.</a:t>
            </a:r>
            <a:endParaRPr lang="en-US" altLang="en-US" dirty="0">
              <a:solidFill>
                <a:schemeClr val="tx1"/>
              </a:solidFill>
              <a:latin typeface="Calibri" panose="020F0502020204030204" pitchFamily="34" charset="0"/>
            </a:endParaRPr>
          </a:p>
          <a:p>
            <a:pPr marL="257175" indent="-257175">
              <a:buFont typeface="Arial" panose="020B0604020202020204" pitchFamily="34" charset="0"/>
              <a:buChar char="•"/>
            </a:pPr>
            <a:r>
              <a:rPr lang="en-US" altLang="en-US" dirty="0">
                <a:solidFill>
                  <a:schemeClr val="tx1"/>
                </a:solidFill>
                <a:latin typeface="Calibri" panose="020F0502020204030204" pitchFamily="34" charset="0"/>
              </a:rPr>
              <a:t>Unmarked speed </a:t>
            </a:r>
            <a:r>
              <a:rPr lang="en-US" altLang="en-US" dirty="0" smtClean="0">
                <a:solidFill>
                  <a:schemeClr val="tx1"/>
                </a:solidFill>
                <a:latin typeface="Calibri" panose="020F0502020204030204" pitchFamily="34" charset="0"/>
              </a:rPr>
              <a:t>bumps and </a:t>
            </a:r>
            <a:r>
              <a:rPr lang="en-US" altLang="en-US" dirty="0">
                <a:solidFill>
                  <a:schemeClr val="tx1"/>
                </a:solidFill>
                <a:latin typeface="Calibri" panose="020F0502020204030204" pitchFamily="34" charset="0"/>
              </a:rPr>
              <a:t>elevation </a:t>
            </a:r>
            <a:r>
              <a:rPr lang="en-US" altLang="en-US" dirty="0" smtClean="0">
                <a:solidFill>
                  <a:schemeClr val="tx1"/>
                </a:solidFill>
                <a:latin typeface="Calibri" panose="020F0502020204030204" pitchFamily="34" charset="0"/>
              </a:rPr>
              <a:t>bumpers.</a:t>
            </a:r>
            <a:endParaRPr lang="en-US" altLang="en-US" dirty="0">
              <a:solidFill>
                <a:schemeClr val="tx1"/>
              </a:solidFill>
              <a:latin typeface="Calibri" panose="020F0502020204030204" pitchFamily="34" charset="0"/>
            </a:endParaRPr>
          </a:p>
          <a:p>
            <a:pPr marL="257175" indent="-257175">
              <a:buFont typeface="Arial" panose="020B0604020202020204" pitchFamily="34" charset="0"/>
              <a:buChar char="•"/>
            </a:pPr>
            <a:r>
              <a:rPr lang="en-US" altLang="en-US" dirty="0">
                <a:solidFill>
                  <a:schemeClr val="tx1"/>
                </a:solidFill>
                <a:latin typeface="Calibri" panose="020F0502020204030204" pitchFamily="34" charset="0"/>
              </a:rPr>
              <a:t>Slip resistant </a:t>
            </a:r>
            <a:r>
              <a:rPr lang="en-US" altLang="en-US" dirty="0" smtClean="0">
                <a:solidFill>
                  <a:schemeClr val="tx1"/>
                </a:solidFill>
                <a:latin typeface="Calibri" panose="020F0502020204030204" pitchFamily="34" charset="0"/>
              </a:rPr>
              <a:t>strips.</a:t>
            </a:r>
          </a:p>
        </p:txBody>
      </p:sp>
      <p:sp>
        <p:nvSpPr>
          <p:cNvPr id="5" name="Rectangle 4"/>
          <p:cNvSpPr/>
          <p:nvPr/>
        </p:nvSpPr>
        <p:spPr>
          <a:xfrm>
            <a:off x="1600200" y="3257551"/>
            <a:ext cx="2514600" cy="1015663"/>
          </a:xfrm>
          <a:prstGeom prst="rect">
            <a:avLst/>
          </a:prstGeom>
          <a:solidFill>
            <a:schemeClr val="accent3">
              <a:lumMod val="20000"/>
              <a:lumOff val="80000"/>
            </a:schemeClr>
          </a:solidFill>
        </p:spPr>
        <p:txBody>
          <a:bodyPr wrap="square">
            <a:spAutoFit/>
          </a:bodyPr>
          <a:lstStyle/>
          <a:p>
            <a:pPr marL="0" lvl="1" algn="ctr"/>
            <a:r>
              <a:rPr lang="en-US" sz="1200" dirty="0">
                <a:solidFill>
                  <a:srgbClr val="FF0000"/>
                </a:solidFill>
                <a:latin typeface="Calibri" panose="020F0502020204030204" pitchFamily="34" charset="0"/>
              </a:rPr>
              <a:t>You will not notice these hazards if you are emailing, texting, or talking on your phone while walking.</a:t>
            </a:r>
          </a:p>
          <a:p>
            <a:pPr marL="0" lvl="1" algn="ctr"/>
            <a:endParaRPr lang="en-US" sz="1200" dirty="0">
              <a:solidFill>
                <a:srgbClr val="FF0000"/>
              </a:solidFill>
              <a:latin typeface="Calibri" panose="020F0502020204030204" pitchFamily="34" charset="0"/>
            </a:endParaRPr>
          </a:p>
          <a:p>
            <a:pPr marL="0" lvl="1" algn="ctr"/>
            <a:r>
              <a:rPr lang="en-US" sz="1200" dirty="0">
                <a:solidFill>
                  <a:srgbClr val="FF0000"/>
                </a:solidFill>
                <a:latin typeface="Calibri" panose="020F0502020204030204" pitchFamily="34" charset="0"/>
              </a:rPr>
              <a:t>PAY ATTENTION!</a:t>
            </a:r>
          </a:p>
        </p:txBody>
      </p:sp>
      <p:sp>
        <p:nvSpPr>
          <p:cNvPr id="7" name="Title 5"/>
          <p:cNvSpPr>
            <a:spLocks noGrp="1"/>
          </p:cNvSpPr>
          <p:nvPr>
            <p:ph type="title"/>
          </p:nvPr>
        </p:nvSpPr>
        <p:spPr>
          <a:xfrm>
            <a:off x="1485900" y="91669"/>
            <a:ext cx="6172200" cy="479831"/>
          </a:xfrm>
        </p:spPr>
        <p:txBody>
          <a:bodyPr>
            <a:normAutofit/>
          </a:bodyPr>
          <a:lstStyle/>
          <a:p>
            <a:r>
              <a:rPr lang="en-US" sz="1800" b="0" dirty="0">
                <a:solidFill>
                  <a:schemeClr val="tx1"/>
                </a:solidFill>
                <a:latin typeface="Calibri" panose="020F0502020204030204" pitchFamily="34" charset="0"/>
              </a:rPr>
              <a:t>Be Aware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700" y="857250"/>
            <a:ext cx="3086100" cy="1828800"/>
          </a:xfrm>
          <a:prstGeom prst="rect">
            <a:avLst/>
          </a:prstGeom>
        </p:spPr>
      </p:pic>
      <p:sp>
        <p:nvSpPr>
          <p:cNvPr id="4" name="Slide Number Placeholder 3"/>
          <p:cNvSpPr>
            <a:spLocks noGrp="1"/>
          </p:cNvSpPr>
          <p:nvPr>
            <p:ph type="sldNum" sz="quarter" idx="10"/>
          </p:nvPr>
        </p:nvSpPr>
        <p:spPr>
          <a:xfrm>
            <a:off x="7700962" y="4736307"/>
            <a:ext cx="642938" cy="115416"/>
          </a:xfrm>
        </p:spPr>
        <p:txBody>
          <a:bodyPr/>
          <a:lstStyle/>
          <a:p>
            <a:pPr>
              <a:defRPr/>
            </a:pPr>
            <a:fld id="{2A90F15B-0F4A-4982-8336-DC65392C88E3}" type="slidenum">
              <a:rPr lang="en-US" smtClean="0"/>
              <a:pPr>
                <a:defRPr/>
              </a:pPr>
              <a:t>8</a:t>
            </a:fld>
            <a:endParaRPr lang="en-US" dirty="0"/>
          </a:p>
        </p:txBody>
      </p:sp>
    </p:spTree>
    <p:extLst>
      <p:ext uri="{BB962C8B-B14F-4D97-AF65-F5344CB8AC3E}">
        <p14:creationId xmlns:p14="http://schemas.microsoft.com/office/powerpoint/2010/main" val="22690995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9" name="Picture 3" descr="2198293497_ab1f733e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2971800"/>
            <a:ext cx="234315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2404688514_18d63348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2971801"/>
            <a:ext cx="2235730"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Xpotenti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658" y="830202"/>
            <a:ext cx="1530885" cy="199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33_19_16---Pea-Gravel_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211455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485900" y="914401"/>
            <a:ext cx="2800350" cy="2228850"/>
          </a:xfrm>
          <a:prstGeom prst="rect">
            <a:avLst/>
          </a:prstGeom>
        </p:spPr>
        <p:txBody>
          <a:bodyPr>
            <a:normAutofit/>
          </a:bodyPr>
          <a:lstStyle>
            <a:lvl1pPr marL="341313" indent="-341313" algn="l" defTabSz="455613" rtl="0" eaLnBrk="1" fontAlgn="base" hangingPunct="1">
              <a:spcBef>
                <a:spcPct val="20000"/>
              </a:spcBef>
              <a:spcAft>
                <a:spcPct val="0"/>
              </a:spcAft>
              <a:buFont typeface="Arial" charset="0"/>
              <a:buChar char="•"/>
              <a:defRPr sz="2600" kern="1200">
                <a:solidFill>
                  <a:srgbClr val="000000"/>
                </a:solidFill>
                <a:latin typeface="Times New Roman"/>
                <a:ea typeface="+mn-ea"/>
                <a:cs typeface="Times New Roman"/>
              </a:defRPr>
            </a:lvl1pPr>
            <a:lvl2pPr marL="741363" indent="-284163" algn="l" defTabSz="455613" rtl="0" eaLnBrk="1" fontAlgn="base" hangingPunct="1">
              <a:spcBef>
                <a:spcPct val="20000"/>
              </a:spcBef>
              <a:spcAft>
                <a:spcPct val="0"/>
              </a:spcAft>
              <a:buFont typeface="Arial" charset="0"/>
              <a:buChar char="–"/>
              <a:defRPr sz="2400" kern="1200">
                <a:solidFill>
                  <a:srgbClr val="000000"/>
                </a:solidFill>
                <a:latin typeface="Times New Roman"/>
                <a:ea typeface="+mn-ea"/>
                <a:cs typeface="Times New Roman"/>
              </a:defRPr>
            </a:lvl2pPr>
            <a:lvl3pPr marL="1030288" indent="-228600" algn="l" defTabSz="455613" rtl="0" eaLnBrk="1" fontAlgn="base" hangingPunct="1">
              <a:spcBef>
                <a:spcPct val="20000"/>
              </a:spcBef>
              <a:spcAft>
                <a:spcPct val="0"/>
              </a:spcAft>
              <a:buFont typeface="Arial" charset="0"/>
              <a:buChar char="•"/>
              <a:defRPr sz="2200" kern="1200">
                <a:solidFill>
                  <a:srgbClr val="000000"/>
                </a:solidFill>
                <a:latin typeface="Times New Roman"/>
                <a:ea typeface="+mn-ea"/>
                <a:cs typeface="Times New Roman"/>
              </a:defRPr>
            </a:lvl3pPr>
            <a:lvl4pPr marL="1252538" indent="-222250" algn="l" defTabSz="455613" rtl="0" eaLnBrk="1" fontAlgn="base" hangingPunct="1">
              <a:spcBef>
                <a:spcPct val="20000"/>
              </a:spcBef>
              <a:spcAft>
                <a:spcPct val="0"/>
              </a:spcAft>
              <a:buFont typeface="Arial" charset="0"/>
              <a:buChar char="–"/>
              <a:defRPr sz="2000" kern="1200">
                <a:solidFill>
                  <a:srgbClr val="000000"/>
                </a:solidFill>
                <a:latin typeface="Times New Roman"/>
                <a:ea typeface="+mn-ea"/>
                <a:cs typeface="Times New Roman"/>
              </a:defRPr>
            </a:lvl4pPr>
            <a:lvl5pPr marL="1482725" indent="-228600" algn="l" defTabSz="455613" rtl="0" eaLnBrk="1" fontAlgn="base" hangingPunct="1">
              <a:spcBef>
                <a:spcPct val="20000"/>
              </a:spcBef>
              <a:spcAft>
                <a:spcPct val="0"/>
              </a:spcAft>
              <a:buFont typeface="Arial" charset="0"/>
              <a:buChar char="»"/>
              <a:defRPr sz="2000" kern="1200">
                <a:solidFill>
                  <a:srgbClr val="000000"/>
                </a:solidFill>
                <a:latin typeface="Times New Roman"/>
                <a:ea typeface="+mn-ea"/>
                <a:cs typeface="Times New Roman"/>
              </a:defRPr>
            </a:lvl5pPr>
            <a:lvl6pPr marL="2511074" indent="-228282" algn="l" defTabSz="456560" rtl="0" eaLnBrk="1" latinLnBrk="0" hangingPunct="1">
              <a:spcBef>
                <a:spcPct val="20000"/>
              </a:spcBef>
              <a:buFont typeface="Arial"/>
              <a:buChar char="•"/>
              <a:defRPr sz="2000" kern="1200">
                <a:solidFill>
                  <a:schemeClr val="tx1"/>
                </a:solidFill>
                <a:latin typeface="+mn-lt"/>
                <a:ea typeface="+mn-ea"/>
                <a:cs typeface="+mn-cs"/>
              </a:defRPr>
            </a:lvl6pPr>
            <a:lvl7pPr marL="2967634" indent="-228282" algn="l" defTabSz="456560" rtl="0" eaLnBrk="1" latinLnBrk="0" hangingPunct="1">
              <a:spcBef>
                <a:spcPct val="20000"/>
              </a:spcBef>
              <a:buFont typeface="Arial"/>
              <a:buChar char="•"/>
              <a:defRPr sz="2000" kern="1200">
                <a:solidFill>
                  <a:schemeClr val="tx1"/>
                </a:solidFill>
                <a:latin typeface="+mn-lt"/>
                <a:ea typeface="+mn-ea"/>
                <a:cs typeface="+mn-cs"/>
              </a:defRPr>
            </a:lvl7pPr>
            <a:lvl8pPr marL="3424191" indent="-228282" algn="l" defTabSz="456560" rtl="0" eaLnBrk="1" latinLnBrk="0" hangingPunct="1">
              <a:spcBef>
                <a:spcPct val="20000"/>
              </a:spcBef>
              <a:buFont typeface="Arial"/>
              <a:buChar char="•"/>
              <a:defRPr sz="2000" kern="1200">
                <a:solidFill>
                  <a:schemeClr val="tx1"/>
                </a:solidFill>
                <a:latin typeface="+mn-lt"/>
                <a:ea typeface="+mn-ea"/>
                <a:cs typeface="+mn-cs"/>
              </a:defRPr>
            </a:lvl8pPr>
            <a:lvl9pPr marL="3880748" indent="-228282" algn="l" defTabSz="45656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500" dirty="0">
                <a:solidFill>
                  <a:schemeClr val="tx1"/>
                </a:solidFill>
                <a:latin typeface="Calibri" panose="020F0502020204030204" pitchFamily="34" charset="0"/>
              </a:rPr>
              <a:t>Loose gravel.</a:t>
            </a:r>
          </a:p>
          <a:p>
            <a:r>
              <a:rPr lang="en-US" altLang="en-US" sz="1500" dirty="0">
                <a:solidFill>
                  <a:schemeClr val="tx1"/>
                </a:solidFill>
                <a:latin typeface="Calibri" panose="020F0502020204030204" pitchFamily="34" charset="0"/>
              </a:rPr>
              <a:t>Uneven dirt/mud paths.</a:t>
            </a:r>
          </a:p>
          <a:p>
            <a:r>
              <a:rPr lang="en-US" altLang="en-US" sz="1500" dirty="0">
                <a:solidFill>
                  <a:schemeClr val="tx1"/>
                </a:solidFill>
                <a:latin typeface="Calibri" panose="020F0502020204030204" pitchFamily="34" charset="0"/>
              </a:rPr>
              <a:t>Wet grass.</a:t>
            </a:r>
          </a:p>
          <a:p>
            <a:r>
              <a:rPr lang="en-US" altLang="en-US" sz="1500" dirty="0">
                <a:solidFill>
                  <a:schemeClr val="tx1"/>
                </a:solidFill>
                <a:latin typeface="Calibri" panose="020F0502020204030204" pitchFamily="34" charset="0"/>
              </a:rPr>
              <a:t>Parking barriers.</a:t>
            </a:r>
          </a:p>
        </p:txBody>
      </p:sp>
      <p:sp>
        <p:nvSpPr>
          <p:cNvPr id="9" name="Rectangle 2"/>
          <p:cNvSpPr txBox="1">
            <a:spLocks noChangeArrowheads="1"/>
          </p:cNvSpPr>
          <p:nvPr/>
        </p:nvSpPr>
        <p:spPr bwMode="auto">
          <a:xfrm>
            <a:off x="1485900" y="91669"/>
            <a:ext cx="6172200" cy="47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3" tIns="34243" rIns="68483" bIns="34243" numCol="1" anchor="b" anchorCtr="0" compatLnSpc="1">
            <a:prstTxWarp prst="textNoShape">
              <a:avLst/>
            </a:prstTxWarp>
            <a:normAutofit/>
          </a:bodyPr>
          <a:lstStyle>
            <a:lvl1pPr algn="l" defTabSz="455613" rtl="0" eaLnBrk="1" fontAlgn="base" hangingPunct="1">
              <a:spcBef>
                <a:spcPct val="0"/>
              </a:spcBef>
              <a:spcAft>
                <a:spcPct val="0"/>
              </a:spcAft>
              <a:defRPr sz="2400" kern="1200">
                <a:solidFill>
                  <a:srgbClr val="000000"/>
                </a:solidFill>
                <a:latin typeface="Futura Bk BT" panose="020B0502020204020303" pitchFamily="34" charset="0"/>
                <a:ea typeface="+mj-ea"/>
                <a:cs typeface="+mj-cs"/>
              </a:defRPr>
            </a:lvl1pPr>
            <a:lvl2pPr algn="l" defTabSz="455613" rtl="0" eaLnBrk="1" fontAlgn="base" hangingPunct="1">
              <a:spcBef>
                <a:spcPct val="0"/>
              </a:spcBef>
              <a:spcAft>
                <a:spcPct val="0"/>
              </a:spcAft>
              <a:defRPr sz="2400">
                <a:solidFill>
                  <a:srgbClr val="000000"/>
                </a:solidFill>
                <a:latin typeface="Futura Bk BT" pitchFamily="34" charset="0"/>
              </a:defRPr>
            </a:lvl2pPr>
            <a:lvl3pPr algn="l" defTabSz="455613" rtl="0" eaLnBrk="1" fontAlgn="base" hangingPunct="1">
              <a:spcBef>
                <a:spcPct val="0"/>
              </a:spcBef>
              <a:spcAft>
                <a:spcPct val="0"/>
              </a:spcAft>
              <a:defRPr sz="2400">
                <a:solidFill>
                  <a:srgbClr val="000000"/>
                </a:solidFill>
                <a:latin typeface="Futura Bk BT" pitchFamily="34" charset="0"/>
              </a:defRPr>
            </a:lvl3pPr>
            <a:lvl4pPr algn="l" defTabSz="455613" rtl="0" eaLnBrk="1" fontAlgn="base" hangingPunct="1">
              <a:spcBef>
                <a:spcPct val="0"/>
              </a:spcBef>
              <a:spcAft>
                <a:spcPct val="0"/>
              </a:spcAft>
              <a:defRPr sz="2400">
                <a:solidFill>
                  <a:srgbClr val="000000"/>
                </a:solidFill>
                <a:latin typeface="Futura Bk BT" pitchFamily="34" charset="0"/>
              </a:defRPr>
            </a:lvl4pPr>
            <a:lvl5pPr algn="l" defTabSz="455613" rtl="0" eaLnBrk="1" fontAlgn="base" hangingPunct="1">
              <a:spcBef>
                <a:spcPct val="0"/>
              </a:spcBef>
              <a:spcAft>
                <a:spcPct val="0"/>
              </a:spcAft>
              <a:defRPr sz="2400">
                <a:solidFill>
                  <a:srgbClr val="000000"/>
                </a:solidFill>
                <a:latin typeface="Futura Bk BT" pitchFamily="34" charset="0"/>
              </a:defRPr>
            </a:lvl5pPr>
            <a:lvl6pPr marL="457200" algn="l" defTabSz="455613" rtl="0" eaLnBrk="1" fontAlgn="base" hangingPunct="1">
              <a:spcBef>
                <a:spcPct val="0"/>
              </a:spcBef>
              <a:spcAft>
                <a:spcPct val="0"/>
              </a:spcAft>
              <a:defRPr sz="2400">
                <a:solidFill>
                  <a:srgbClr val="000000"/>
                </a:solidFill>
                <a:latin typeface="Futura Bk BT" pitchFamily="34" charset="0"/>
              </a:defRPr>
            </a:lvl6pPr>
            <a:lvl7pPr marL="914400" algn="l" defTabSz="455613" rtl="0" eaLnBrk="1" fontAlgn="base" hangingPunct="1">
              <a:spcBef>
                <a:spcPct val="0"/>
              </a:spcBef>
              <a:spcAft>
                <a:spcPct val="0"/>
              </a:spcAft>
              <a:defRPr sz="2400">
                <a:solidFill>
                  <a:srgbClr val="000000"/>
                </a:solidFill>
                <a:latin typeface="Futura Bk BT" pitchFamily="34" charset="0"/>
              </a:defRPr>
            </a:lvl7pPr>
            <a:lvl8pPr marL="1371600" algn="l" defTabSz="455613" rtl="0" eaLnBrk="1" fontAlgn="base" hangingPunct="1">
              <a:spcBef>
                <a:spcPct val="0"/>
              </a:spcBef>
              <a:spcAft>
                <a:spcPct val="0"/>
              </a:spcAft>
              <a:defRPr sz="2400">
                <a:solidFill>
                  <a:srgbClr val="000000"/>
                </a:solidFill>
                <a:latin typeface="Futura Bk BT" pitchFamily="34" charset="0"/>
              </a:defRPr>
            </a:lvl8pPr>
            <a:lvl9pPr marL="1828800" algn="l" defTabSz="455613" rtl="0" eaLnBrk="1" fontAlgn="base" hangingPunct="1">
              <a:spcBef>
                <a:spcPct val="0"/>
              </a:spcBef>
              <a:spcAft>
                <a:spcPct val="0"/>
              </a:spcAft>
              <a:defRPr sz="2400">
                <a:solidFill>
                  <a:srgbClr val="000000"/>
                </a:solidFill>
                <a:latin typeface="Futura Bk BT" pitchFamily="34" charset="0"/>
              </a:defRPr>
            </a:lvl9pPr>
          </a:lstStyle>
          <a:p>
            <a:r>
              <a:rPr lang="en-US" altLang="en-US" sz="1800" dirty="0">
                <a:latin typeface="Calibri" panose="020F0502020204030204" pitchFamily="34" charset="0"/>
              </a:rPr>
              <a:t>Other Common Outdoor Hazards</a:t>
            </a:r>
          </a:p>
        </p:txBody>
      </p:sp>
      <p:sp>
        <p:nvSpPr>
          <p:cNvPr id="2" name="Slide Number Placeholder 1"/>
          <p:cNvSpPr>
            <a:spLocks noGrp="1"/>
          </p:cNvSpPr>
          <p:nvPr>
            <p:ph type="sldNum" sz="quarter" idx="4294967295"/>
          </p:nvPr>
        </p:nvSpPr>
        <p:spPr>
          <a:xfrm>
            <a:off x="7715250" y="4686300"/>
            <a:ext cx="1600200" cy="357188"/>
          </a:xfrm>
        </p:spPr>
        <p:txBody>
          <a:bodyPr/>
          <a:lstStyle/>
          <a:p>
            <a:pPr>
              <a:defRPr/>
            </a:pPr>
            <a:fld id="{9A980963-D50F-45B2-9E84-67B9BD7FBA51}" type="slidenum">
              <a:rPr lang="en-US" smtClean="0"/>
              <a:pPr>
                <a:defRPr/>
              </a:pPr>
              <a:t>9</a:t>
            </a:fld>
            <a:endParaRPr lang="en-US" dirty="0"/>
          </a:p>
        </p:txBody>
      </p:sp>
    </p:spTree>
    <p:extLst>
      <p:ext uri="{BB962C8B-B14F-4D97-AF65-F5344CB8AC3E}">
        <p14:creationId xmlns:p14="http://schemas.microsoft.com/office/powerpoint/2010/main" val="3984812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12B94C1940884E99DBFFF3AAF091B5" ma:contentTypeVersion="2" ma:contentTypeDescription="Create a new document." ma:contentTypeScope="" ma:versionID="56a6f3db3c9d8e7ab43dabdbe10b16a6">
  <xsd:schema xmlns:xsd="http://www.w3.org/2001/XMLSchema" xmlns:xs="http://www.w3.org/2001/XMLSchema" xmlns:p="http://schemas.microsoft.com/office/2006/metadata/properties" xmlns:ns2="8c2de811-bdc7-4421-94a6-4f1202b13baf" targetNamespace="http://schemas.microsoft.com/office/2006/metadata/properties" ma:root="true" ma:fieldsID="ce5657ce4c7e6275e90d4212e48b626f" ns2:_="">
    <xsd:import namespace="8c2de811-bdc7-4421-94a6-4f1202b13baf"/>
    <xsd:element name="properties">
      <xsd:complexType>
        <xsd:sequence>
          <xsd:element name="documentManagement">
            <xsd:complexType>
              <xsd:all>
                <xsd:element ref="ns2:Gallagher_x0020_or_x0020_Third_x0020_Party_x0020_or_x0020_Personal" minOccurs="0"/>
                <xsd:element ref="ns2:Author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de811-bdc7-4421-94a6-4f1202b13baf" elementFormDefault="qualified">
    <xsd:import namespace="http://schemas.microsoft.com/office/2006/documentManagement/types"/>
    <xsd:import namespace="http://schemas.microsoft.com/office/infopath/2007/PartnerControls"/>
    <xsd:element name="Gallagher_x0020_or_x0020_Third_x0020_Party_x0020_or_x0020_Personal" ma:index="8" nillable="true" ma:displayName="Gallagher or Third Party or Personal" ma:format="RadioButtons" ma:internalName="Gallagher_x0020_or_x0020_Third_x0020_Party_x0020_or_x0020_Personal">
      <xsd:simpleType>
        <xsd:restriction base="dms:Choice">
          <xsd:enumeration value="Gallagher"/>
          <xsd:enumeration value="Third Party"/>
          <xsd:enumeration value="Personal"/>
        </xsd:restriction>
      </xsd:simpleType>
    </xsd:element>
    <xsd:element name="Author_x0020_Name" ma:index="9" nillable="true" ma:displayName="Author Name" ma:format="RadioButtons" ma:internalName="Author_x0020_Name">
      <xsd:simpleType>
        <xsd:union memberTypes="dms:Text">
          <xsd:simpleType>
            <xsd:restriction base="dms:Choice">
              <xsd:enumeration value="Alan Digiandomenico"/>
              <xsd:enumeration value="Alan Pepoy"/>
              <xsd:enumeration value="Alan Schmitt"/>
              <xsd:enumeration value="Alex Mills"/>
              <xsd:enumeration value="Alex Scott"/>
              <xsd:enumeration value="Andrew Diesel"/>
              <xsd:enumeration value="Austin Lyon"/>
              <xsd:enumeration value="Bill Debreceni"/>
              <xsd:enumeration value="Bob Hegburg"/>
              <xsd:enumeration value="Brian Kyne"/>
              <xsd:enumeration value="Cade LeBlanc"/>
              <xsd:enumeration value="Cadrien Livingston"/>
              <xsd:enumeration value="Carl Scott"/>
              <xsd:enumeration value="Carol Thielen"/>
              <xsd:enumeration value="Charles Goodman"/>
              <xsd:enumeration value="Charles Lopez"/>
              <xsd:enumeration value="Chase Chavers"/>
              <xsd:enumeration value="Dante Smedley"/>
              <xsd:enumeration value="David Dernbach"/>
              <xsd:enumeration value="David Lombardi"/>
              <xsd:enumeration value="Deborah Freeland"/>
              <xsd:enumeration value="Dennis Birch"/>
              <xsd:enumeration value="Diana Giron"/>
              <xsd:enumeration value="Donald Issacs"/>
              <xsd:enumeration value="Donna Settle"/>
              <xsd:enumeration value="Douglas Myers"/>
              <xsd:enumeration value="Dylan West"/>
              <xsd:enumeration value="Edward Davis"/>
              <xsd:enumeration value="Edward Zabinski"/>
              <xsd:enumeration value="Elizabeth Velky"/>
              <xsd:enumeration value="George Best"/>
              <xsd:enumeration value="Horace Rogers"/>
              <xsd:enumeration value="Jacob Jennings"/>
              <xsd:enumeration value="Jake LaRose"/>
              <xsd:enumeration value="James DErrico"/>
              <xsd:enumeration value="James Smith"/>
              <xsd:enumeration value="James Stover"/>
              <xsd:enumeration value="Jim Smith (CA)"/>
              <xsd:enumeration value="Jim Stover"/>
              <xsd:enumeration value="John Munno"/>
              <xsd:enumeration value="John Walpole"/>
              <xsd:enumeration value="Julio Quinones Negron"/>
              <xsd:enumeration value="Kimberly Freeman"/>
              <xsd:enumeration value="Kody Williams"/>
              <xsd:enumeration value="Larry Brennan"/>
              <xsd:enumeration value="Lupe Hernandez"/>
              <xsd:enumeration value="Marco Guardi"/>
              <xsd:enumeration value="Mark Irvine"/>
              <xsd:enumeration value="Michael Bugielski"/>
              <xsd:enumeration value="Michael Keenan"/>
              <xsd:enumeration value="Michael Murray"/>
              <xsd:enumeration value="Michael Page"/>
              <xsd:enumeration value="Michael Sharkevich"/>
              <xsd:enumeration value="Mike Burgielski"/>
              <xsd:enumeration value="Mike Havel"/>
              <xsd:enumeration value="Nicholas Munno"/>
              <xsd:enumeration value="Nicole Eisenrich"/>
              <xsd:enumeration value="Patricia Showerman"/>
              <xsd:enumeration value="Paul Winley"/>
              <xsd:enumeration value="Pavel Rodriguez"/>
              <xsd:enumeration value="Raul Dominguez"/>
              <xsd:enumeration value="Robyn Demchak"/>
              <xsd:enumeration value="Sara Gibson"/>
              <xsd:enumeration value="Scott Bills"/>
              <xsd:enumeration value="Scott Parrish"/>
              <xsd:enumeration value="Stephen Tyler"/>
              <xsd:enumeration value="Thomas Fauble"/>
              <xsd:enumeration value="Thomas Horner"/>
              <xsd:enumeration value="Thomas Normand"/>
              <xsd:enumeration value="Thomas Shults"/>
              <xsd:enumeration value="Tim Chang"/>
              <xsd:enumeration value="Timothy Chace"/>
              <xsd:enumeration value="Timothy Thompson"/>
              <xsd:enumeration value="Tommy Normand"/>
              <xsd:enumeration value="Troy Guidry"/>
              <xsd:enumeration value="Tyler Buford"/>
              <xsd:enumeration value="Vanessa Hady"/>
              <xsd:enumeration value="Will Valdriz"/>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thor_x0020_Name xmlns="8c2de811-bdc7-4421-94a6-4f1202b13baf">Donald Issacs</Author_x0020_Name>
    <Gallagher_x0020_or_x0020_Third_x0020_Party_x0020_or_x0020_Personal xmlns="8c2de811-bdc7-4421-94a6-4f1202b13baf">Gallagher</Gallagher_x0020_or_x0020_Third_x0020_Party_x0020_or_x0020_Persona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C11BA5-C583-4DAE-AE4E-64550553E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2de811-bdc7-4421-94a6-4f1202b13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A9B9E5-1B9F-41C5-A36C-9A82F9AEA14F}">
  <ds:schemaRefs>
    <ds:schemaRef ds:uri="8c2de811-bdc7-4421-94a6-4f1202b13baf"/>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BD7028A-AE1E-4846-B1F7-4A28BF66FE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346</TotalTime>
  <Words>2249</Words>
  <Application>Microsoft Office PowerPoint</Application>
  <PresentationFormat>On-screen Show (16:9)</PresentationFormat>
  <Paragraphs>372</Paragraphs>
  <Slides>41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Futura Bk BT</vt:lpstr>
      <vt:lpstr>Times New Roman</vt:lpstr>
      <vt:lpstr>Wingdings</vt:lpstr>
      <vt:lpstr>Office Theme</vt:lpstr>
      <vt:lpstr>PowerPoint Presentation</vt:lpstr>
      <vt:lpstr>Data and Statistics</vt:lpstr>
      <vt:lpstr>Data and Statistics</vt:lpstr>
      <vt:lpstr>Data and Statistics</vt:lpstr>
      <vt:lpstr>Direct Costs</vt:lpstr>
      <vt:lpstr>Indirect Costs</vt:lpstr>
      <vt:lpstr>Slips, Trips, and Falls</vt:lpstr>
      <vt:lpstr>Be Aware</vt:lpstr>
      <vt:lpstr>PowerPoint Presentation</vt:lpstr>
      <vt:lpstr>PowerPoint Presentation</vt:lpstr>
      <vt:lpstr>Distracted Walking </vt:lpstr>
      <vt:lpstr>Cord Management</vt:lpstr>
      <vt:lpstr>Emergency Exit Doors</vt:lpstr>
      <vt:lpstr>Other Office Hazards</vt:lpstr>
      <vt:lpstr>Common Stairway Hazards</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Hazard Recognition</vt:lpstr>
      <vt:lpstr>Prevention</vt:lpstr>
      <vt:lpstr>We have identified a problem. Now we need a solution.</vt:lpstr>
      <vt:lpstr>Teamwork</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Loss Control &amp; Safety PPT Template</dc:title>
  <dc:creator>Scott B. Parrish</dc:creator>
  <cp:lastModifiedBy>BSD\tlnormand</cp:lastModifiedBy>
  <cp:revision>57</cp:revision>
  <cp:lastPrinted>2019-11-04T14:45:49Z</cp:lastPrinted>
  <dcterms:created xsi:type="dcterms:W3CDTF">2019-11-04T14:39:02Z</dcterms:created>
  <dcterms:modified xsi:type="dcterms:W3CDTF">2020-12-17T16:23:31Z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2019-11-03T00:00:00Z</vt:filetime>
  </property>
  <property fmtid="{D5CDD505-2E9C-101B-9397-08002B2CF9AE}" pid="3" name="Creator">
    <vt:lpwstr>Microsoft® PowerPoint® 2016</vt:lpwstr>
  </property>
  <property fmtid="{D5CDD505-2E9C-101B-9397-08002B2CF9AE}" pid="4" name="LastSaved">
    <vt:filetime>2019-11-04T00:00:00Z</vt:filetime>
  </property>
  <property fmtid="{D5CDD505-2E9C-101B-9397-08002B2CF9AE}" pid="5" name="ContentTypeId">
    <vt:lpwstr>0x0101004312B94C1940884E99DBFFF3AAF091B5</vt:lpwstr>
  </property>
</Properties>
</file>