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1"/>
  </p:notesMasterIdLst>
  <p:sldIdLst>
    <p:sldId id="309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8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B8116-9B74-46F9-A407-03756BD35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ABA2-807A-4B8D-9DD7-7EC156DF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BBBA-6013-450A-BD3A-39D404A2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771D-4FB8-4995-84A7-F0899DBC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8C74-FC20-4D6E-B4DB-76E96EE86D7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5E54-CB1D-4150-A1D9-EDBAB36D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11ED-D07A-4DC1-8600-0D101A5F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28C2-57CB-4F12-82A6-E05F2AD4C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1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204846" y="3863537"/>
            <a:ext cx="6412225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 smtClean="0"/>
              <a:t>Avoiding Rear-End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Collisions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33493" y="1625601"/>
            <a:ext cx="12246187" cy="9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algn="ctr" eaLnBrk="0" hangingPunct="0"/>
            <a:endParaRPr lang="en-US" altLang="en-US" sz="3982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4095609"/>
            <a:ext cx="13004800" cy="14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sz="2276" b="1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276" b="1">
                <a:cs typeface="Times New Roman" panose="02020603050405020304" pitchFamily="18" charset="0"/>
              </a:rPr>
              <a:t>      </a:t>
            </a:r>
          </a:p>
          <a:p>
            <a:pPr eaLnBrk="0" hangingPunct="0"/>
            <a:endParaRPr lang="en-US" alt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436" y="935644"/>
            <a:ext cx="11139713" cy="1552590"/>
          </a:xfrm>
        </p:spPr>
        <p:txBody>
          <a:bodyPr/>
          <a:lstStyle/>
          <a:p>
            <a:pPr algn="ctr"/>
            <a:r>
              <a:rPr lang="en-US" sz="4800" dirty="0"/>
              <a:t>Tips to avoid rear-end accidents-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865019"/>
            <a:ext cx="10403840" cy="5982208"/>
          </a:xfrm>
        </p:spPr>
        <p:txBody>
          <a:bodyPr/>
          <a:lstStyle/>
          <a:p>
            <a:r>
              <a:rPr lang="en-US" sz="3413" dirty="0"/>
              <a:t>Avoid stopping too closely to the vehicle in front of you at intersections: Keep at least one car length between your car and other </a:t>
            </a:r>
            <a:r>
              <a:rPr lang="en-US" sz="3413" dirty="0" smtClean="0"/>
              <a:t>vehicles.</a:t>
            </a:r>
            <a:endParaRPr lang="en-US" sz="3413" dirty="0"/>
          </a:p>
          <a:p>
            <a:r>
              <a:rPr lang="en-US" sz="3413" dirty="0"/>
              <a:t>Yellow lights mean caution: Don’t assume vehicle in front of you is going through the </a:t>
            </a:r>
            <a:r>
              <a:rPr lang="en-US" sz="3413" dirty="0" smtClean="0"/>
              <a:t>intersection.</a:t>
            </a:r>
            <a:endParaRPr lang="en-US" sz="341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13"/>
            <a:ext cx="3820160" cy="142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5852160"/>
            <a:ext cx="8100907" cy="34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000391"/>
            <a:ext cx="13004800" cy="24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96" dirty="0">
                <a:cs typeface="Times New Roman" panose="02020603050405020304" pitchFamily="18" charset="0"/>
              </a:rPr>
              <a:t> </a:t>
            </a:r>
            <a:endParaRPr lang="en-US" altLang="en-US" sz="1422" dirty="0">
              <a:cs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905956"/>
            <a:ext cx="1300480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5120" b="1">
                <a:cs typeface="Times New Roman" panose="02020603050405020304" pitchFamily="18" charset="0"/>
              </a:rPr>
              <a:t>   </a:t>
            </a:r>
            <a:endParaRPr lang="en-US" altLang="en-US" sz="512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4772943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 b="1">
                <a:cs typeface="Times New Roman" panose="02020603050405020304" pitchFamily="18" charset="0"/>
              </a:rPr>
              <a:t>     </a:t>
            </a:r>
            <a:endParaRPr lang="en-US" alt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6" y="938244"/>
            <a:ext cx="8669867" cy="1885245"/>
          </a:xfrm>
        </p:spPr>
        <p:txBody>
          <a:bodyPr/>
          <a:lstStyle/>
          <a:p>
            <a:pPr algn="ctr"/>
            <a:r>
              <a:rPr lang="en-US" sz="4800" dirty="0"/>
              <a:t>Tips to avoid rear-end accidents-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823489"/>
            <a:ext cx="11216640" cy="5961525"/>
          </a:xfrm>
        </p:spPr>
        <p:txBody>
          <a:bodyPr/>
          <a:lstStyle/>
          <a:p>
            <a:r>
              <a:rPr lang="en-US" sz="3413" dirty="0"/>
              <a:t>Make sure your brake lights work: they give the vehicle behind you a warning of your </a:t>
            </a:r>
            <a:r>
              <a:rPr lang="en-US" sz="3413" dirty="0" smtClean="0"/>
              <a:t>intentions.</a:t>
            </a:r>
            <a:endParaRPr lang="en-US" sz="3413" dirty="0"/>
          </a:p>
          <a:p>
            <a:r>
              <a:rPr lang="en-US" sz="3413" dirty="0"/>
              <a:t>Keep your windows clean: Clear fields of vision are required so you can see what the other driver is doing and react </a:t>
            </a:r>
            <a:r>
              <a:rPr lang="en-US" sz="3413" dirty="0" smtClean="0"/>
              <a:t>accordingly.</a:t>
            </a:r>
            <a:endParaRPr lang="en-US" sz="3413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2" y="15967"/>
            <a:ext cx="3454400" cy="230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74" y="5653184"/>
            <a:ext cx="4648870" cy="3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4811326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>
                <a:cs typeface="Times New Roman" panose="02020603050405020304" pitchFamily="18" charset="0"/>
              </a:rPr>
              <a:t>           </a:t>
            </a:r>
            <a:endParaRPr lang="en-US" altLang="en-US" sz="512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159024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>
                <a:cs typeface="Times New Roman" panose="02020603050405020304" pitchFamily="18" charset="0"/>
              </a:rPr>
              <a:t>	</a:t>
            </a:r>
            <a:endParaRPr lang="en-US" alt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1839122"/>
            <a:ext cx="11216640" cy="1885245"/>
          </a:xfrm>
        </p:spPr>
        <p:txBody>
          <a:bodyPr/>
          <a:lstStyle/>
          <a:p>
            <a:r>
              <a:rPr lang="en-US" sz="4800" dirty="0"/>
              <a:t>Tips to avoid rear-end accidents-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4248008"/>
            <a:ext cx="11216640" cy="5191760"/>
          </a:xfrm>
        </p:spPr>
        <p:txBody>
          <a:bodyPr/>
          <a:lstStyle/>
          <a:p>
            <a:r>
              <a:rPr lang="en-US" sz="3413" dirty="0"/>
              <a:t>Be aware of and avoid aggressive drivers: Try to move away as safely and quickly as </a:t>
            </a:r>
            <a:r>
              <a:rPr lang="en-US" sz="3413" dirty="0" smtClean="0"/>
              <a:t>possible.</a:t>
            </a:r>
            <a:endParaRPr lang="en-US" sz="3413" dirty="0"/>
          </a:p>
          <a:p>
            <a:r>
              <a:rPr lang="en-US" sz="3413" dirty="0"/>
              <a:t>Do not drive under the influence Drugs or </a:t>
            </a:r>
            <a:r>
              <a:rPr lang="en-US" sz="3413" dirty="0" smtClean="0"/>
              <a:t>Alcohol.</a:t>
            </a:r>
          </a:p>
          <a:p>
            <a:r>
              <a:rPr lang="en-US" sz="3413" dirty="0" smtClean="0"/>
              <a:t>No </a:t>
            </a:r>
            <a:r>
              <a:rPr lang="en-US" sz="3413" dirty="0"/>
              <a:t>driving </a:t>
            </a:r>
            <a:r>
              <a:rPr lang="en-US" sz="3413" dirty="0" smtClean="0"/>
              <a:t>if </a:t>
            </a:r>
            <a:r>
              <a:rPr lang="en-US" sz="3413" dirty="0"/>
              <a:t>you are tired or </a:t>
            </a:r>
            <a:r>
              <a:rPr lang="en-US" sz="3413" dirty="0" smtClean="0"/>
              <a:t>ill.</a:t>
            </a:r>
            <a:endParaRPr lang="en-US" sz="3413" dirty="0"/>
          </a:p>
          <a:p>
            <a:r>
              <a:rPr lang="en-US" sz="3413" dirty="0"/>
              <a:t>Do not ride your brakes: The following vehicle can not determine your </a:t>
            </a:r>
            <a:r>
              <a:rPr lang="en-US" sz="3413" dirty="0" smtClean="0"/>
              <a:t>intentions.</a:t>
            </a:r>
            <a:endParaRPr lang="en-US" sz="3413" dirty="0"/>
          </a:p>
          <a:p>
            <a:r>
              <a:rPr lang="en-US" sz="3413" dirty="0"/>
              <a:t>Always wear your </a:t>
            </a:r>
            <a:r>
              <a:rPr lang="en-US" sz="3413" dirty="0" smtClean="0"/>
              <a:t>seatbelt.</a:t>
            </a:r>
            <a:endParaRPr lang="en-US" sz="3413" dirty="0"/>
          </a:p>
          <a:p>
            <a:pPr>
              <a:buFont typeface="Wingdings" panose="05000000000000000000" pitchFamily="2" charset="2"/>
              <a:buChar char="ü"/>
            </a:pPr>
            <a:endParaRPr lang="en-US" sz="3413" dirty="0"/>
          </a:p>
          <a:p>
            <a:pPr>
              <a:buFont typeface="Wingdings" panose="05000000000000000000" pitchFamily="2" charset="2"/>
              <a:buChar char="ü"/>
            </a:pPr>
            <a:endParaRPr lang="en-US" sz="341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59543" cy="23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598" y="1584535"/>
            <a:ext cx="6930037" cy="121468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Tips to avoid rear-end accidents-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3109193"/>
            <a:ext cx="11216640" cy="5425441"/>
          </a:xfrm>
        </p:spPr>
        <p:txBody>
          <a:bodyPr/>
          <a:lstStyle/>
          <a:p>
            <a:r>
              <a:rPr lang="en-US" sz="3413" dirty="0"/>
              <a:t>Avoid distracting activities while driving: Examples include texting, using cell phone, reading, writing, eating, reaching for distant or moving objects etc.</a:t>
            </a:r>
          </a:p>
          <a:p>
            <a:r>
              <a:rPr lang="en-US" sz="3413" dirty="0"/>
              <a:t>Follow posted speed limits: Remember to adjust for adverse </a:t>
            </a:r>
            <a:r>
              <a:rPr lang="en-US" sz="3413" dirty="0" smtClean="0"/>
              <a:t>conditions.</a:t>
            </a:r>
            <a:endParaRPr lang="en-US" sz="341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" y="0"/>
            <a:ext cx="1733973" cy="2600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29" y="6285654"/>
            <a:ext cx="4219786" cy="2605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653"/>
            <a:ext cx="4623929" cy="2600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55" y="6285653"/>
            <a:ext cx="4219786" cy="2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057619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>
                <a:cs typeface="Times New Roman" panose="02020603050405020304" pitchFamily="18" charset="0"/>
              </a:rPr>
              <a:t>   </a:t>
            </a:r>
            <a:endParaRPr lang="en-US" altLang="en-US" sz="512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6405317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>
                <a:cs typeface="Times New Roman" panose="02020603050405020304" pitchFamily="18" charset="0"/>
              </a:rPr>
              <a:t>   </a:t>
            </a:r>
            <a:endParaRPr lang="en-US" alt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85" y="808089"/>
            <a:ext cx="11216640" cy="1215720"/>
          </a:xfrm>
        </p:spPr>
        <p:txBody>
          <a:bodyPr/>
          <a:lstStyle/>
          <a:p>
            <a:pPr algn="ctr"/>
            <a:r>
              <a:rPr lang="en-US" sz="4800" dirty="0"/>
              <a:t>Avoid Rear-End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041388"/>
            <a:ext cx="11216640" cy="1514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Following </a:t>
            </a:r>
            <a:r>
              <a:rPr lang="en-US" sz="3000" dirty="0"/>
              <a:t>the tips that </a:t>
            </a:r>
            <a:r>
              <a:rPr lang="en-US" sz="3000" dirty="0" smtClean="0"/>
              <a:t>have </a:t>
            </a:r>
            <a:r>
              <a:rPr lang="en-US" sz="3000" dirty="0"/>
              <a:t>been presented, you will decrease the chances of being involved in a rear-end accident, and if you are in a rear-end accident the tips will increase your chances of survival!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4001436"/>
            <a:ext cx="6672194" cy="270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70" y="6560904"/>
            <a:ext cx="4738334" cy="30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059094"/>
            <a:ext cx="13004800" cy="9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algn="ctr"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algn="ctr"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algn="ctr" eaLnBrk="0" hangingPunct="0"/>
            <a:r>
              <a:rPr lang="en-US" altLang="en-US" sz="1422" dirty="0">
                <a:cs typeface="Times New Roman" panose="02020603050405020304" pitchFamily="18" charset="0"/>
              </a:rPr>
              <a:t>               </a:t>
            </a:r>
            <a:endParaRPr lang="en-US" altLang="en-US" sz="34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10916"/>
            <a:ext cx="13004800" cy="17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512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928142"/>
            <a:ext cx="13004800" cy="19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US" altLang="en-US" sz="3698" b="1"/>
          </a:p>
          <a:p>
            <a:pPr algn="ctr"/>
            <a:r>
              <a:rPr lang="en-US" altLang="en-US" sz="3698" b="1"/>
              <a:t> </a:t>
            </a:r>
          </a:p>
          <a:p>
            <a:pPr eaLnBrk="0" hangingPunct="0"/>
            <a:endParaRPr lang="en-US" altLang="en-US" sz="512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216747" y="1169529"/>
            <a:ext cx="13221547" cy="42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endParaRPr lang="en-US" altLang="en-US" sz="3698" b="1" dirty="0"/>
          </a:p>
          <a:p>
            <a:pPr algn="ctr"/>
            <a:endParaRPr lang="en-US" altLang="en-US" sz="3698" b="1" dirty="0"/>
          </a:p>
          <a:p>
            <a:pPr algn="ctr" eaLnBrk="0" hangingPunct="0"/>
            <a:r>
              <a:rPr lang="en-US" altLang="en-US" sz="3982" b="1" dirty="0">
                <a:cs typeface="Times New Roman" panose="02020603050405020304" pitchFamily="18" charset="0"/>
              </a:rPr>
              <a:t> </a:t>
            </a:r>
            <a:r>
              <a:rPr lang="en-US" altLang="en-US" sz="6258" b="1" dirty="0">
                <a:cs typeface="Times New Roman" panose="02020603050405020304" pitchFamily="18" charset="0"/>
              </a:rPr>
              <a:t>Rear – End Accident Avoidance</a:t>
            </a:r>
            <a:endParaRPr lang="en-US" altLang="en-US" sz="6258" dirty="0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6258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en-US" altLang="en-US" sz="512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2587" cy="147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0" y="3559852"/>
            <a:ext cx="8019627" cy="52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0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845312"/>
            <a:ext cx="8453120" cy="1170432"/>
          </a:xfrm>
        </p:spPr>
        <p:txBody>
          <a:bodyPr>
            <a:noAutofit/>
          </a:bodyPr>
          <a:lstStyle/>
          <a:p>
            <a:r>
              <a:rPr lang="en-US" sz="4800" dirty="0"/>
              <a:t>Rear-end Accident</a:t>
            </a:r>
            <a:br>
              <a:rPr lang="en-US" sz="4800" dirty="0"/>
            </a:br>
            <a:r>
              <a:rPr lang="en-US" sz="4800" dirty="0"/>
              <a:t>Contributing Factors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Distractions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Speeding or driving too fast for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Inadequate following distance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Driver fatigue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Securing &amp; Positioning Load (trailers)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Mechanical breakdown</a:t>
            </a:r>
          </a:p>
        </p:txBody>
      </p:sp>
    </p:spTree>
    <p:extLst>
      <p:ext uri="{BB962C8B-B14F-4D97-AF65-F5344CB8AC3E}">
        <p14:creationId xmlns:p14="http://schemas.microsoft.com/office/powerpoint/2010/main" val="36052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8613" y="2059094"/>
            <a:ext cx="12246187" cy="2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5120" b="1" dirty="0">
                <a:cs typeface="Times New Roman" panose="02020603050405020304" pitchFamily="18" charset="0"/>
              </a:rPr>
              <a:t>                                </a:t>
            </a:r>
          </a:p>
          <a:p>
            <a:pPr eaLnBrk="0" hangingPunct="0"/>
            <a:r>
              <a:rPr lang="en-US" altLang="en-US" sz="1422" b="1" dirty="0">
                <a:cs typeface="Times New Roman" panose="02020603050405020304" pitchFamily="18" charset="0"/>
              </a:rPr>
              <a:t>              </a:t>
            </a:r>
            <a:endParaRPr lang="en-US" altLang="en-US" sz="1422" dirty="0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422" b="1" dirty="0">
                <a:cs typeface="Times New Roman" panose="02020603050405020304" pitchFamily="18" charset="0"/>
              </a:rPr>
              <a:t> </a:t>
            </a:r>
            <a:endParaRPr lang="en-US" altLang="en-US" sz="1422" dirty="0"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512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177281"/>
            <a:ext cx="13004800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22" b="1">
                <a:cs typeface="Times New Roman" panose="02020603050405020304" pitchFamily="18" charset="0"/>
              </a:rPr>
              <a:t>                   </a:t>
            </a:r>
            <a:endParaRPr lang="en-US" altLang="en-US" sz="512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“Be </a:t>
            </a:r>
            <a:r>
              <a:rPr lang="en-US" sz="4800" dirty="0" smtClean="0"/>
              <a:t>Aware </a:t>
            </a:r>
            <a:r>
              <a:rPr lang="en-US" sz="4800" dirty="0"/>
              <a:t>Distances”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Perception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Reaction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Braking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81" y="2263697"/>
            <a:ext cx="3754990" cy="2817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40" y="5475323"/>
            <a:ext cx="5982161" cy="2284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2" y="5812882"/>
            <a:ext cx="6321649" cy="3929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1973" y="5545435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210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12" name="TextBox 11"/>
          <p:cNvSpPr txBox="1"/>
          <p:nvPr/>
        </p:nvSpPr>
        <p:spPr>
          <a:xfrm>
            <a:off x="10945707" y="5766374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325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13" name="TextBox 12"/>
          <p:cNvSpPr txBox="1"/>
          <p:nvPr/>
        </p:nvSpPr>
        <p:spPr>
          <a:xfrm>
            <a:off x="10435102" y="6687357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260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14" name="TextBox 13"/>
          <p:cNvSpPr txBox="1"/>
          <p:nvPr/>
        </p:nvSpPr>
        <p:spPr>
          <a:xfrm>
            <a:off x="11546971" y="6898823"/>
            <a:ext cx="605431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345 </a:t>
            </a:r>
            <a:r>
              <a:rPr lang="en-US" sz="1138" dirty="0" err="1"/>
              <a:t>ft</a:t>
            </a:r>
            <a:endParaRPr lang="en-US" sz="1138" dirty="0"/>
          </a:p>
        </p:txBody>
      </p:sp>
    </p:spTree>
    <p:extLst>
      <p:ext uri="{BB962C8B-B14F-4D97-AF65-F5344CB8AC3E}">
        <p14:creationId xmlns:p14="http://schemas.microsoft.com/office/powerpoint/2010/main" val="59173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943948"/>
            <a:ext cx="13004800" cy="158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22" dirty="0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3413" dirty="0">
                <a:cs typeface="Times New Roman" panose="02020603050405020304" pitchFamily="18" charset="0"/>
              </a:rPr>
              <a:t>      </a:t>
            </a:r>
            <a:endParaRPr lang="en-US" altLang="en-US" sz="1422" dirty="0"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422" b="1" dirty="0">
                <a:cs typeface="Times New Roman" panose="02020603050405020304" pitchFamily="18" charset="0"/>
              </a:rPr>
              <a:t> </a:t>
            </a:r>
            <a:endParaRPr lang="en-US" altLang="en-US" sz="1422" dirty="0">
              <a:cs typeface="Times New Roman" panose="02020603050405020304" pitchFamily="18" charset="0"/>
            </a:endParaRPr>
          </a:p>
          <a:p>
            <a:pPr eaLnBrk="0" hangingPunct="0"/>
            <a:endParaRPr lang="en-US" altLang="en-US" sz="3413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019042"/>
            <a:ext cx="1300480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5120">
                <a:cs typeface="Times New Roman" panose="02020603050405020304" pitchFamily="18" charset="0"/>
              </a:rPr>
              <a:t>                  </a:t>
            </a:r>
            <a:endParaRPr lang="en-US" altLang="en-US" sz="512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Perception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734164"/>
            <a:ext cx="10403840" cy="598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Be aware of perception distance: the number of feet your vehicle travels from the time an event occurs, such as brake lights ahead, until you </a:t>
            </a:r>
            <a:r>
              <a:rPr lang="en-US" sz="4800" b="1" i="1" dirty="0"/>
              <a:t>see</a:t>
            </a:r>
            <a:r>
              <a:rPr lang="en-US" sz="4800" dirty="0"/>
              <a:t> and </a:t>
            </a:r>
            <a:r>
              <a:rPr lang="en-US" sz="4800" b="1" i="1" dirty="0"/>
              <a:t>recognize</a:t>
            </a:r>
            <a:r>
              <a:rPr lang="en-US" sz="4800" dirty="0"/>
              <a:t>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70" y="6460647"/>
            <a:ext cx="3754990" cy="28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Reaction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Be aware of reaction distance: the number of feet your vehicle travels from the time you </a:t>
            </a:r>
            <a:r>
              <a:rPr lang="en-US" sz="4800" b="1" i="1" dirty="0"/>
              <a:t>recognize</a:t>
            </a:r>
            <a:r>
              <a:rPr lang="en-US" sz="4800" dirty="0"/>
              <a:t> the </a:t>
            </a:r>
            <a:r>
              <a:rPr lang="en-US" sz="4800" b="1" i="1" dirty="0"/>
              <a:t>hazard</a:t>
            </a:r>
            <a:r>
              <a:rPr lang="en-US" sz="4800" dirty="0"/>
              <a:t> and when you </a:t>
            </a:r>
            <a:r>
              <a:rPr lang="en-US" sz="4800" b="1" i="1" dirty="0"/>
              <a:t>brake</a:t>
            </a:r>
            <a:r>
              <a:rPr lang="en-US" sz="4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9" y="5713346"/>
            <a:ext cx="8236373" cy="2717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2400" y="6827521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210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6" name="TextBox 5"/>
          <p:cNvSpPr txBox="1"/>
          <p:nvPr/>
        </p:nvSpPr>
        <p:spPr>
          <a:xfrm>
            <a:off x="7992533" y="7133930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295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7" name="TextBox 6"/>
          <p:cNvSpPr txBox="1"/>
          <p:nvPr/>
        </p:nvSpPr>
        <p:spPr>
          <a:xfrm>
            <a:off x="7333956" y="8128001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260 </a:t>
            </a:r>
            <a:r>
              <a:rPr lang="en-US" sz="1138" dirty="0" err="1"/>
              <a:t>ft</a:t>
            </a:r>
            <a:endParaRPr lang="en-US" sz="1138" dirty="0"/>
          </a:p>
        </p:txBody>
      </p:sp>
      <p:sp>
        <p:nvSpPr>
          <p:cNvPr id="8" name="TextBox 7"/>
          <p:cNvSpPr txBox="1"/>
          <p:nvPr/>
        </p:nvSpPr>
        <p:spPr>
          <a:xfrm>
            <a:off x="8824090" y="8434410"/>
            <a:ext cx="650240" cy="267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38" dirty="0"/>
              <a:t>345 </a:t>
            </a:r>
            <a:r>
              <a:rPr lang="en-US" sz="1138" dirty="0" err="1"/>
              <a:t>ft</a:t>
            </a:r>
            <a:endParaRPr lang="en-US" sz="1138" dirty="0"/>
          </a:p>
        </p:txBody>
      </p:sp>
    </p:spTree>
    <p:extLst>
      <p:ext uri="{BB962C8B-B14F-4D97-AF65-F5344CB8AC3E}">
        <p14:creationId xmlns:p14="http://schemas.microsoft.com/office/powerpoint/2010/main" val="181144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75840"/>
            <a:ext cx="13004800" cy="8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035" tIns="0" rIns="0" bIns="0">
            <a:spAutoFit/>
          </a:bodyPr>
          <a:lstStyle/>
          <a:p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 dirty="0"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US" altLang="en-US" sz="1422" dirty="0">
                <a:cs typeface="Times New Roman" panose="02020603050405020304" pitchFamily="18" charset="0"/>
              </a:rPr>
              <a:t>           </a:t>
            </a:r>
            <a:endParaRPr lang="en-US" altLang="en-US" sz="512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Braking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Be aware of braking distance: the number of feet your vehicle travels from the time you brake and when your vehicle stops is braking distance.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9" y="5658636"/>
            <a:ext cx="7477760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160695"/>
            <a:ext cx="13004800" cy="10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422" dirty="0">
              <a:cs typeface="Times New Roman" panose="02020603050405020304" pitchFamily="18" charset="0"/>
            </a:endParaRPr>
          </a:p>
          <a:p>
            <a:pPr algn="ctr" eaLnBrk="0" hangingPunct="0"/>
            <a:endParaRPr lang="en-US" altLang="en-US" sz="512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34" y="896338"/>
            <a:ext cx="11216640" cy="126435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Tips to avoid rear-end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347942"/>
            <a:ext cx="11216640" cy="6437073"/>
          </a:xfrm>
        </p:spPr>
        <p:txBody>
          <a:bodyPr/>
          <a:lstStyle/>
          <a:p>
            <a:r>
              <a:rPr lang="en-US" sz="3413" dirty="0"/>
              <a:t>Maintain a safe following distance: ( 2-4 sec between vehicles)</a:t>
            </a:r>
          </a:p>
          <a:p>
            <a:r>
              <a:rPr lang="en-US" sz="3413" dirty="0"/>
              <a:t>Stay alert and prepared: Ready to react, foot off of accelerator ready to apply brake</a:t>
            </a:r>
          </a:p>
          <a:p>
            <a:r>
              <a:rPr lang="en-US" sz="3413" dirty="0"/>
              <a:t>Scan and anticipate: Look far ahead, watch for brake lights, changing traffic signal, pedestrians, emergency vehicles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7467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5770006"/>
            <a:ext cx="8669867" cy="3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027" y="1042818"/>
            <a:ext cx="8658150" cy="1508348"/>
          </a:xfrm>
        </p:spPr>
        <p:txBody>
          <a:bodyPr/>
          <a:lstStyle/>
          <a:p>
            <a:pPr algn="ctr"/>
            <a:r>
              <a:rPr lang="en-US" sz="4800" dirty="0"/>
              <a:t>Tips to avoid rear-end accidents-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926079"/>
            <a:ext cx="11216640" cy="5858934"/>
          </a:xfrm>
        </p:spPr>
        <p:txBody>
          <a:bodyPr/>
          <a:lstStyle/>
          <a:p>
            <a:r>
              <a:rPr lang="en-US" sz="3413" dirty="0"/>
              <a:t>Plan your trip: Monitor weather, traffic </a:t>
            </a:r>
            <a:r>
              <a:rPr lang="en-US" sz="3413" dirty="0" smtClean="0"/>
              <a:t>reports.</a:t>
            </a:r>
            <a:endParaRPr lang="en-US" sz="3413" dirty="0"/>
          </a:p>
          <a:p>
            <a:r>
              <a:rPr lang="en-US" sz="3413" dirty="0"/>
              <a:t>Consider road conditions: Increase following distance during adverse weather.</a:t>
            </a:r>
          </a:p>
          <a:p>
            <a:r>
              <a:rPr lang="en-US" sz="3413" dirty="0"/>
              <a:t>Slow down in advance of intersections: Previous vehicles may have leaked </a:t>
            </a:r>
            <a:r>
              <a:rPr lang="en-US" sz="3413" dirty="0" smtClean="0"/>
              <a:t>fluids; rain; snow - they </a:t>
            </a:r>
            <a:r>
              <a:rPr lang="en-US" sz="3413" dirty="0"/>
              <a:t>all can make the road </a:t>
            </a:r>
            <a:r>
              <a:rPr lang="en-US" sz="3413" dirty="0" smtClean="0"/>
              <a:t>slick.</a:t>
            </a:r>
            <a:endParaRPr lang="en-US" sz="3413" dirty="0"/>
          </a:p>
          <a:p>
            <a:pPr>
              <a:buFont typeface="Wingdings" panose="05000000000000000000" pitchFamily="2" charset="2"/>
              <a:buChar char="ü"/>
            </a:pPr>
            <a:endParaRPr lang="en-US" sz="341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"/>
            <a:ext cx="2167467" cy="2167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7" y="6394027"/>
            <a:ext cx="5527040" cy="25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648</Words>
  <Application>Microsoft Office PowerPoint</Application>
  <PresentationFormat>Custom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Wingdings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PowerPoint Presentation</vt:lpstr>
      <vt:lpstr>Rear-end Accident Contributing Factors </vt:lpstr>
      <vt:lpstr>“Be Aware Distances”</vt:lpstr>
      <vt:lpstr>Perception Distance</vt:lpstr>
      <vt:lpstr>Reaction Distance</vt:lpstr>
      <vt:lpstr>Braking Distance</vt:lpstr>
      <vt:lpstr> Tips to avoid rear-end accidents</vt:lpstr>
      <vt:lpstr>Tips to avoid rear-end accidents- cont’d.</vt:lpstr>
      <vt:lpstr>Tips to avoid rear-end accidents- cont’d.</vt:lpstr>
      <vt:lpstr>Tips to avoid rear-end accidents- cont’d.</vt:lpstr>
      <vt:lpstr>Tips to avoid rear-end accidents- cont’d.</vt:lpstr>
      <vt:lpstr>Tips to avoid rear-end accidents- cont’d.</vt:lpstr>
      <vt:lpstr>Avoid Rear-End Collisions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291</cp:revision>
  <cp:lastPrinted>2018-07-31T13:11:46Z</cp:lastPrinted>
  <dcterms:modified xsi:type="dcterms:W3CDTF">2021-04-19T13:25:33Z</dcterms:modified>
</cp:coreProperties>
</file>