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3" r:id="rId4"/>
    <p:sldId id="286" r:id="rId5"/>
    <p:sldId id="258" r:id="rId6"/>
    <p:sldId id="262" r:id="rId7"/>
    <p:sldId id="264" r:id="rId8"/>
    <p:sldId id="270" r:id="rId9"/>
    <p:sldId id="293" r:id="rId10"/>
    <p:sldId id="265" r:id="rId11"/>
    <p:sldId id="289" r:id="rId12"/>
    <p:sldId id="296" r:id="rId13"/>
    <p:sldId id="299" r:id="rId14"/>
    <p:sldId id="267" r:id="rId15"/>
    <p:sldId id="268" r:id="rId16"/>
    <p:sldId id="269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302" r:id="rId28"/>
    <p:sldId id="288" r:id="rId29"/>
    <p:sldId id="283" r:id="rId30"/>
    <p:sldId id="284" r:id="rId31"/>
    <p:sldId id="304" r:id="rId32"/>
    <p:sldId id="303" r:id="rId33"/>
    <p:sldId id="305" r:id="rId34"/>
    <p:sldId id="294" r:id="rId3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23674" autoAdjust="0"/>
    <p:restoredTop sz="57895" autoAdjust="0"/>
  </p:normalViewPr>
  <p:slideViewPr>
    <p:cSldViewPr>
      <p:cViewPr varScale="1">
        <p:scale>
          <a:sx n="60" d="100"/>
          <a:sy n="60" d="100"/>
        </p:scale>
        <p:origin x="-78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420" y="4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r">
              <a:defRPr sz="1200"/>
            </a:lvl1pPr>
          </a:lstStyle>
          <a:p>
            <a:fld id="{AD332290-0685-478B-B598-BDCEB6F3F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289" tIns="46144" rIns="92289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010"/>
          </a:xfrm>
          <a:prstGeom prst="rect">
            <a:avLst/>
          </a:prstGeom>
        </p:spPr>
        <p:txBody>
          <a:bodyPr vert="horz" lIns="92289" tIns="46144" rIns="92289" bIns="46144" rtlCol="0"/>
          <a:lstStyle>
            <a:lvl1pPr algn="r">
              <a:defRPr sz="1200"/>
            </a:lvl1pPr>
          </a:lstStyle>
          <a:p>
            <a:fld id="{BF7ECB70-301D-442B-946F-378EB60B1B6F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9" tIns="46144" rIns="92289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89" tIns="46144" rIns="92289" bIns="46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r">
              <a:defRPr sz="1200"/>
            </a:lvl1pPr>
          </a:lstStyle>
          <a:p>
            <a:fld id="{DB2AA24B-20F8-4B1D-A5DF-FBF6BD06B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971">
              <a:defRPr/>
            </a:pPr>
            <a:endParaRPr lang="en-US" dirty="0" smtClean="0"/>
          </a:p>
          <a:p>
            <a:pPr defTabSz="90997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2479" lvl="1" indent="-22749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89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89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00" y="4305300"/>
            <a:ext cx="5547360" cy="41490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89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971"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3950" y="6794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9F7080-CD90-4B0A-B719-887815756B48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.louisiana.gov/ois/electronicnotifications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E-Verify</a:t>
            </a:r>
            <a:endParaRPr lang="en-US" sz="9600" dirty="0">
              <a:ln/>
              <a:solidFill>
                <a:schemeClr val="accent3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Employment Eligibility Verification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Andrea Hubbard, OSUP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E-Verify structure should be based on your agency’s organization</a:t>
            </a:r>
          </a:p>
          <a:p>
            <a:endParaRPr lang="en-US" dirty="0" smtClean="0"/>
          </a:p>
          <a:p>
            <a:r>
              <a:rPr lang="en-US" dirty="0" smtClean="0"/>
              <a:t>Questions to ask:</a:t>
            </a:r>
          </a:p>
          <a:p>
            <a:pPr lvl="1"/>
            <a:r>
              <a:rPr lang="en-US" dirty="0" smtClean="0"/>
              <a:t>Centralized or decentralized?</a:t>
            </a:r>
          </a:p>
          <a:p>
            <a:pPr lvl="1"/>
            <a:r>
              <a:rPr lang="en-US" dirty="0" smtClean="0"/>
              <a:t>How many users?</a:t>
            </a:r>
          </a:p>
          <a:p>
            <a:pPr lvl="1"/>
            <a:r>
              <a:rPr lang="en-US" dirty="0" smtClean="0"/>
              <a:t>Internal procedures to develop?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Setting up Program Administrators and General Users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Memorandum of Understanding (MOU) is a legal agreement between DHS, SSA &amp; your agency.</a:t>
            </a:r>
          </a:p>
          <a:p>
            <a:endParaRPr lang="en-US" dirty="0" smtClean="0"/>
          </a:p>
          <a:p>
            <a:r>
              <a:rPr lang="en-US" dirty="0" smtClean="0"/>
              <a:t>Each E-Verify account requires an MOU.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HR Director or someone at an equal or higher level must electronically sign MOU.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E-Verify MOU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 PROCESS OVERVIEW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99078" y="-253524"/>
            <a:ext cx="6222046" cy="73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Who will electronically sign the E-Verify memorandum of understanding (MOU) on behalf of your agency?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hiring sites will participate in E-Verify?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agency location(s) will access E-Verify?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Who in your agency will have access to E-Verify?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Who in your agency should be program administrators?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</a:rPr>
              <a:t>E-Verify Enrollment: Checklist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Before You Enroll, You Must Decide: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55000" lnSpcReduction="20000"/>
          </a:bodyPr>
          <a:lstStyle/>
          <a:p>
            <a:endParaRPr lang="en-US" sz="2100" dirty="0" smtClean="0"/>
          </a:p>
          <a:p>
            <a:r>
              <a:rPr lang="en-US" sz="2900" dirty="0" smtClean="0"/>
              <a:t>Contact information for your agency’s E-Verify memorandum of understanding (MOU) signatory (name, phone number, fax number and e-mail address) 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Agency’s name </a:t>
            </a:r>
          </a:p>
          <a:p>
            <a:endParaRPr lang="en-US" sz="2900" dirty="0" smtClean="0"/>
          </a:p>
          <a:p>
            <a:r>
              <a:rPr lang="en-US" sz="2900" dirty="0" smtClean="0"/>
              <a:t>The physical address of the location from which your agency will access E-Verify </a:t>
            </a:r>
          </a:p>
          <a:p>
            <a:endParaRPr lang="en-US" sz="2900" dirty="0" smtClean="0"/>
          </a:p>
          <a:p>
            <a:r>
              <a:rPr lang="en-US" sz="2900" dirty="0" smtClean="0"/>
              <a:t>Agency’s mailing address (if different from the physical address) 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Employer Identification Number:  </a:t>
            </a:r>
            <a:r>
              <a:rPr lang="en-US" sz="2900" b="1" dirty="0" smtClean="0"/>
              <a:t>72-1447520 </a:t>
            </a:r>
            <a:r>
              <a:rPr lang="en-US" sz="2900" dirty="0" smtClean="0"/>
              <a:t>for </a:t>
            </a:r>
            <a:r>
              <a:rPr lang="en-US" sz="2900" dirty="0" err="1" smtClean="0"/>
              <a:t>LaGov</a:t>
            </a:r>
            <a:r>
              <a:rPr lang="en-US" sz="2900" dirty="0" smtClean="0"/>
              <a:t> HCM Paid Agencies </a:t>
            </a:r>
          </a:p>
          <a:p>
            <a:pPr>
              <a:buNone/>
            </a:pPr>
            <a:r>
              <a:rPr lang="en-US" sz="2900" dirty="0" smtClean="0"/>
              <a:t> </a:t>
            </a:r>
          </a:p>
          <a:p>
            <a:r>
              <a:rPr lang="en-US" sz="2900" dirty="0" smtClean="0"/>
              <a:t>Total number of employees for all of your agency’s hiring sites that will participate in E-Verify (you’ll choose from a range of numbers) 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The first three digits of your agency’s primary North American Industry Classification System (NAICS) code</a:t>
            </a:r>
          </a:p>
          <a:p>
            <a:endParaRPr lang="en-US" sz="2900" dirty="0" smtClean="0"/>
          </a:p>
          <a:p>
            <a:r>
              <a:rPr lang="en-US" sz="2900" dirty="0" smtClean="0"/>
              <a:t>The number of hiring sites that will participate in E-Verify</a:t>
            </a:r>
          </a:p>
          <a:p>
            <a:pPr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effectLst/>
              </a:rPr>
              <a:t>E-Verify Enrollment: Checklist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To Enroll, You Will Need to Know: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1328"/>
            <a:ext cx="7848600" cy="4525963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Name </a:t>
            </a:r>
          </a:p>
          <a:p>
            <a:r>
              <a:rPr lang="en-US" dirty="0" smtClean="0"/>
              <a:t>Phone Number </a:t>
            </a:r>
          </a:p>
          <a:p>
            <a:r>
              <a:rPr lang="en-US" dirty="0" smtClean="0"/>
              <a:t>Fax Number (optional) </a:t>
            </a:r>
          </a:p>
          <a:p>
            <a:r>
              <a:rPr lang="en-US" dirty="0" smtClean="0"/>
              <a:t>E-mail Address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300" dirty="0" smtClean="0">
                <a:effectLst/>
              </a:rPr>
              <a:t>E-Verify Enrollment: Checklist </a:t>
            </a:r>
            <a:br>
              <a:rPr lang="en-US" sz="3300" dirty="0" smtClean="0">
                <a:effectLst/>
              </a:rPr>
            </a:br>
            <a:r>
              <a:rPr lang="en-US" sz="3300" dirty="0" smtClean="0">
                <a:effectLst/>
              </a:rPr>
              <a:t>For All Registering Users, You Must Provide: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Review and Confirm Access Method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521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382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Select Your Organization Designation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382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83820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Review and Agree to the MOU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382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PROVIDES THAT AN EMPLOYER SHALL NOT BE SUBJECT TO PENALTIES IF: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Each employee has been verified through the federal E-Verify system, or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Each employee has provided picture ID and one of the following:</a:t>
            </a:r>
          </a:p>
          <a:p>
            <a:pPr marL="880110" lvl="1" indent="-514350"/>
            <a:r>
              <a:rPr lang="en-US" sz="2000" dirty="0" smtClean="0"/>
              <a:t>U.S. Birth Certificate or certified birth card   </a:t>
            </a:r>
          </a:p>
          <a:p>
            <a:pPr marL="880110" lvl="1" indent="-514350"/>
            <a:r>
              <a:rPr lang="en-US" sz="2000" dirty="0" smtClean="0"/>
              <a:t>Naturalization Certificate</a:t>
            </a:r>
          </a:p>
          <a:p>
            <a:pPr marL="880110" lvl="1" indent="-514350"/>
            <a:r>
              <a:rPr lang="en-US" sz="2000" dirty="0" smtClean="0"/>
              <a:t>Certificate of Citizenship</a:t>
            </a:r>
          </a:p>
          <a:p>
            <a:pPr marL="880110" lvl="1" indent="-514350"/>
            <a:r>
              <a:rPr lang="en-US" sz="2000" dirty="0" smtClean="0"/>
              <a:t>Alien Registration Receipt Card </a:t>
            </a:r>
          </a:p>
          <a:p>
            <a:pPr marL="880110" lvl="1" indent="-514350"/>
            <a:r>
              <a:rPr lang="en-US" sz="2000" dirty="0" smtClean="0"/>
              <a:t>U.S. Immigration form I-94 (with employment authorized stamp)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ACT 402 of 2011</a:t>
            </a:r>
            <a:endParaRPr lang="en-US" sz="4400" dirty="0">
              <a:effectLst/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Enter MOU Signatory Information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866" y="1676400"/>
            <a:ext cx="1286933" cy="381000"/>
          </a:xfrm>
          <a:prstGeom prst="rect">
            <a:avLst/>
          </a:prstGeom>
          <a:noFill/>
        </p:spPr>
      </p:pic>
      <p:pic>
        <p:nvPicPr>
          <p:cNvPr id="6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883920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700" dirty="0" smtClean="0">
                <a:effectLst/>
              </a:rPr>
              <a:t>Enter Company (Agency ) Profile</a:t>
            </a:r>
            <a:r>
              <a:rPr lang="en-US" sz="3700" dirty="0" smtClean="0"/>
              <a:t/>
            </a:r>
            <a:br>
              <a:rPr lang="en-US" sz="3700" dirty="0" smtClean="0"/>
            </a:br>
            <a:endParaRPr lang="en-US" sz="3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6294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90600"/>
            <a:ext cx="6629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Enter or Select North American Industry Classification System (NAICS) Code</a:t>
            </a:r>
            <a:endParaRPr lang="en-US" dirty="0"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Provide Hiring Site Information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5212"/>
            <a:ext cx="8229600" cy="30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1219200" cy="342900"/>
          </a:xfrm>
          <a:prstGeom prst="rect">
            <a:avLst/>
          </a:prstGeom>
          <a:noFill/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Register E-Verify Program Administrators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40546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Review and Certify Information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4267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verify </a:t>
            </a:r>
            <a:r>
              <a:rPr lang="en-US" b="1" u="sng" dirty="0" smtClean="0"/>
              <a:t>all</a:t>
            </a:r>
            <a:r>
              <a:rPr lang="en-US" dirty="0" smtClean="0"/>
              <a:t> newly hired employees no later than the 3</a:t>
            </a:r>
            <a:r>
              <a:rPr lang="en-US" baseline="30000" dirty="0" smtClean="0"/>
              <a:t>rd</a:t>
            </a:r>
            <a:r>
              <a:rPr lang="en-US" dirty="0" smtClean="0"/>
              <a:t> business day after the employee’s start date</a:t>
            </a:r>
          </a:p>
          <a:p>
            <a:endParaRPr lang="en-US" dirty="0" smtClean="0"/>
          </a:p>
          <a:p>
            <a:r>
              <a:rPr lang="en-US" dirty="0" smtClean="0"/>
              <a:t>E-Verify cannot be used as pre-screening tool for applicants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effectLst/>
              </a:rPr>
              <a:t>After Enrollment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display 2 required posters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user will receive an email confirmation</a:t>
            </a:r>
          </a:p>
          <a:p>
            <a:pPr lvl="1"/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Temporary password</a:t>
            </a:r>
          </a:p>
          <a:p>
            <a:pPr lvl="1"/>
            <a:r>
              <a:rPr lang="en-US" dirty="0" smtClean="0"/>
              <a:t>E-Verify User Manual</a:t>
            </a:r>
          </a:p>
          <a:p>
            <a:pPr lvl="1"/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After Enrollment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 OSUP Memorandum #2012-08, issued September 16, 2011</a:t>
            </a:r>
          </a:p>
          <a:p>
            <a:pPr>
              <a:buNone/>
            </a:pPr>
            <a:r>
              <a:rPr lang="en-US" sz="2000" dirty="0" smtClean="0"/>
              <a:t>   (http://www.doa.louisiana.gov/osup/memo_index12.htm)</a:t>
            </a:r>
          </a:p>
          <a:p>
            <a:endParaRPr lang="en-US" dirty="0" smtClean="0"/>
          </a:p>
          <a:p>
            <a:r>
              <a:rPr lang="en-US" dirty="0" smtClean="0"/>
              <a:t>Required documentation to send to OSUP:</a:t>
            </a:r>
          </a:p>
          <a:p>
            <a:pPr lvl="1"/>
            <a:r>
              <a:rPr lang="en-US" dirty="0" smtClean="0"/>
              <a:t>OSUP E-Verify Enrollment Form (OSUP/F96)</a:t>
            </a:r>
          </a:p>
          <a:p>
            <a:pPr lvl="1"/>
            <a:r>
              <a:rPr lang="en-US" dirty="0" smtClean="0"/>
              <a:t>Signature page of MOU</a:t>
            </a:r>
          </a:p>
          <a:p>
            <a:pPr lvl="1"/>
            <a:r>
              <a:rPr lang="en-US" dirty="0" smtClean="0"/>
              <a:t>E-Verify print out of agency’s profile information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After Enrollment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General information about E-Verify</a:t>
            </a:r>
          </a:p>
          <a:p>
            <a:r>
              <a:rPr lang="en-US" dirty="0" smtClean="0"/>
              <a:t>Program information and statistics </a:t>
            </a:r>
          </a:p>
          <a:p>
            <a:r>
              <a:rPr lang="en-US" dirty="0" smtClean="0"/>
              <a:t>Frequently asked questions</a:t>
            </a:r>
          </a:p>
          <a:p>
            <a:r>
              <a:rPr lang="en-US" dirty="0" smtClean="0"/>
              <a:t>E-Verify user manuals &amp; reference guides</a:t>
            </a:r>
          </a:p>
          <a:p>
            <a:r>
              <a:rPr lang="en-US" dirty="0" smtClean="0"/>
              <a:t>Educational videos plus free webinars </a:t>
            </a:r>
          </a:p>
          <a:p>
            <a:r>
              <a:rPr lang="en-US" dirty="0" smtClean="0"/>
              <a:t>Information about employee rights and employer obligations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E-Verify Resources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and Contact Information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no cost internet based system that electronically verifies the employment eligibility of newly hired employees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Partnership between the U.S. Department of Homeland Security and the Social Security Administration</a:t>
            </a:r>
          </a:p>
          <a:p>
            <a:endParaRPr lang="en-US" sz="2800" dirty="0" smtClean="0"/>
          </a:p>
          <a:p>
            <a:r>
              <a:rPr lang="en-US" sz="2800" dirty="0" smtClean="0"/>
              <a:t>Offers automatic results for employers</a:t>
            </a:r>
          </a:p>
          <a:p>
            <a:pPr lvl="1"/>
            <a:r>
              <a:rPr lang="en-US" sz="1800" dirty="0" smtClean="0"/>
              <a:t>Returns over 98% of employees as “work authorized”</a:t>
            </a:r>
            <a:endParaRPr lang="en-US" sz="2800" dirty="0" smtClean="0"/>
          </a:p>
          <a:p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effectLst/>
              </a:rPr>
              <a:t>What is E-Verify?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200" dirty="0" smtClean="0"/>
              <a:t>                            </a:t>
            </a:r>
          </a:p>
          <a:p>
            <a:pPr algn="ctr">
              <a:buNone/>
            </a:pPr>
            <a:r>
              <a:rPr lang="en-US" sz="3600" dirty="0" smtClean="0"/>
              <a:t>888-464-4218</a:t>
            </a:r>
          </a:p>
          <a:p>
            <a:pPr algn="ctr">
              <a:buNone/>
            </a:pPr>
            <a:r>
              <a:rPr lang="en-US" sz="3600" dirty="0" smtClean="0"/>
              <a:t>877-875-6028 (TTY) </a:t>
            </a:r>
          </a:p>
          <a:p>
            <a:pPr algn="ctr">
              <a:buNone/>
            </a:pP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dirty="0" smtClean="0"/>
              <a:t>E-Verify@dhs.gov </a:t>
            </a:r>
            <a:r>
              <a:rPr lang="en-US" sz="3200" dirty="0" smtClean="0"/>
              <a:t>	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effectLst/>
              </a:rPr>
              <a:t>E-Verify Customer Support 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Benefits &amp; Financial Administration Unit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phone:  (225) 342-0713</a:t>
            </a:r>
          </a:p>
          <a:p>
            <a:pPr algn="ctr">
              <a:buNone/>
            </a:pPr>
            <a:r>
              <a:rPr lang="en-US" dirty="0" smtClean="0"/>
              <a:t>fax: (225) 219-4432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_doa-osup-bfa@la.gov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OSUP Contact Information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>
                <a:effectLst/>
              </a:rPr>
              <a:t>LaGov</a:t>
            </a:r>
            <a:r>
              <a:rPr lang="en-US" sz="4400" dirty="0" smtClean="0">
                <a:effectLst/>
              </a:rPr>
              <a:t> HCM Enhancements</a:t>
            </a:r>
            <a:endParaRPr lang="en-US" sz="44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Infotype</a:t>
            </a:r>
            <a:r>
              <a:rPr lang="en-US" dirty="0" smtClean="0"/>
              <a:t> 0094 (Residence Status)</a:t>
            </a:r>
          </a:p>
          <a:p>
            <a:r>
              <a:rPr lang="en-US" dirty="0" err="1" smtClean="0"/>
              <a:t>Infotype</a:t>
            </a:r>
            <a:r>
              <a:rPr lang="en-US" dirty="0" smtClean="0"/>
              <a:t> 0019 (Monitoring of Tasks)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Subscribe to the </a:t>
            </a:r>
            <a:r>
              <a:rPr lang="en-US" b="1" dirty="0" err="1" smtClean="0"/>
              <a:t>LaGOV</a:t>
            </a:r>
            <a:r>
              <a:rPr lang="en-US" b="1" dirty="0" smtClean="0"/>
              <a:t> ERP - Human Resources (HR) Employee Administration list at the following web address:</a:t>
            </a: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pPr lvl="1"/>
            <a:r>
              <a:rPr lang="en-US" sz="1900" dirty="0" smtClean="0">
                <a:hlinkClick r:id="rId3"/>
              </a:rPr>
              <a:t>http://www.doa.louisiana.gov/ois/electronicnotifications.htm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Sign Up to Receive OSUP Correspondence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QUESTIONS</a:t>
            </a:r>
            <a:endParaRPr lang="en-US" dirty="0">
              <a:effectLst/>
            </a:endParaRPr>
          </a:p>
        </p:txBody>
      </p:sp>
      <p:pic>
        <p:nvPicPr>
          <p:cNvPr id="1029" name="Picture 5" descr="D:\ietemp\Temporary Internet Files\Content.IE5\PQIBOQT6\MC90007871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967" y="1776966"/>
            <a:ext cx="1622066" cy="3934305"/>
          </a:xfrm>
          <a:prstGeom prst="rect">
            <a:avLst/>
          </a:prstGeom>
          <a:noFill/>
        </p:spPr>
      </p:pic>
      <p:pic>
        <p:nvPicPr>
          <p:cNvPr id="1034" name="Picture 10" descr="D:\ietemp\Temporary Internet Files\Content.IE5\G5U5DGYM\MC90043151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1828572" cy="1828572"/>
          </a:xfrm>
          <a:prstGeom prst="rect">
            <a:avLst/>
          </a:prstGeom>
          <a:noFill/>
        </p:spPr>
      </p:pic>
      <p:pic>
        <p:nvPicPr>
          <p:cNvPr id="1035" name="Picture 11" descr="D:\ietemp\Temporary Internet Files\Content.IE5\136ZWHZR\MC90043379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2285714" cy="2285714"/>
          </a:xfrm>
          <a:prstGeom prst="rect">
            <a:avLst/>
          </a:prstGeom>
          <a:noFill/>
        </p:spPr>
      </p:pic>
      <p:pic>
        <p:nvPicPr>
          <p:cNvPr id="1036" name="Picture 12" descr="D:\ietemp\Temporary Internet Files\Content.IE5\B6ZH61O6\MC90044149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An extension of the I-9 process</a:t>
            </a:r>
          </a:p>
          <a:p>
            <a:pPr lvl="1"/>
            <a:r>
              <a:rPr lang="en-US" sz="1800" dirty="0" smtClean="0"/>
              <a:t>Information from the I-9 must be entered into E-Verify no later than the </a:t>
            </a:r>
            <a:r>
              <a:rPr lang="en-US" sz="1800" b="1" u="sng" dirty="0" smtClean="0"/>
              <a:t>3</a:t>
            </a:r>
            <a:r>
              <a:rPr lang="en-US" sz="1800" b="1" u="sng" baseline="30000" dirty="0" smtClean="0"/>
              <a:t>rd</a:t>
            </a:r>
            <a:r>
              <a:rPr lang="en-US" sz="1800" b="1" u="sng" dirty="0" smtClean="0"/>
              <a:t> business day</a:t>
            </a:r>
            <a:r>
              <a:rPr lang="en-US" sz="1800" b="1" dirty="0" smtClean="0"/>
              <a:t> </a:t>
            </a:r>
            <a:r>
              <a:rPr lang="en-US" sz="1800" dirty="0" smtClean="0"/>
              <a:t>after the employees’ start date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What is E-Verify?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47800"/>
            <a:ext cx="6629400" cy="3048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LaGov</a:t>
            </a:r>
            <a:r>
              <a:rPr lang="en-US" dirty="0" smtClean="0"/>
              <a:t> HCM Paid Agencies Are Required to Participate in E-Verify no later than 01/01/2012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776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Enrolling in E-Verify</a:t>
            </a:r>
            <a:endParaRPr lang="en-US" sz="44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72400" cy="161091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All Agencies Paid through </a:t>
            </a:r>
            <a:r>
              <a:rPr lang="en-US" dirty="0" err="1" smtClean="0"/>
              <a:t>LaGov</a:t>
            </a:r>
            <a:r>
              <a:rPr lang="en-US" dirty="0" smtClean="0"/>
              <a:t> HCM </a:t>
            </a:r>
          </a:p>
          <a:p>
            <a:pPr algn="ctr"/>
            <a:r>
              <a:rPr lang="en-US" dirty="0" smtClean="0"/>
              <a:t>Will Use the Same Employer Identification Number (Tax ID)</a:t>
            </a:r>
          </a:p>
          <a:p>
            <a:pPr algn="ctr"/>
            <a:endParaRPr lang="en-US" dirty="0" smtClean="0"/>
          </a:p>
          <a:p>
            <a:pPr algn="ctr"/>
            <a:r>
              <a:rPr lang="en-US" sz="4300" dirty="0" smtClean="0"/>
              <a:t>72-1447520</a:t>
            </a:r>
          </a:p>
          <a:p>
            <a:pPr algn="ctr"/>
            <a:endParaRPr lang="en-US" sz="4300" dirty="0" smtClean="0"/>
          </a:p>
          <a:p>
            <a:pPr algn="ctr"/>
            <a:endParaRPr lang="en-US" sz="4300" dirty="0" smtClean="0"/>
          </a:p>
          <a:p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Agencies will enroll as an </a:t>
            </a:r>
            <a:r>
              <a:rPr lang="en-US" u="sng" dirty="0" smtClean="0"/>
              <a:t>Employer</a:t>
            </a:r>
            <a:r>
              <a:rPr lang="en-US" dirty="0" smtClean="0"/>
              <a:t> and set up a Program Administrator for program oversight</a:t>
            </a:r>
          </a:p>
          <a:p>
            <a:pPr>
              <a:buNone/>
            </a:pPr>
            <a:endParaRPr lang="en-US" dirty="0" smtClean="0"/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Each employer will be assigned a unique E-Verify number.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E-Verify requires each account to have at least one program administrator user.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All program administrators for that employer can view all user information under that number.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Enrolling in E-Verify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https://e-verify.uscis.gov/enroll/</a:t>
            </a:r>
          </a:p>
          <a:p>
            <a:endParaRPr lang="en-US" dirty="0" smtClean="0"/>
          </a:p>
          <a:p>
            <a:r>
              <a:rPr lang="en-US" dirty="0" smtClean="0"/>
              <a:t>The enrollment process must be completed in a single web session.</a:t>
            </a:r>
          </a:p>
          <a:p>
            <a:endParaRPr lang="en-US" dirty="0" smtClean="0"/>
          </a:p>
          <a:p>
            <a:r>
              <a:rPr lang="en-US" dirty="0" smtClean="0"/>
              <a:t>Enrollment time = 15-30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Website to Enroll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 Administrators </a:t>
            </a:r>
          </a:p>
          <a:p>
            <a:pPr>
              <a:buNone/>
            </a:pPr>
            <a:r>
              <a:rPr lang="en-US" dirty="0" smtClean="0"/>
              <a:t>	(2 or more recommended by OSUP)</a:t>
            </a:r>
          </a:p>
          <a:p>
            <a:pPr lvl="1"/>
            <a:r>
              <a:rPr lang="en-US" dirty="0" smtClean="0"/>
              <a:t>Register new users</a:t>
            </a:r>
          </a:p>
          <a:p>
            <a:pPr lvl="1"/>
            <a:r>
              <a:rPr lang="en-US" dirty="0" smtClean="0"/>
              <a:t>Create E-Verify cases</a:t>
            </a:r>
          </a:p>
          <a:p>
            <a:pPr lvl="1"/>
            <a:r>
              <a:rPr lang="en-US" dirty="0" smtClean="0"/>
              <a:t>View reports</a:t>
            </a:r>
          </a:p>
          <a:p>
            <a:pPr lvl="1"/>
            <a:r>
              <a:rPr lang="en-US" dirty="0" smtClean="0"/>
              <a:t>Reset passwords</a:t>
            </a:r>
          </a:p>
          <a:p>
            <a:pPr lvl="1"/>
            <a:r>
              <a:rPr lang="en-US" dirty="0" smtClean="0"/>
              <a:t>Update own profile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General Users (Optional)</a:t>
            </a:r>
          </a:p>
          <a:p>
            <a:pPr lvl="1"/>
            <a:r>
              <a:rPr lang="en-US" dirty="0" smtClean="0"/>
              <a:t>Create E-Verify cases</a:t>
            </a:r>
          </a:p>
          <a:p>
            <a:pPr lvl="1"/>
            <a:r>
              <a:rPr lang="en-US" dirty="0" smtClean="0"/>
              <a:t>View reports</a:t>
            </a:r>
          </a:p>
          <a:p>
            <a:pPr lvl="1"/>
            <a:r>
              <a:rPr lang="en-US" dirty="0" smtClean="0"/>
              <a:t>Update own profile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User Types and Roles</a:t>
            </a:r>
            <a:endParaRPr lang="en-US" sz="4400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2138</TotalTime>
  <Words>775</Words>
  <Application>Microsoft Office PowerPoint</Application>
  <PresentationFormat>On-screen Show (4:3)</PresentationFormat>
  <Paragraphs>219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E-Verify</vt:lpstr>
      <vt:lpstr>ACT 402 of 2011</vt:lpstr>
      <vt:lpstr> What is E-Verify? </vt:lpstr>
      <vt:lpstr>What is E-Verify?</vt:lpstr>
      <vt:lpstr>LaGov HCM Paid Agencies Are Required to Participate in E-Verify no later than 01/01/2012</vt:lpstr>
      <vt:lpstr>Enrolling in E-Verify</vt:lpstr>
      <vt:lpstr>Enrolling in E-Verify</vt:lpstr>
      <vt:lpstr>Website to Enroll</vt:lpstr>
      <vt:lpstr>User Types and Roles</vt:lpstr>
      <vt:lpstr>Setting up Program Administrators and General Users</vt:lpstr>
      <vt:lpstr>E-Verify MOU</vt:lpstr>
      <vt:lpstr>ENROLLMENT PROCESS OVERVIEW</vt:lpstr>
      <vt:lpstr>Slide 13</vt:lpstr>
      <vt:lpstr>E-Verify Enrollment: Checklist Before You Enroll, You Must Decide:</vt:lpstr>
      <vt:lpstr> E-Verify Enrollment: Checklist To Enroll, You Will Need to Know:  </vt:lpstr>
      <vt:lpstr>E-Verify Enrollment: Checklist  For All Registering Users, You Must Provide:</vt:lpstr>
      <vt:lpstr> Review and Confirm Access Method </vt:lpstr>
      <vt:lpstr> Select Your Organization Designation </vt:lpstr>
      <vt:lpstr> Review and Agree to the MOU  </vt:lpstr>
      <vt:lpstr> Enter MOU Signatory Information  </vt:lpstr>
      <vt:lpstr> Enter Company (Agency ) Profile </vt:lpstr>
      <vt:lpstr> Enter or Select North American Industry Classification System (NAICS) Code</vt:lpstr>
      <vt:lpstr> Provide Hiring Site Information </vt:lpstr>
      <vt:lpstr> Register E-Verify Program Administrators </vt:lpstr>
      <vt:lpstr> Review and Certify Information </vt:lpstr>
      <vt:lpstr>After Enrollment </vt:lpstr>
      <vt:lpstr>After Enrollment</vt:lpstr>
      <vt:lpstr>After Enrollment</vt:lpstr>
      <vt:lpstr>E-Verify Resources  and Contact Information</vt:lpstr>
      <vt:lpstr> E-Verify Customer Support   </vt:lpstr>
      <vt:lpstr>OSUP Contact Information</vt:lpstr>
      <vt:lpstr>LaGov HCM Enhancements</vt:lpstr>
      <vt:lpstr>Sign Up to Receive OSUP Correspondence</vt:lpstr>
      <vt:lpstr>QUESTIONS</vt:lpstr>
    </vt:vector>
  </TitlesOfParts>
  <Company>State of Louisiana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bboyd</dc:creator>
  <cp:lastModifiedBy>Windows User</cp:lastModifiedBy>
  <cp:revision>311</cp:revision>
  <dcterms:created xsi:type="dcterms:W3CDTF">2011-08-18T20:49:08Z</dcterms:created>
  <dcterms:modified xsi:type="dcterms:W3CDTF">2011-10-11T19:08:55Z</dcterms:modified>
</cp:coreProperties>
</file>