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8"/>
  </p:notesMasterIdLst>
  <p:sldIdLst>
    <p:sldId id="256" r:id="rId2"/>
    <p:sldId id="258" r:id="rId3"/>
    <p:sldId id="262" r:id="rId4"/>
    <p:sldId id="260" r:id="rId5"/>
    <p:sldId id="259" r:id="rId6"/>
    <p:sldId id="283" r:id="rId7"/>
    <p:sldId id="261" r:id="rId8"/>
    <p:sldId id="268" r:id="rId9"/>
    <p:sldId id="263" r:id="rId10"/>
    <p:sldId id="264" r:id="rId11"/>
    <p:sldId id="265" r:id="rId12"/>
    <p:sldId id="266" r:id="rId13"/>
    <p:sldId id="267" r:id="rId14"/>
    <p:sldId id="269" r:id="rId15"/>
    <p:sldId id="270" r:id="rId16"/>
    <p:sldId id="279" r:id="rId17"/>
    <p:sldId id="305" r:id="rId18"/>
    <p:sldId id="280" r:id="rId19"/>
    <p:sldId id="272" r:id="rId20"/>
    <p:sldId id="273" r:id="rId21"/>
    <p:sldId id="274" r:id="rId22"/>
    <p:sldId id="275" r:id="rId23"/>
    <p:sldId id="277" r:id="rId24"/>
    <p:sldId id="278" r:id="rId25"/>
    <p:sldId id="281" r:id="rId26"/>
    <p:sldId id="282" r:id="rId27"/>
    <p:sldId id="284" r:id="rId28"/>
    <p:sldId id="285" r:id="rId29"/>
    <p:sldId id="288" r:id="rId30"/>
    <p:sldId id="302" r:id="rId31"/>
    <p:sldId id="286" r:id="rId32"/>
    <p:sldId id="287" r:id="rId33"/>
    <p:sldId id="300" r:id="rId34"/>
    <p:sldId id="290" r:id="rId35"/>
    <p:sldId id="291" r:id="rId36"/>
    <p:sldId id="292" r:id="rId37"/>
    <p:sldId id="293" r:id="rId38"/>
    <p:sldId id="294" r:id="rId39"/>
    <p:sldId id="295" r:id="rId40"/>
    <p:sldId id="297" r:id="rId41"/>
    <p:sldId id="299" r:id="rId42"/>
    <p:sldId id="298" r:id="rId43"/>
    <p:sldId id="296" r:id="rId44"/>
    <p:sldId id="289" r:id="rId45"/>
    <p:sldId id="303"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69" d="100"/>
          <a:sy n="69" d="100"/>
        </p:scale>
        <p:origin x="564" y="44"/>
      </p:cViewPr>
      <p:guideLst/>
    </p:cSldViewPr>
  </p:slideViewPr>
  <p:outlineViewPr>
    <p:cViewPr>
      <p:scale>
        <a:sx n="33" d="100"/>
        <a:sy n="33" d="100"/>
      </p:scale>
      <p:origin x="0" y="-7032"/>
    </p:cViewPr>
  </p:outlineViewPr>
  <p:notesTextViewPr>
    <p:cViewPr>
      <p:scale>
        <a:sx n="1" d="1"/>
        <a:sy n="1" d="1"/>
      </p:scale>
      <p:origin x="0" y="0"/>
    </p:cViewPr>
  </p:notesTextViewPr>
  <p:notesViewPr>
    <p:cSldViewPr snapToGrid="0">
      <p:cViewPr varScale="1">
        <p:scale>
          <a:sx n="80" d="100"/>
          <a:sy n="80" d="100"/>
        </p:scale>
        <p:origin x="3713" y="6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9E4B8-641C-43A9-9D1C-F7E6F53D3F39}" type="datetimeFigureOut">
              <a:rPr lang="en-US" smtClean="0"/>
              <a:t>5/25/2021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87A44-4F84-4C5F-967B-80A52191AC74}" type="slidenum">
              <a:rPr lang="en-US" smtClean="0"/>
              <a:t>‹#›</a:t>
            </a:fld>
            <a:endParaRPr lang="en-US"/>
          </a:p>
        </p:txBody>
      </p:sp>
    </p:spTree>
    <p:extLst>
      <p:ext uri="{BB962C8B-B14F-4D97-AF65-F5344CB8AC3E}">
        <p14:creationId xmlns:p14="http://schemas.microsoft.com/office/powerpoint/2010/main" val="394974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lprd.doa.la.gov/CDBG_Car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Traci.Watts@la.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Traci.Watts@la.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Fenishia.Favorite@la.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joining us today to discuss the CDBG CV HVAC Improvements Program.  I am Traci Watts, Director of the Office of Community Development – Local Government Assistance.  </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a:t>
            </a:fld>
            <a:endParaRPr lang="en-US"/>
          </a:p>
        </p:txBody>
      </p:sp>
    </p:spTree>
    <p:extLst>
      <p:ext uri="{BB962C8B-B14F-4D97-AF65-F5344CB8AC3E}">
        <p14:creationId xmlns:p14="http://schemas.microsoft.com/office/powerpoint/2010/main" val="370170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facilities that would be eligible for consideration.  This is not an exhaustive list.  If you have other facilities that you feel may be eligible, please contact our office to discuss.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10</a:t>
            </a:fld>
            <a:endParaRPr lang="en-US"/>
          </a:p>
        </p:txBody>
      </p:sp>
    </p:spTree>
    <p:extLst>
      <p:ext uri="{BB962C8B-B14F-4D97-AF65-F5344CB8AC3E}">
        <p14:creationId xmlns:p14="http://schemas.microsoft.com/office/powerpoint/2010/main" val="159373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facility that is mixed use and some of the uses would be eligible and some would not, then there is an option to request partial participation in the CDBG HVAC program.</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11</a:t>
            </a:fld>
            <a:endParaRPr lang="en-US"/>
          </a:p>
        </p:txBody>
      </p:sp>
    </p:spTree>
    <p:extLst>
      <p:ext uri="{BB962C8B-B14F-4D97-AF65-F5344CB8AC3E}">
        <p14:creationId xmlns:p14="http://schemas.microsoft.com/office/powerpoint/2010/main" val="31491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Buildings that are used for the general conduct of government are ineligible.  An example of this would be a town hall or courthouse.  A police headquarters building is not eligible but a substation would be eligible.  Remember that if you have a facility that is mixed use, then there may be the potential for some participation in the program.</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12</a:t>
            </a:fld>
            <a:endParaRPr lang="en-US"/>
          </a:p>
        </p:txBody>
      </p:sp>
    </p:spTree>
    <p:extLst>
      <p:ext uri="{BB962C8B-B14F-4D97-AF65-F5344CB8AC3E}">
        <p14:creationId xmlns:p14="http://schemas.microsoft.com/office/powerpoint/2010/main" val="1779236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application must identify the national objective being addressed by the proposed project.  Each facility included in the application will have a national objective attached.  </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13</a:t>
            </a:fld>
            <a:endParaRPr lang="en-US"/>
          </a:p>
        </p:txBody>
      </p:sp>
    </p:spTree>
    <p:extLst>
      <p:ext uri="{BB962C8B-B14F-4D97-AF65-F5344CB8AC3E}">
        <p14:creationId xmlns:p14="http://schemas.microsoft.com/office/powerpoint/2010/main" val="347793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program, there are two ways that a national objective could be met.</a:t>
            </a:r>
          </a:p>
          <a:p>
            <a:r>
              <a:rPr lang="en-US" dirty="0" smtClean="0"/>
              <a:t>LMA</a:t>
            </a:r>
          </a:p>
          <a:p>
            <a:r>
              <a:rPr lang="en-US" dirty="0" smtClean="0"/>
              <a:t>LMC</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14</a:t>
            </a:fld>
            <a:endParaRPr lang="en-US"/>
          </a:p>
        </p:txBody>
      </p:sp>
    </p:spTree>
    <p:extLst>
      <p:ext uri="{BB962C8B-B14F-4D97-AF65-F5344CB8AC3E}">
        <p14:creationId xmlns:p14="http://schemas.microsoft.com/office/powerpoint/2010/main" val="30943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facility serves an area, then the applicant would use LMA as the national objective.  An example of this type of facility would be a library.  It serves an area.  The applicant would have to identify the area being served, determine if this area coincides with census tracts/block groups or place data.  Any area that is not encompassed in one of these areas would have be assessed using a household survey.  We have detailed instructions about how to conduct a random household survey on our website.  These instructions must be followed in order for OCD-LGA to accept the data.  If you need any assistance regarding conducting a household survey or how to combine data from a household survey and census for your application, please contact our office.</a:t>
            </a:r>
          </a:p>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15</a:t>
            </a:fld>
            <a:endParaRPr lang="en-US"/>
          </a:p>
        </p:txBody>
      </p:sp>
    </p:spTree>
    <p:extLst>
      <p:ext uri="{BB962C8B-B14F-4D97-AF65-F5344CB8AC3E}">
        <p14:creationId xmlns:p14="http://schemas.microsoft.com/office/powerpoint/2010/main" val="295004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additional requirements that apply to the CDBG CV HVAC program.  It is important to note that this list is not all inclusive.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16</a:t>
            </a:fld>
            <a:endParaRPr lang="en-US"/>
          </a:p>
        </p:txBody>
      </p:sp>
    </p:spTree>
    <p:extLst>
      <p:ext uri="{BB962C8B-B14F-4D97-AF65-F5344CB8AC3E}">
        <p14:creationId xmlns:p14="http://schemas.microsoft.com/office/powerpoint/2010/main" val="19020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additional requirements that apply to the CDBG CV HVAC program.  It is important to note that this list is not all inclusive.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17</a:t>
            </a:fld>
            <a:endParaRPr lang="en-US"/>
          </a:p>
        </p:txBody>
      </p:sp>
    </p:spTree>
    <p:extLst>
      <p:ext uri="{BB962C8B-B14F-4D97-AF65-F5344CB8AC3E}">
        <p14:creationId xmlns:p14="http://schemas.microsoft.com/office/powerpoint/2010/main" val="248602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applications for CDBG and CDBG CV funding must follow federal citizen participation requirements.  Also, applicants must follow procurement requirements in order to make any requests for CDBG funding for professional services.  In an effort to ensure that all applicants are able to meet these requirements, OCD-LGAP will be conducting a training webinar on Thursday, January 28, 2021 on these requirements.  You can find information about this opportunity on our website.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18</a:t>
            </a:fld>
            <a:endParaRPr lang="en-US"/>
          </a:p>
        </p:txBody>
      </p:sp>
    </p:spTree>
    <p:extLst>
      <p:ext uri="{BB962C8B-B14F-4D97-AF65-F5344CB8AC3E}">
        <p14:creationId xmlns:p14="http://schemas.microsoft.com/office/powerpoint/2010/main" val="183571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professionals should consult the American Society of Heating, Refrigerating, and Air-Conditioning Engineers guidance for information to help reduce the risks of spreading the virus.  </a:t>
            </a:r>
          </a:p>
          <a:p>
            <a:endParaRPr lang="en-US" dirty="0"/>
          </a:p>
          <a:p>
            <a:r>
              <a:rPr lang="en-US" dirty="0" smtClean="0"/>
              <a:t>We have included the link information to the ASHRAE guidelines here.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19</a:t>
            </a:fld>
            <a:endParaRPr lang="en-US"/>
          </a:p>
        </p:txBody>
      </p:sp>
    </p:spTree>
    <p:extLst>
      <p:ext uri="{BB962C8B-B14F-4D97-AF65-F5344CB8AC3E}">
        <p14:creationId xmlns:p14="http://schemas.microsoft.com/office/powerpoint/2010/main" val="672755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items that we are doing to discuss today.</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a:t>
            </a:fld>
            <a:endParaRPr lang="en-US"/>
          </a:p>
        </p:txBody>
      </p:sp>
    </p:spTree>
    <p:extLst>
      <p:ext uri="{BB962C8B-B14F-4D97-AF65-F5344CB8AC3E}">
        <p14:creationId xmlns:p14="http://schemas.microsoft.com/office/powerpoint/2010/main" val="3789634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making renovations to existing facilities, there are some special issues that must be considered.</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20</a:t>
            </a:fld>
            <a:endParaRPr lang="en-US"/>
          </a:p>
        </p:txBody>
      </p:sp>
    </p:spTree>
    <p:extLst>
      <p:ext uri="{BB962C8B-B14F-4D97-AF65-F5344CB8AC3E}">
        <p14:creationId xmlns:p14="http://schemas.microsoft.com/office/powerpoint/2010/main" val="340999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Asbestos was used on most buildings constructed before the 1980s in the US.  Asbestos poses a health risk when damaged or removed.  HVAC renovations could require some abate measures to be taken.  We have included the link information to more information on the Louisiana DEQ website.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21</a:t>
            </a:fld>
            <a:endParaRPr lang="en-US"/>
          </a:p>
        </p:txBody>
      </p:sp>
    </p:spTree>
    <p:extLst>
      <p:ext uri="{BB962C8B-B14F-4D97-AF65-F5344CB8AC3E}">
        <p14:creationId xmlns:p14="http://schemas.microsoft.com/office/powerpoint/2010/main" val="230714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second item for attention is lead based paints.  Buildings built before 1978 is likely to have lead based paint.  You should consult with a certified lead professional before beginning renovations.  This can increase the cost of a project and should be considered during the application stage.  Included here is a link to further information on the LA DEQ website.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22</a:t>
            </a:fld>
            <a:endParaRPr lang="en-US"/>
          </a:p>
        </p:txBody>
      </p:sp>
    </p:spTree>
    <p:extLst>
      <p:ext uri="{BB962C8B-B14F-4D97-AF65-F5344CB8AC3E}">
        <p14:creationId xmlns:p14="http://schemas.microsoft.com/office/powerpoint/2010/main" val="277123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Mold is also a consideration.  Mold can grow on the inside of ducts or other components of HVAC systems.  An inspection for mold should be included as part of the upgrades to the system.  Please consider all potential costs when drafting your cost estimates and determining your project request.  Included is a link to more information on the Louisiana Dept. of Health website.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23</a:t>
            </a:fld>
            <a:endParaRPr lang="en-US"/>
          </a:p>
        </p:txBody>
      </p:sp>
    </p:spTree>
    <p:extLst>
      <p:ext uri="{BB962C8B-B14F-4D97-AF65-F5344CB8AC3E}">
        <p14:creationId xmlns:p14="http://schemas.microsoft.com/office/powerpoint/2010/main" val="19187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professionals that are assisting local governments will be performing these functions.  OCD-LGA guidelines for plans and specifications can be found at the link.</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24</a:t>
            </a:fld>
            <a:endParaRPr lang="en-US"/>
          </a:p>
        </p:txBody>
      </p:sp>
    </p:spTree>
    <p:extLst>
      <p:ext uri="{BB962C8B-B14F-4D97-AF65-F5344CB8AC3E}">
        <p14:creationId xmlns:p14="http://schemas.microsoft.com/office/powerpoint/2010/main" val="149630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 professionals that are working with local governments would provide the following:</a:t>
            </a:r>
          </a:p>
          <a:p>
            <a:endParaRPr lang="en-US" dirty="0"/>
          </a:p>
          <a:p>
            <a:r>
              <a:rPr lang="en-US" dirty="0" smtClean="0"/>
              <a:t>CDBG guidelines for project implementation can be found at the link here.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25</a:t>
            </a:fld>
            <a:endParaRPr lang="en-US"/>
          </a:p>
        </p:txBody>
      </p:sp>
    </p:spTree>
    <p:extLst>
      <p:ext uri="{BB962C8B-B14F-4D97-AF65-F5344CB8AC3E}">
        <p14:creationId xmlns:p14="http://schemas.microsoft.com/office/powerpoint/2010/main" val="44109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Applications will be submitted through an online portal at </a:t>
            </a:r>
            <a:r>
              <a:rPr lang="en-US" dirty="0" smtClean="0">
                <a:hlinkClick r:id="rId3"/>
              </a:rPr>
              <a:t>www.clprd.doa.la.gov/CDBG_Cares</a:t>
            </a:r>
            <a:endParaRPr lang="en-US" dirty="0" smtClean="0"/>
          </a:p>
          <a:p>
            <a:endParaRPr lang="en-US" dirty="0"/>
          </a:p>
          <a:p>
            <a:r>
              <a:rPr lang="en-US" dirty="0" smtClean="0"/>
              <a:t>The portal will be live on February 1, 2021 for application submittal.  </a:t>
            </a:r>
          </a:p>
          <a:p>
            <a:r>
              <a:rPr lang="en-US" dirty="0" smtClean="0"/>
              <a:t>Applications will be accepted and reviewed on a first come, first serve basis until July 9, 2021 or all funds have been obligated.</a:t>
            </a:r>
          </a:p>
          <a:p>
            <a:r>
              <a:rPr lang="en-US" dirty="0" smtClean="0"/>
              <a:t>Application forms and instructions are located in the system.  You will download the form and instructions, complete the forms, then upload the completed documents to the system.  </a:t>
            </a:r>
          </a:p>
          <a:p>
            <a:endParaRPr lang="en-US" dirty="0"/>
          </a:p>
          <a:p>
            <a:r>
              <a:rPr lang="en-US" dirty="0" smtClean="0"/>
              <a:t>No additional documentation should be submitted to OCD-LGA unless requested by a staff member.  If a request is made, please submit the requested information within the timeframe provided.</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26</a:t>
            </a:fld>
            <a:endParaRPr lang="en-US"/>
          </a:p>
        </p:txBody>
      </p:sp>
    </p:spTree>
    <p:extLst>
      <p:ext uri="{BB962C8B-B14F-4D97-AF65-F5344CB8AC3E}">
        <p14:creationId xmlns:p14="http://schemas.microsoft.com/office/powerpoint/2010/main" val="8710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get access to the online system, you must obtain a user id from our office.  Completed forms should be emailed to me at </a:t>
            </a:r>
            <a:r>
              <a:rPr lang="en-US" dirty="0" smtClean="0">
                <a:hlinkClick r:id="rId3"/>
              </a:rPr>
              <a:t>Traci.Watts@la.gov</a:t>
            </a:r>
            <a:r>
              <a:rPr lang="en-US" dirty="0" smtClean="0"/>
              <a:t>.</a:t>
            </a:r>
          </a:p>
          <a:p>
            <a:endParaRPr lang="en-US" dirty="0"/>
          </a:p>
          <a:p>
            <a:r>
              <a:rPr lang="en-US" dirty="0" smtClean="0"/>
              <a:t>When available, user ids will be emailed to the email address identified on the access request form for the user.</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27</a:t>
            </a:fld>
            <a:endParaRPr lang="en-US"/>
          </a:p>
        </p:txBody>
      </p:sp>
    </p:spTree>
    <p:extLst>
      <p:ext uri="{BB962C8B-B14F-4D97-AF65-F5344CB8AC3E}">
        <p14:creationId xmlns:p14="http://schemas.microsoft.com/office/powerpoint/2010/main" val="352919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user roles in the system.</a:t>
            </a:r>
          </a:p>
          <a:p>
            <a:endParaRPr lang="en-US" dirty="0"/>
          </a:p>
          <a:p>
            <a:r>
              <a:rPr lang="en-US" dirty="0" smtClean="0"/>
              <a:t>Local government – employee or elected official of the local government.  This person will have access to their application only.  They will be able to create, edit, and submit an application in the system.</a:t>
            </a:r>
          </a:p>
          <a:p>
            <a:endParaRPr lang="en-US" dirty="0"/>
          </a:p>
          <a:p>
            <a:r>
              <a:rPr lang="en-US" dirty="0" smtClean="0"/>
              <a:t>Consultant – administrative consultant/engineer/architect.  May have access to multiple local government applications.  They will be able to create and edit applications.  They will not be allowed to submit applications.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28</a:t>
            </a:fld>
            <a:endParaRPr lang="en-US"/>
          </a:p>
        </p:txBody>
      </p:sp>
    </p:spTree>
    <p:extLst>
      <p:ext uri="{BB962C8B-B14F-4D97-AF65-F5344CB8AC3E}">
        <p14:creationId xmlns:p14="http://schemas.microsoft.com/office/powerpoint/2010/main" val="2997166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user access request form.  Instructions are included with the form on the CDBG Cares website.  We will go through the form now.</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29</a:t>
            </a:fld>
            <a:endParaRPr lang="en-US"/>
          </a:p>
        </p:txBody>
      </p:sp>
    </p:spTree>
    <p:extLst>
      <p:ext uri="{BB962C8B-B14F-4D97-AF65-F5344CB8AC3E}">
        <p14:creationId xmlns:p14="http://schemas.microsoft.com/office/powerpoint/2010/main" val="381978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general information that we want to share with you.</a:t>
            </a:r>
          </a:p>
          <a:p>
            <a:endParaRPr lang="en-US" dirty="0"/>
          </a:p>
          <a:p>
            <a:r>
              <a:rPr lang="en-US" dirty="0" smtClean="0"/>
              <a:t>We will do our best to answer questions today during the webinar in the chat box but if your question is not addressed today, we will be posting FAQs online on February 1, 2021.</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a:t>
            </a:fld>
            <a:endParaRPr lang="en-US"/>
          </a:p>
        </p:txBody>
      </p:sp>
    </p:spTree>
    <p:extLst>
      <p:ext uri="{BB962C8B-B14F-4D97-AF65-F5344CB8AC3E}">
        <p14:creationId xmlns:p14="http://schemas.microsoft.com/office/powerpoint/2010/main" val="942872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local government would like to give access to their application online, then an email must be sent to me at </a:t>
            </a:r>
            <a:r>
              <a:rPr lang="en-US" dirty="0" smtClean="0">
                <a:hlinkClick r:id="rId3"/>
              </a:rPr>
              <a:t>Traci.Watts@la.gov</a:t>
            </a:r>
            <a:r>
              <a:rPr lang="en-US" dirty="0" smtClean="0"/>
              <a:t> requesting the C/E/A be given access.  This email must clearly identify the local government, the C/E/A, the person from the local government that is making the request, and the title of the person making the request.</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30</a:t>
            </a:fld>
            <a:endParaRPr lang="en-US"/>
          </a:p>
        </p:txBody>
      </p:sp>
    </p:spTree>
    <p:extLst>
      <p:ext uri="{BB962C8B-B14F-4D97-AF65-F5344CB8AC3E}">
        <p14:creationId xmlns:p14="http://schemas.microsoft.com/office/powerpoint/2010/main" val="3360437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screen shot of the front page of the one portal.</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31</a:t>
            </a:fld>
            <a:endParaRPr lang="en-US"/>
          </a:p>
        </p:txBody>
      </p:sp>
    </p:spTree>
    <p:extLst>
      <p:ext uri="{BB962C8B-B14F-4D97-AF65-F5344CB8AC3E}">
        <p14:creationId xmlns:p14="http://schemas.microsoft.com/office/powerpoint/2010/main" val="3004838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application screen that you will see when you add an application in the system.  You will enter the amount of your request for each line item.</a:t>
            </a:r>
          </a:p>
          <a:p>
            <a:r>
              <a:rPr lang="en-US" dirty="0" smtClean="0"/>
              <a:t>There are components of the application shown here.  </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32</a:t>
            </a:fld>
            <a:endParaRPr lang="en-US"/>
          </a:p>
        </p:txBody>
      </p:sp>
    </p:spTree>
    <p:extLst>
      <p:ext uri="{BB962C8B-B14F-4D97-AF65-F5344CB8AC3E}">
        <p14:creationId xmlns:p14="http://schemas.microsoft.com/office/powerpoint/2010/main" val="2886697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three sections are shown on the application page.  There are forms in the Required Documentation section and the Facility section. We will go over these forms.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33</a:t>
            </a:fld>
            <a:endParaRPr lang="en-US"/>
          </a:p>
        </p:txBody>
      </p:sp>
    </p:spTree>
    <p:extLst>
      <p:ext uri="{BB962C8B-B14F-4D97-AF65-F5344CB8AC3E}">
        <p14:creationId xmlns:p14="http://schemas.microsoft.com/office/powerpoint/2010/main" val="4286920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general information form.  It is on Word format.  You will download the form, complete it, then upload it to the system.</a:t>
            </a:r>
          </a:p>
          <a:p>
            <a:endParaRPr lang="en-US" dirty="0"/>
          </a:p>
          <a:p>
            <a:r>
              <a:rPr lang="en-US" dirty="0" smtClean="0"/>
              <a:t>Go through the form.</a:t>
            </a:r>
          </a:p>
          <a:p>
            <a:endParaRPr lang="en-US" dirty="0"/>
          </a:p>
          <a:p>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34</a:t>
            </a:fld>
            <a:endParaRPr lang="en-US"/>
          </a:p>
        </p:txBody>
      </p:sp>
    </p:spTree>
    <p:extLst>
      <p:ext uri="{BB962C8B-B14F-4D97-AF65-F5344CB8AC3E}">
        <p14:creationId xmlns:p14="http://schemas.microsoft.com/office/powerpoint/2010/main" val="325950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required to have a public hearing and publish a notice of availability for the application you intent to submit.  You will have to upload an affidavit for the notice for the public hearing as well as the notice of availability.</a:t>
            </a:r>
          </a:p>
          <a:p>
            <a:endParaRPr lang="en-US" dirty="0"/>
          </a:p>
          <a:p>
            <a:r>
              <a:rPr lang="en-US" dirty="0" smtClean="0"/>
              <a:t>As we mentioned earlier, we have a webinar on Thursday, January 28, 2021 providing detailed training on citizen participation requirements.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35</a:t>
            </a:fld>
            <a:endParaRPr lang="en-US"/>
          </a:p>
        </p:txBody>
      </p:sp>
    </p:spTree>
    <p:extLst>
      <p:ext uri="{BB962C8B-B14F-4D97-AF65-F5344CB8AC3E}">
        <p14:creationId xmlns:p14="http://schemas.microsoft.com/office/powerpoint/2010/main" val="3624621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explanatory.  It is a document that includes applicable requirements and assurances.  The Chief Elected official must sign this form.  Upload the signed form.</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36</a:t>
            </a:fld>
            <a:endParaRPr lang="en-US"/>
          </a:p>
        </p:txBody>
      </p:sp>
    </p:spTree>
    <p:extLst>
      <p:ext uri="{BB962C8B-B14F-4D97-AF65-F5344CB8AC3E}">
        <p14:creationId xmlns:p14="http://schemas.microsoft.com/office/powerpoint/2010/main" val="1792428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HUD form that is required for all applicants for HUD funds.  Remember these are pass through funds from HUD.  HUD instructions are included in the form document.  We have provided some additional instructions to clarify some of the answers for you.</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37</a:t>
            </a:fld>
            <a:endParaRPr lang="en-US"/>
          </a:p>
        </p:txBody>
      </p:sp>
    </p:spTree>
    <p:extLst>
      <p:ext uri="{BB962C8B-B14F-4D97-AF65-F5344CB8AC3E}">
        <p14:creationId xmlns:p14="http://schemas.microsoft.com/office/powerpoint/2010/main" val="2395154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map to show the jurisdiction of the local government.  This map must show any concentrations of low/mod persons and any concentrations of minority persons.  If there are no concentrations, then you must include a statement on the map that says the low/mod persons and/or minority persons are equally dispersed throughout.  Any facilities that are being proposed for improvements should be identified on the map.  If there are particular service areas identified for the facility, then that should be shown on the map.</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38</a:t>
            </a:fld>
            <a:endParaRPr lang="en-US"/>
          </a:p>
        </p:txBody>
      </p:sp>
    </p:spTree>
    <p:extLst>
      <p:ext uri="{BB962C8B-B14F-4D97-AF65-F5344CB8AC3E}">
        <p14:creationId xmlns:p14="http://schemas.microsoft.com/office/powerpoint/2010/main" val="1935118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certification form must be signed by the Chief Elected Official.  It certifies the following:</a:t>
            </a:r>
          </a:p>
          <a:p>
            <a:endParaRPr lang="en-US" dirty="0"/>
          </a:p>
          <a:p>
            <a:r>
              <a:rPr lang="en-US" dirty="0" smtClean="0"/>
              <a:t>Go over all.</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39</a:t>
            </a:fld>
            <a:endParaRPr lang="en-US"/>
          </a:p>
        </p:txBody>
      </p:sp>
    </p:spTree>
    <p:extLst>
      <p:ext uri="{BB962C8B-B14F-4D97-AF65-F5344CB8AC3E}">
        <p14:creationId xmlns:p14="http://schemas.microsoft.com/office/powerpoint/2010/main" val="401409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Cares Act was signed into law on March 27, 2020.  Various funding was included in the CARES Act for many different programs to prevent, prepare for and respond to COVID-19.  One of those was the CDBG Program appropriated to the U.S. Department of Housing and Urban Development.  HUD published a FRN on August 20, 2020 regarding the CDBG CV funds.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a:t>
            </a:fld>
            <a:endParaRPr lang="en-US"/>
          </a:p>
        </p:txBody>
      </p:sp>
    </p:spTree>
    <p:extLst>
      <p:ext uri="{BB962C8B-B14F-4D97-AF65-F5344CB8AC3E}">
        <p14:creationId xmlns:p14="http://schemas.microsoft.com/office/powerpoint/2010/main" val="68953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proposed facility should have a completed facility package.  Go over the form.  We will discuss the project description and engineer/architect cost estimate in the next slides.</a:t>
            </a:r>
          </a:p>
          <a:p>
            <a:endParaRPr lang="en-US" dirty="0"/>
          </a:p>
          <a:p>
            <a:r>
              <a:rPr lang="en-US" dirty="0" smtClean="0"/>
              <a:t>You can upload as many facility packages up to a grant amount of $1,000,000.  If your uploads in the Facility section total more than a request of $1,000,000, then you will have to provide documentation of other funds (as discussed in the certification form).  </a:t>
            </a:r>
          </a:p>
          <a:p>
            <a:endParaRPr lang="en-US" dirty="0"/>
          </a:p>
          <a:p>
            <a:r>
              <a:rPr lang="en-US" dirty="0" smtClean="0"/>
              <a:t>OCD-LGA will review facilities and determine eligibility.  If a facility is determined to be in eligible, it will be removed from consideration; however the remaining facilities will remain in consideration.  An applicant may submit additional facility packages in the supporting documentation section that can be considered if facilities initially proposed within the grant amount are determined ineligible.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40</a:t>
            </a:fld>
            <a:endParaRPr lang="en-US"/>
          </a:p>
        </p:txBody>
      </p:sp>
    </p:spTree>
    <p:extLst>
      <p:ext uri="{BB962C8B-B14F-4D97-AF65-F5344CB8AC3E}">
        <p14:creationId xmlns:p14="http://schemas.microsoft.com/office/powerpoint/2010/main" val="1266871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separate narrative should be uploaded with the completed facility form.  This description should cover all of the items listed here.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41</a:t>
            </a:fld>
            <a:endParaRPr lang="en-US"/>
          </a:p>
        </p:txBody>
      </p:sp>
    </p:spTree>
    <p:extLst>
      <p:ext uri="{BB962C8B-B14F-4D97-AF65-F5344CB8AC3E}">
        <p14:creationId xmlns:p14="http://schemas.microsoft.com/office/powerpoint/2010/main" val="278013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separate document should be attached to the completed facility form identifying all project costs.  If other funds are being used, please identify them on the cost estimate.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42</a:t>
            </a:fld>
            <a:endParaRPr lang="en-US"/>
          </a:p>
        </p:txBody>
      </p:sp>
    </p:spTree>
    <p:extLst>
      <p:ext uri="{BB962C8B-B14F-4D97-AF65-F5344CB8AC3E}">
        <p14:creationId xmlns:p14="http://schemas.microsoft.com/office/powerpoint/2010/main" val="1390814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resources that will be helpful in the development of your application as well as implementation, if the project is funded.</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43</a:t>
            </a:fld>
            <a:endParaRPr lang="en-US"/>
          </a:p>
        </p:txBody>
      </p:sp>
    </p:spTree>
    <p:extLst>
      <p:ext uri="{BB962C8B-B14F-4D97-AF65-F5344CB8AC3E}">
        <p14:creationId xmlns:p14="http://schemas.microsoft.com/office/powerpoint/2010/main" val="17710402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 that you submit any questions in writing to </a:t>
            </a:r>
            <a:r>
              <a:rPr lang="en-US" dirty="0" smtClean="0">
                <a:hlinkClick r:id="rId3"/>
              </a:rPr>
              <a:t>Fenishia.Favorite@la.gov</a:t>
            </a:r>
            <a:r>
              <a:rPr lang="en-US" dirty="0" smtClean="0"/>
              <a:t> .  We will post FAQs to the CDBG Cares website on Monday, February 1, 2021 in response to written questions received by 4pm on Friday, January 29, 2021.</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44</a:t>
            </a:fld>
            <a:endParaRPr lang="en-US"/>
          </a:p>
        </p:txBody>
      </p:sp>
    </p:spTree>
    <p:extLst>
      <p:ext uri="{BB962C8B-B14F-4D97-AF65-F5344CB8AC3E}">
        <p14:creationId xmlns:p14="http://schemas.microsoft.com/office/powerpoint/2010/main" val="2336012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encourage you to follow our Facebook page.  We post reminders, notifications, funds availability, etc. on the page.  It is the quickest, easiest way for you to ensure you are receiving this information.</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45</a:t>
            </a:fld>
            <a:endParaRPr lang="en-US"/>
          </a:p>
        </p:txBody>
      </p:sp>
    </p:spTree>
    <p:extLst>
      <p:ext uri="{BB962C8B-B14F-4D97-AF65-F5344CB8AC3E}">
        <p14:creationId xmlns:p14="http://schemas.microsoft.com/office/powerpoint/2010/main" val="1203706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us today!  We look forward to receiving your requests!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46</a:t>
            </a:fld>
            <a:endParaRPr lang="en-US"/>
          </a:p>
        </p:txBody>
      </p:sp>
    </p:spTree>
    <p:extLst>
      <p:ext uri="{BB962C8B-B14F-4D97-AF65-F5344CB8AC3E}">
        <p14:creationId xmlns:p14="http://schemas.microsoft.com/office/powerpoint/2010/main" val="216424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Louisiana received three appropriations of funding from HUD for CDBG CV funds for a total of $44,336,196.  Of that amount, OCD-LGA is allocating $31,000,000 for the HVAC program. Split equally between the large and small groups.  Large group is municipalities/parishes with population of 10,000 and above while the small group is those under population of 10,000.</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5</a:t>
            </a:fld>
            <a:endParaRPr lang="en-US"/>
          </a:p>
        </p:txBody>
      </p:sp>
    </p:spTree>
    <p:extLst>
      <p:ext uri="{BB962C8B-B14F-4D97-AF65-F5344CB8AC3E}">
        <p14:creationId xmlns:p14="http://schemas.microsoft.com/office/powerpoint/2010/main" val="326598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set a minimum construction amount of $80,000 and a maximum grant amount of $1,000,000.  There are ranges for the amounts allowed for administration.  For information regarding design fees, please refer to the document “Engineering Fee Schedules and Policies” located on our website.  </a:t>
            </a:r>
          </a:p>
          <a:p>
            <a:endParaRPr lang="en-US" dirty="0"/>
          </a:p>
          <a:p>
            <a:r>
              <a:rPr lang="en-US" dirty="0" smtClean="0"/>
              <a:t>Both administration and design fees will be approved on a cost reimbursement basis only.  The amounts established are a ceiling amount and would be reimbursed based on the tasks completed, if the project is funded.  </a:t>
            </a:r>
          </a:p>
          <a:p>
            <a:endParaRPr lang="en-US" dirty="0"/>
          </a:p>
          <a:p>
            <a:r>
              <a:rPr lang="en-US" dirty="0" smtClean="0"/>
              <a:t>No </a:t>
            </a:r>
            <a:r>
              <a:rPr lang="en-US" dirty="0" err="1" smtClean="0"/>
              <a:t>preagreement</a:t>
            </a:r>
            <a:r>
              <a:rPr lang="en-US" dirty="0" smtClean="0"/>
              <a:t> costs are allowed.  All costs to develop and submit the application must be paid for with other funds.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6</a:t>
            </a:fld>
            <a:endParaRPr lang="en-US"/>
          </a:p>
        </p:txBody>
      </p:sp>
    </p:spTree>
    <p:extLst>
      <p:ext uri="{BB962C8B-B14F-4D97-AF65-F5344CB8AC3E}">
        <p14:creationId xmlns:p14="http://schemas.microsoft.com/office/powerpoint/2010/main" val="392039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units of general local government in Louisiana are eligible to apply for funding.  Entitlement and non-entitlement communities are eligible.  </a:t>
            </a:r>
          </a:p>
          <a:p>
            <a:endParaRPr lang="en-US" dirty="0"/>
          </a:p>
          <a:p>
            <a:r>
              <a:rPr lang="en-US" dirty="0" smtClean="0"/>
              <a:t>All applicants must have a DUNS number that is actively registered in the SAM.gov system.  Applications will be accepted through an online portal and user ids will not be issued until a local government has an active DUNS number.</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7</a:t>
            </a:fld>
            <a:endParaRPr lang="en-US"/>
          </a:p>
        </p:txBody>
      </p:sp>
    </p:spTree>
    <p:extLst>
      <p:ext uri="{BB962C8B-B14F-4D97-AF65-F5344CB8AC3E}">
        <p14:creationId xmlns:p14="http://schemas.microsoft.com/office/powerpoint/2010/main" val="325808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project to be fundable under the CDBG Program, it must meet two requirements.  It must be an eligible activity and it must meet a national objective.</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8</a:t>
            </a:fld>
            <a:endParaRPr lang="en-US"/>
          </a:p>
        </p:txBody>
      </p:sp>
    </p:spTree>
    <p:extLst>
      <p:ext uri="{BB962C8B-B14F-4D97-AF65-F5344CB8AC3E}">
        <p14:creationId xmlns:p14="http://schemas.microsoft.com/office/powerpoint/2010/main" val="187337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eligible activities that are being prioritized for this program, public facilities improvements and administration.  Specifically, HVAC improvements to publicly owned facilities in an effort to reduce the spread of the coronavirus.</a:t>
            </a:r>
            <a:endParaRPr lang="en-US" dirty="0"/>
          </a:p>
        </p:txBody>
      </p:sp>
      <p:sp>
        <p:nvSpPr>
          <p:cNvPr id="4" name="Slide Number Placeholder 3"/>
          <p:cNvSpPr>
            <a:spLocks noGrp="1"/>
          </p:cNvSpPr>
          <p:nvPr>
            <p:ph type="sldNum" sz="quarter" idx="10"/>
          </p:nvPr>
        </p:nvSpPr>
        <p:spPr/>
        <p:txBody>
          <a:bodyPr/>
          <a:lstStyle/>
          <a:p>
            <a:fld id="{97C87A44-4F84-4C5F-967B-80A52191AC74}" type="slidenum">
              <a:rPr lang="en-US" smtClean="0"/>
              <a:t>9</a:t>
            </a:fld>
            <a:endParaRPr lang="en-US"/>
          </a:p>
        </p:txBody>
      </p:sp>
    </p:spTree>
    <p:extLst>
      <p:ext uri="{BB962C8B-B14F-4D97-AF65-F5344CB8AC3E}">
        <p14:creationId xmlns:p14="http://schemas.microsoft.com/office/powerpoint/2010/main" val="412891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46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0BAC71B-CEDE-45B1-806A-12A86DBDCAA0}"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300958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329541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51781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124226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0176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410336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177702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18336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372925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BAC71B-CEDE-45B1-806A-12A86DBDCAA0}"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24792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BAC71B-CEDE-45B1-806A-12A86DBDCAA0}"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29683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BAC71B-CEDE-45B1-806A-12A86DBDCAA0}"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11215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AC71B-CEDE-45B1-806A-12A86DBDCAA0}"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209883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AC71B-CEDE-45B1-806A-12A86DBDCAA0}"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136714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BAC71B-CEDE-45B1-806A-12A86DBDCAA0}"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365965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BAC71B-CEDE-45B1-806A-12A86DBDCAA0}"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7995C-1D0E-405C-8BD8-A57992D71370}" type="slidenum">
              <a:rPr lang="en-US" smtClean="0"/>
              <a:t>‹#›</a:t>
            </a:fld>
            <a:endParaRPr lang="en-US"/>
          </a:p>
        </p:txBody>
      </p:sp>
    </p:spTree>
    <p:extLst>
      <p:ext uri="{BB962C8B-B14F-4D97-AF65-F5344CB8AC3E}">
        <p14:creationId xmlns:p14="http://schemas.microsoft.com/office/powerpoint/2010/main" val="37405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tx2">
                <a:lumMod val="20000"/>
                <a:lumOff val="8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0BAC71B-CEDE-45B1-806A-12A86DBDCAA0}" type="datetimeFigureOut">
              <a:rPr lang="en-US" smtClean="0"/>
              <a:t>5/25/2021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047995C-1D0E-405C-8BD8-A57992D71370}" type="slidenum">
              <a:rPr lang="en-US" smtClean="0"/>
              <a:t>‹#›</a:t>
            </a:fld>
            <a:endParaRPr lang="en-US"/>
          </a:p>
        </p:txBody>
      </p:sp>
    </p:spTree>
    <p:extLst>
      <p:ext uri="{BB962C8B-B14F-4D97-AF65-F5344CB8AC3E}">
        <p14:creationId xmlns:p14="http://schemas.microsoft.com/office/powerpoint/2010/main" val="107380417"/>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mailto:Traci.Watts@l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hyperlink" Target="mailto:Fenishia.Favorite@la.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bg1"/>
                </a:solidFill>
              </a:rPr>
              <a:t>CDBG CV</a:t>
            </a:r>
            <a:br>
              <a:rPr lang="en-US" dirty="0" smtClean="0">
                <a:solidFill>
                  <a:schemeClr val="bg1"/>
                </a:solidFill>
              </a:rPr>
            </a:br>
            <a:r>
              <a:rPr lang="en-US" dirty="0" smtClean="0">
                <a:solidFill>
                  <a:schemeClr val="bg1"/>
                </a:solidFill>
              </a:rPr>
              <a:t>HVAC Improvements Program</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Louisiana Office of Community Development – </a:t>
            </a:r>
          </a:p>
          <a:p>
            <a:r>
              <a:rPr lang="en-US" dirty="0" smtClean="0">
                <a:solidFill>
                  <a:schemeClr val="bg1"/>
                </a:solidFill>
              </a:rPr>
              <a:t>Local Government Assistance</a:t>
            </a:r>
            <a:endParaRPr lang="en-US" dirty="0">
              <a:solidFill>
                <a:schemeClr val="bg1"/>
              </a:solidFill>
            </a:endParaRPr>
          </a:p>
        </p:txBody>
      </p:sp>
    </p:spTree>
    <p:extLst>
      <p:ext uri="{BB962C8B-B14F-4D97-AF65-F5344CB8AC3E}">
        <p14:creationId xmlns:p14="http://schemas.microsoft.com/office/powerpoint/2010/main" val="82623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630" y="250419"/>
            <a:ext cx="6019800" cy="714704"/>
          </a:xfrm>
        </p:spPr>
        <p:txBody>
          <a:bodyPr/>
          <a:lstStyle/>
          <a:p>
            <a:r>
              <a:rPr lang="en-US" dirty="0" smtClean="0">
                <a:solidFill>
                  <a:schemeClr val="bg1"/>
                </a:solidFill>
              </a:rPr>
              <a:t>Eligible facilities</a:t>
            </a:r>
            <a:endParaRPr lang="en-US" dirty="0">
              <a:solidFill>
                <a:schemeClr val="bg1"/>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224164" y="2251655"/>
            <a:ext cx="4280052" cy="2892108"/>
          </a:xfrm>
        </p:spPr>
      </p:pic>
      <p:sp>
        <p:nvSpPr>
          <p:cNvPr id="4" name="Text Placeholder 3"/>
          <p:cNvSpPr>
            <a:spLocks noGrp="1"/>
          </p:cNvSpPr>
          <p:nvPr>
            <p:ph type="body" sz="half" idx="2"/>
          </p:nvPr>
        </p:nvSpPr>
        <p:spPr>
          <a:xfrm>
            <a:off x="217593" y="1188280"/>
            <a:ext cx="6954181" cy="5276192"/>
          </a:xfrm>
        </p:spPr>
        <p:txBody>
          <a:bodyPr>
            <a:normAutofit fontScale="92500" lnSpcReduction="10000"/>
          </a:bodyPr>
          <a:lstStyle/>
          <a:p>
            <a:r>
              <a:rPr lang="en-US" dirty="0" smtClean="0">
                <a:solidFill>
                  <a:schemeClr val="bg1"/>
                </a:solidFill>
              </a:rPr>
              <a:t>Nonexclusive list of eligible public-owned community facilities:</a:t>
            </a:r>
          </a:p>
          <a:p>
            <a:pPr marL="285750" indent="-285750">
              <a:buFont typeface="Arial" panose="020B0604020202020204" pitchFamily="34" charset="0"/>
              <a:buChar char="•"/>
            </a:pPr>
            <a:r>
              <a:rPr lang="en-US" dirty="0" smtClean="0">
                <a:solidFill>
                  <a:schemeClr val="bg1"/>
                </a:solidFill>
              </a:rPr>
              <a:t>School</a:t>
            </a:r>
          </a:p>
          <a:p>
            <a:pPr marL="285750" indent="-285750">
              <a:buFont typeface="Arial" panose="020B0604020202020204" pitchFamily="34" charset="0"/>
              <a:buChar char="•"/>
            </a:pPr>
            <a:r>
              <a:rPr lang="en-US" dirty="0" smtClean="0">
                <a:solidFill>
                  <a:schemeClr val="bg1"/>
                </a:solidFill>
              </a:rPr>
              <a:t>Library</a:t>
            </a:r>
          </a:p>
          <a:p>
            <a:pPr marL="285750" indent="-285750">
              <a:buFont typeface="Arial" panose="020B0604020202020204" pitchFamily="34" charset="0"/>
              <a:buChar char="•"/>
            </a:pPr>
            <a:r>
              <a:rPr lang="en-US" dirty="0" smtClean="0">
                <a:solidFill>
                  <a:schemeClr val="bg1"/>
                </a:solidFill>
              </a:rPr>
              <a:t>Community center</a:t>
            </a:r>
          </a:p>
          <a:p>
            <a:pPr marL="285750" indent="-285750">
              <a:buFont typeface="Arial" panose="020B0604020202020204" pitchFamily="34" charset="0"/>
              <a:buChar char="•"/>
            </a:pPr>
            <a:r>
              <a:rPr lang="en-US" dirty="0" smtClean="0">
                <a:solidFill>
                  <a:schemeClr val="bg1"/>
                </a:solidFill>
              </a:rPr>
              <a:t>Recreation center</a:t>
            </a:r>
          </a:p>
          <a:p>
            <a:pPr marL="285750" indent="-285750">
              <a:buFont typeface="Arial" panose="020B0604020202020204" pitchFamily="34" charset="0"/>
              <a:buChar char="•"/>
            </a:pPr>
            <a:r>
              <a:rPr lang="en-US" dirty="0" smtClean="0">
                <a:solidFill>
                  <a:schemeClr val="bg1"/>
                </a:solidFill>
              </a:rPr>
              <a:t>Homeless shelter</a:t>
            </a:r>
          </a:p>
          <a:p>
            <a:pPr marL="285750" indent="-285750">
              <a:buFont typeface="Arial" panose="020B0604020202020204" pitchFamily="34" charset="0"/>
              <a:buChar char="•"/>
            </a:pPr>
            <a:r>
              <a:rPr lang="en-US" dirty="0" smtClean="0">
                <a:solidFill>
                  <a:schemeClr val="bg1"/>
                </a:solidFill>
              </a:rPr>
              <a:t>Group home for disabled</a:t>
            </a:r>
          </a:p>
          <a:p>
            <a:pPr marL="285750" indent="-285750">
              <a:buFont typeface="Arial" panose="020B0604020202020204" pitchFamily="34" charset="0"/>
              <a:buChar char="•"/>
            </a:pPr>
            <a:r>
              <a:rPr lang="en-US" dirty="0" smtClean="0">
                <a:solidFill>
                  <a:schemeClr val="bg1"/>
                </a:solidFill>
              </a:rPr>
              <a:t>Domestic violence shelter</a:t>
            </a:r>
          </a:p>
          <a:p>
            <a:pPr marL="285750" indent="-285750">
              <a:buFont typeface="Arial" panose="020B0604020202020204" pitchFamily="34" charset="0"/>
              <a:buChar char="•"/>
            </a:pPr>
            <a:r>
              <a:rPr lang="en-US" dirty="0" smtClean="0">
                <a:solidFill>
                  <a:schemeClr val="bg1"/>
                </a:solidFill>
              </a:rPr>
              <a:t>Nursing home</a:t>
            </a:r>
          </a:p>
          <a:p>
            <a:pPr marL="285750" indent="-285750">
              <a:buFont typeface="Arial" panose="020B0604020202020204" pitchFamily="34" charset="0"/>
              <a:buChar char="•"/>
            </a:pPr>
            <a:r>
              <a:rPr lang="en-US" dirty="0" smtClean="0">
                <a:solidFill>
                  <a:schemeClr val="bg1"/>
                </a:solidFill>
              </a:rPr>
              <a:t>Health unit</a:t>
            </a:r>
          </a:p>
          <a:p>
            <a:pPr marL="285750" indent="-285750">
              <a:buFont typeface="Arial" panose="020B0604020202020204" pitchFamily="34" charset="0"/>
              <a:buChar char="•"/>
            </a:pPr>
            <a:r>
              <a:rPr lang="en-US" dirty="0" smtClean="0">
                <a:solidFill>
                  <a:schemeClr val="bg1"/>
                </a:solidFill>
              </a:rPr>
              <a:t>Police/sheriff substation</a:t>
            </a:r>
          </a:p>
          <a:p>
            <a:pPr marL="285750" indent="-285750">
              <a:buFont typeface="Arial" panose="020B0604020202020204" pitchFamily="34" charset="0"/>
              <a:buChar char="•"/>
            </a:pPr>
            <a:r>
              <a:rPr lang="en-US" dirty="0" smtClean="0">
                <a:solidFill>
                  <a:schemeClr val="bg1"/>
                </a:solidFill>
              </a:rPr>
              <a:t>Fire station</a:t>
            </a:r>
          </a:p>
          <a:p>
            <a:pPr marL="285750" indent="-285750">
              <a:buFont typeface="Arial" panose="020B0604020202020204" pitchFamily="34" charset="0"/>
              <a:buChar char="•"/>
            </a:pPr>
            <a:r>
              <a:rPr lang="en-US" dirty="0" smtClean="0">
                <a:solidFill>
                  <a:schemeClr val="bg1"/>
                </a:solidFill>
              </a:rPr>
              <a:t>Senior center</a:t>
            </a:r>
          </a:p>
          <a:p>
            <a:pPr marL="285750" indent="-285750">
              <a:buFont typeface="Arial" panose="020B0604020202020204" pitchFamily="34" charset="0"/>
              <a:buChar char="•"/>
            </a:pPr>
            <a:r>
              <a:rPr lang="en-US" dirty="0" smtClean="0">
                <a:solidFill>
                  <a:schemeClr val="bg1"/>
                </a:solidFill>
              </a:rPr>
              <a:t>Jail</a:t>
            </a:r>
            <a:endParaRPr lang="en-US" dirty="0">
              <a:solidFill>
                <a:schemeClr val="bg1"/>
              </a:solidFill>
            </a:endParaRPr>
          </a:p>
        </p:txBody>
      </p:sp>
    </p:spTree>
    <p:extLst>
      <p:ext uri="{BB962C8B-B14F-4D97-AF65-F5344CB8AC3E}">
        <p14:creationId xmlns:p14="http://schemas.microsoft.com/office/powerpoint/2010/main" val="233474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041" y="294290"/>
            <a:ext cx="7652571" cy="840827"/>
          </a:xfrm>
        </p:spPr>
        <p:txBody>
          <a:bodyPr/>
          <a:lstStyle/>
          <a:p>
            <a:r>
              <a:rPr lang="en-US" dirty="0">
                <a:solidFill>
                  <a:schemeClr val="bg1"/>
                </a:solidFill>
              </a:rPr>
              <a:t>Eligible facilities</a:t>
            </a:r>
          </a:p>
        </p:txBody>
      </p:sp>
      <p:pic>
        <p:nvPicPr>
          <p:cNvPr id="5" name="Picture Placeholder 4" descr="File:Beaumont, TX -&lt;strong&gt;Police substation&lt;/strong&gt; at Amtrak &lt;strong&gt;station&lt;/strong&gt;.JPG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9087" r="29087"/>
          <a:stretch>
            <a:fillRect/>
          </a:stretch>
        </p:blipFill>
        <p:spPr>
          <a:xfrm>
            <a:off x="256424" y="914400"/>
            <a:ext cx="2297864" cy="4120308"/>
          </a:xfrm>
        </p:spPr>
      </p:pic>
      <p:sp>
        <p:nvSpPr>
          <p:cNvPr id="4" name="Text Placeholder 3"/>
          <p:cNvSpPr>
            <a:spLocks noGrp="1"/>
          </p:cNvSpPr>
          <p:nvPr>
            <p:ph type="body" sz="half" idx="2"/>
          </p:nvPr>
        </p:nvSpPr>
        <p:spPr>
          <a:xfrm>
            <a:off x="3184635" y="1240221"/>
            <a:ext cx="7315199" cy="4761185"/>
          </a:xfrm>
        </p:spPr>
        <p:txBody>
          <a:bodyPr>
            <a:normAutofit fontScale="92500"/>
          </a:bodyPr>
          <a:lstStyle/>
          <a:p>
            <a:r>
              <a:rPr lang="en-US" sz="2600" dirty="0">
                <a:solidFill>
                  <a:schemeClr val="bg1"/>
                </a:solidFill>
              </a:rPr>
              <a:t>A facility otherwise eligible for assistance under the CDBG program may be assisted with CDBG funds even if it is part of a multiple use building containing ineligible uses, if</a:t>
            </a:r>
            <a:r>
              <a:rPr lang="en-US" sz="2600" dirty="0" smtClean="0">
                <a:solidFill>
                  <a:schemeClr val="bg1"/>
                </a:solidFill>
              </a:rPr>
              <a:t>:</a:t>
            </a:r>
          </a:p>
          <a:p>
            <a:pPr marL="800100" lvl="1" indent="-342900">
              <a:buFont typeface="Arial" panose="020B0604020202020204" pitchFamily="34" charset="0"/>
              <a:buChar char="•"/>
            </a:pPr>
            <a:r>
              <a:rPr lang="en-US" sz="2200" dirty="0" smtClean="0">
                <a:solidFill>
                  <a:schemeClr val="bg1"/>
                </a:solidFill>
              </a:rPr>
              <a:t>The </a:t>
            </a:r>
            <a:r>
              <a:rPr lang="en-US" sz="2200" dirty="0">
                <a:solidFill>
                  <a:schemeClr val="bg1"/>
                </a:solidFill>
              </a:rPr>
              <a:t>public portion of the facility that is otherwise eligible and proposed for assistance will occupy a designated and discrete area within the larger facility; and</a:t>
            </a:r>
          </a:p>
          <a:p>
            <a:pPr marL="800100" lvl="1" indent="-342900">
              <a:buFont typeface="Arial" panose="020B0604020202020204" pitchFamily="34" charset="0"/>
              <a:buChar char="•"/>
            </a:pPr>
            <a:r>
              <a:rPr lang="en-US" sz="2200" dirty="0">
                <a:solidFill>
                  <a:schemeClr val="bg1"/>
                </a:solidFill>
              </a:rPr>
              <a:t>OCD can determine the costs attributable to the facility proposed for assistance as separate and distinct from the overall costs of the multiple-use facility.  Allowable costs are limited to those attributable to the eligible portion of the facility.</a:t>
            </a:r>
          </a:p>
        </p:txBody>
      </p:sp>
    </p:spTree>
    <p:extLst>
      <p:ext uri="{BB962C8B-B14F-4D97-AF65-F5344CB8AC3E}">
        <p14:creationId xmlns:p14="http://schemas.microsoft.com/office/powerpoint/2010/main" val="2852170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613" y="431397"/>
            <a:ext cx="7127053" cy="882869"/>
          </a:xfrm>
        </p:spPr>
        <p:txBody>
          <a:bodyPr/>
          <a:lstStyle/>
          <a:p>
            <a:r>
              <a:rPr lang="en-US" dirty="0" smtClean="0">
                <a:solidFill>
                  <a:schemeClr val="bg1"/>
                </a:solidFill>
              </a:rPr>
              <a:t>Ineligible facilities</a:t>
            </a:r>
            <a:endParaRPr lang="en-US" dirty="0">
              <a:solidFill>
                <a:schemeClr val="bg1"/>
              </a:solidFill>
            </a:endParaRPr>
          </a:p>
        </p:txBody>
      </p:sp>
      <p:pic>
        <p:nvPicPr>
          <p:cNvPr id="6" name="Picture Placeholder 5" descr="Cancel Deny Website - Free image on Pixabay"/>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2387" r="12387"/>
          <a:stretch>
            <a:fillRect/>
          </a:stretch>
        </p:blipFill>
        <p:spPr>
          <a:xfrm>
            <a:off x="9247608" y="162692"/>
            <a:ext cx="2477935" cy="2806700"/>
          </a:xfrm>
        </p:spPr>
      </p:pic>
      <p:sp>
        <p:nvSpPr>
          <p:cNvPr id="4" name="Text Placeholder 3"/>
          <p:cNvSpPr>
            <a:spLocks noGrp="1"/>
          </p:cNvSpPr>
          <p:nvPr>
            <p:ph type="body" sz="half" idx="2"/>
          </p:nvPr>
        </p:nvSpPr>
        <p:spPr>
          <a:xfrm>
            <a:off x="882633" y="1624067"/>
            <a:ext cx="7128641" cy="4603530"/>
          </a:xfrm>
        </p:spPr>
        <p:txBody>
          <a:bodyPr/>
          <a:lstStyle/>
          <a:p>
            <a:r>
              <a:rPr lang="en-US" sz="2400" dirty="0">
                <a:solidFill>
                  <a:schemeClr val="bg1"/>
                </a:solidFill>
              </a:rPr>
              <a:t>Buildings used for the general conduct of government are ineligible.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Further </a:t>
            </a:r>
            <a:r>
              <a:rPr lang="en-US" sz="2400" dirty="0">
                <a:solidFill>
                  <a:schemeClr val="bg1"/>
                </a:solidFill>
              </a:rPr>
              <a:t>information regarding this prohibition can be found at https://files.hudexchange.info/resources/documents/CDBG-Memorandum-Definition-of-Building-for-General-Conduct-Government.pdf .</a:t>
            </a:r>
          </a:p>
          <a:p>
            <a:endParaRPr lang="en-US" dirty="0"/>
          </a:p>
        </p:txBody>
      </p:sp>
    </p:spTree>
    <p:extLst>
      <p:ext uri="{BB962C8B-B14F-4D97-AF65-F5344CB8AC3E}">
        <p14:creationId xmlns:p14="http://schemas.microsoft.com/office/powerpoint/2010/main" val="370965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386" y="378372"/>
            <a:ext cx="7878226" cy="914400"/>
          </a:xfrm>
        </p:spPr>
        <p:txBody>
          <a:bodyPr/>
          <a:lstStyle/>
          <a:p>
            <a:r>
              <a:rPr lang="en-US" dirty="0" smtClean="0">
                <a:solidFill>
                  <a:schemeClr val="bg1"/>
                </a:solidFill>
              </a:rPr>
              <a:t>National objective</a:t>
            </a:r>
            <a:endParaRPr lang="en-US" dirty="0">
              <a:solidFill>
                <a:schemeClr val="bg1"/>
              </a:solidFill>
            </a:endParaRPr>
          </a:p>
        </p:txBody>
      </p:sp>
      <p:pic>
        <p:nvPicPr>
          <p:cNvPr id="5" name="Picture Placeholder 4" descr="Top 3 &lt;strong&gt;HVAC&lt;/strong&gt; Cooling Myths That Waste Your Money and Energy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0892" r="30892"/>
          <a:stretch>
            <a:fillRect/>
          </a:stretch>
        </p:blipFill>
        <p:spPr>
          <a:xfrm>
            <a:off x="423863" y="377825"/>
            <a:ext cx="1993900" cy="3455988"/>
          </a:xfrm>
        </p:spPr>
      </p:pic>
      <p:sp>
        <p:nvSpPr>
          <p:cNvPr id="4" name="Text Placeholder 3"/>
          <p:cNvSpPr>
            <a:spLocks noGrp="1"/>
          </p:cNvSpPr>
          <p:nvPr>
            <p:ph type="body" sz="half" idx="2"/>
          </p:nvPr>
        </p:nvSpPr>
        <p:spPr>
          <a:xfrm>
            <a:off x="2864386" y="1429408"/>
            <a:ext cx="7879814" cy="3748520"/>
          </a:xfrm>
        </p:spPr>
        <p:txBody>
          <a:bodyPr>
            <a:normAutofit/>
          </a:bodyPr>
          <a:lstStyle/>
          <a:p>
            <a:r>
              <a:rPr lang="en-US" sz="2800" dirty="0">
                <a:solidFill>
                  <a:schemeClr val="bg1"/>
                </a:solidFill>
              </a:rPr>
              <a:t>All applications must identify the national objective being addressed by the proposed improvements for each community facility as required by CDBG regulations (24 CFR 570.483).  Facilities proposed for HVAC improvements must primarily (51%) benefit low/moderate income persons. </a:t>
            </a:r>
          </a:p>
        </p:txBody>
      </p:sp>
    </p:spTree>
    <p:extLst>
      <p:ext uri="{BB962C8B-B14F-4D97-AF65-F5344CB8AC3E}">
        <p14:creationId xmlns:p14="http://schemas.microsoft.com/office/powerpoint/2010/main" val="3850522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596" y="443797"/>
            <a:ext cx="6019800" cy="662152"/>
          </a:xfrm>
        </p:spPr>
        <p:txBody>
          <a:bodyPr/>
          <a:lstStyle/>
          <a:p>
            <a:r>
              <a:rPr lang="en-US" dirty="0" smtClean="0">
                <a:solidFill>
                  <a:schemeClr val="bg1"/>
                </a:solidFill>
              </a:rPr>
              <a:t>National objective</a:t>
            </a:r>
            <a:endParaRPr lang="en-US" dirty="0">
              <a:solidFill>
                <a:schemeClr val="bg1"/>
              </a:solidFill>
            </a:endParaRPr>
          </a:p>
        </p:txBody>
      </p:sp>
      <p:pic>
        <p:nvPicPr>
          <p:cNvPr id="6" name="Picture Placeholder 5" descr="Group Circle Community Hands Holding People – KWPeace"/>
          <p:cNvPicPr>
            <a:picLocks noGrp="1" noChangeAspect="1"/>
          </p:cNvPicPr>
          <p:nvPr>
            <p:ph type="pic" idx="1"/>
          </p:nvPr>
        </p:nvPicPr>
        <p:blipFill>
          <a:blip r:embed="rId3">
            <a:extLst>
              <a:ext uri="{28A0092B-C50C-407E-A947-70E740481C1C}">
                <a14:useLocalDpi xmlns:a14="http://schemas.microsoft.com/office/drawing/2010/main" val="0"/>
              </a:ext>
            </a:extLst>
          </a:blip>
          <a:srcRect l="12993" r="12993"/>
          <a:stretch>
            <a:fillRect/>
          </a:stretch>
        </p:blipFill>
        <p:spPr>
          <a:xfrm>
            <a:off x="9454543" y="546538"/>
            <a:ext cx="1954213" cy="2743200"/>
          </a:xfrm>
        </p:spPr>
      </p:pic>
      <p:sp>
        <p:nvSpPr>
          <p:cNvPr id="4" name="Text Placeholder 3"/>
          <p:cNvSpPr>
            <a:spLocks noGrp="1"/>
          </p:cNvSpPr>
          <p:nvPr>
            <p:ph type="body" sz="half" idx="2"/>
          </p:nvPr>
        </p:nvSpPr>
        <p:spPr>
          <a:xfrm>
            <a:off x="728343" y="1366345"/>
            <a:ext cx="7822324" cy="5118537"/>
          </a:xfrm>
        </p:spPr>
        <p:txBody>
          <a:bodyPr>
            <a:noAutofit/>
          </a:bodyPr>
          <a:lstStyle/>
          <a:p>
            <a:r>
              <a:rPr lang="en-US" dirty="0">
                <a:solidFill>
                  <a:schemeClr val="bg1"/>
                </a:solidFill>
              </a:rPr>
              <a:t>Acceptable methods of compliance are as follows:</a:t>
            </a:r>
          </a:p>
          <a:p>
            <a:pPr lvl="0"/>
            <a:r>
              <a:rPr lang="en-US" dirty="0">
                <a:solidFill>
                  <a:schemeClr val="bg1"/>
                </a:solidFill>
              </a:rPr>
              <a:t>Area Benefit – 51% or more of the persons included in identified facility service area are of low/moderate income based on HUD Summary Data or approved household survey documentation</a:t>
            </a:r>
          </a:p>
          <a:p>
            <a:pPr lvl="0"/>
            <a:r>
              <a:rPr lang="en-US" dirty="0">
                <a:solidFill>
                  <a:schemeClr val="bg1"/>
                </a:solidFill>
              </a:rPr>
              <a:t>Limited Clientele </a:t>
            </a:r>
            <a:r>
              <a:rPr lang="en-US" dirty="0" smtClean="0">
                <a:solidFill>
                  <a:schemeClr val="bg1"/>
                </a:solidFill>
              </a:rPr>
              <a:t>Benefit – meet one of the following:</a:t>
            </a:r>
            <a:endParaRPr lang="en-US" dirty="0">
              <a:solidFill>
                <a:schemeClr val="bg1"/>
              </a:solidFill>
            </a:endParaRPr>
          </a:p>
          <a:p>
            <a:pPr lvl="1"/>
            <a:r>
              <a:rPr lang="en-US" sz="1800" dirty="0">
                <a:solidFill>
                  <a:schemeClr val="bg1"/>
                </a:solidFill>
              </a:rPr>
              <a:t>Facility serves persons that qualify as one of the following groups:  Abused children, battered spouses, elderly persons, severely disabled adults, homeless persons, illiterate adults, persons living with AIDS </a:t>
            </a:r>
            <a:r>
              <a:rPr lang="en-US" sz="1800" dirty="0" smtClean="0">
                <a:solidFill>
                  <a:schemeClr val="bg1"/>
                </a:solidFill>
              </a:rPr>
              <a:t>and/or </a:t>
            </a:r>
            <a:r>
              <a:rPr lang="en-US" sz="1800" dirty="0">
                <a:solidFill>
                  <a:schemeClr val="bg1"/>
                </a:solidFill>
              </a:rPr>
              <a:t>migrant farm workers.</a:t>
            </a:r>
          </a:p>
          <a:p>
            <a:pPr lvl="1"/>
            <a:r>
              <a:rPr lang="en-US" sz="1800" dirty="0">
                <a:solidFill>
                  <a:schemeClr val="bg1"/>
                </a:solidFill>
              </a:rPr>
              <a:t>Facility requires documentation on family size and income in order to ensure that at least 51% of the beneficiaries are of low to moderate income for use.</a:t>
            </a:r>
          </a:p>
          <a:p>
            <a:pPr lvl="1"/>
            <a:r>
              <a:rPr lang="en-US" sz="1800" dirty="0">
                <a:solidFill>
                  <a:schemeClr val="bg1"/>
                </a:solidFill>
              </a:rPr>
              <a:t>Facility is of such a nature and in such a location that it can be concluded that clients are primarily low to moderate </a:t>
            </a:r>
            <a:r>
              <a:rPr lang="en-US" sz="1800" dirty="0" smtClean="0">
                <a:solidFill>
                  <a:schemeClr val="bg1"/>
                </a:solidFill>
              </a:rPr>
              <a:t>income.</a:t>
            </a:r>
            <a:endParaRPr lang="en-US" sz="1800" dirty="0">
              <a:solidFill>
                <a:schemeClr val="bg1"/>
              </a:solidFill>
            </a:endParaRPr>
          </a:p>
        </p:txBody>
      </p:sp>
    </p:spTree>
    <p:extLst>
      <p:ext uri="{BB962C8B-B14F-4D97-AF65-F5344CB8AC3E}">
        <p14:creationId xmlns:p14="http://schemas.microsoft.com/office/powerpoint/2010/main" val="176899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214" y="420414"/>
            <a:ext cx="7338398" cy="840827"/>
          </a:xfrm>
        </p:spPr>
        <p:txBody>
          <a:bodyPr/>
          <a:lstStyle/>
          <a:p>
            <a:r>
              <a:rPr lang="en-US" dirty="0" smtClean="0">
                <a:solidFill>
                  <a:schemeClr val="bg1"/>
                </a:solidFill>
              </a:rPr>
              <a:t>Area benefit</a:t>
            </a:r>
            <a:endParaRPr lang="en-US" dirty="0">
              <a:solidFill>
                <a:schemeClr val="bg1"/>
              </a:solidFill>
            </a:endParaRPr>
          </a:p>
        </p:txBody>
      </p:sp>
      <p:pic>
        <p:nvPicPr>
          <p:cNvPr id="5" name="Picture Placeholder 4" descr="File:2010 &lt;strong&gt;Census tract map&lt;/strong&gt; Shaw, U Street, Logan Circle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9347" r="29347"/>
          <a:stretch>
            <a:fillRect/>
          </a:stretch>
        </p:blipFill>
        <p:spPr>
          <a:xfrm>
            <a:off x="292100" y="368300"/>
            <a:ext cx="2466975" cy="4137025"/>
          </a:xfrm>
        </p:spPr>
      </p:pic>
      <p:sp>
        <p:nvSpPr>
          <p:cNvPr id="4" name="Text Placeholder 3"/>
          <p:cNvSpPr>
            <a:spLocks noGrp="1"/>
          </p:cNvSpPr>
          <p:nvPr>
            <p:ph type="body" sz="half" idx="2"/>
          </p:nvPr>
        </p:nvSpPr>
        <p:spPr>
          <a:xfrm>
            <a:off x="3404214" y="1387366"/>
            <a:ext cx="7585112" cy="4508937"/>
          </a:xfrm>
        </p:spPr>
        <p:txBody>
          <a:bodyPr/>
          <a:lstStyle/>
          <a:p>
            <a:pPr marL="342900" indent="-342900">
              <a:buFont typeface="+mj-lt"/>
              <a:buAutoNum type="arabicPeriod"/>
            </a:pPr>
            <a:r>
              <a:rPr lang="en-US" dirty="0" smtClean="0"/>
              <a:t>Identify service area of facility.</a:t>
            </a:r>
          </a:p>
          <a:p>
            <a:pPr marL="342900" indent="-342900">
              <a:buFont typeface="+mj-lt"/>
              <a:buAutoNum type="arabicPeriod"/>
            </a:pPr>
            <a:r>
              <a:rPr lang="en-US" dirty="0" smtClean="0"/>
              <a:t>Determine if service area coincides with census tract/block group/place or if a household survey is needed.</a:t>
            </a:r>
          </a:p>
          <a:p>
            <a:pPr marL="342900" indent="-342900">
              <a:buFont typeface="+mj-lt"/>
              <a:buAutoNum type="arabicPeriod"/>
            </a:pPr>
            <a:r>
              <a:rPr lang="en-US" dirty="0" smtClean="0"/>
              <a:t>HUD low/mod summary data located </a:t>
            </a:r>
            <a:r>
              <a:rPr lang="en-US" dirty="0"/>
              <a:t>at https://www.hudexchange.info/programs/acs-low-mod-summary-data/ </a:t>
            </a:r>
            <a:r>
              <a:rPr lang="en-US" dirty="0" smtClean="0"/>
              <a:t>should be used if possible.</a:t>
            </a:r>
          </a:p>
          <a:p>
            <a:pPr marL="342900" indent="-342900">
              <a:buFont typeface="+mj-lt"/>
              <a:buAutoNum type="arabicPeriod"/>
            </a:pPr>
            <a:r>
              <a:rPr lang="en-US" dirty="0" smtClean="0"/>
              <a:t>Detailed instructions regarding conducting a household survey are included in the Facility Form Instructions document.</a:t>
            </a:r>
          </a:p>
          <a:p>
            <a:pPr marL="342900" indent="-342900">
              <a:buFont typeface="+mj-lt"/>
              <a:buAutoNum type="arabicPeriod"/>
            </a:pPr>
            <a:r>
              <a:rPr lang="en-US" dirty="0" smtClean="0"/>
              <a:t>Each service area must meet the 51% low/moderate income requirement.</a:t>
            </a:r>
          </a:p>
        </p:txBody>
      </p:sp>
    </p:spTree>
    <p:extLst>
      <p:ext uri="{BB962C8B-B14F-4D97-AF65-F5344CB8AC3E}">
        <p14:creationId xmlns:p14="http://schemas.microsoft.com/office/powerpoint/2010/main" val="1388057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02" y="287841"/>
            <a:ext cx="9606709" cy="642651"/>
          </a:xfrm>
        </p:spPr>
        <p:txBody>
          <a:bodyPr>
            <a:normAutofit fontScale="90000"/>
          </a:bodyPr>
          <a:lstStyle/>
          <a:p>
            <a:r>
              <a:rPr lang="en-US" dirty="0" smtClean="0">
                <a:solidFill>
                  <a:schemeClr val="bg1"/>
                </a:solidFill>
              </a:rPr>
              <a:t>Additional program requirements (not all inclusive)</a:t>
            </a:r>
            <a:endParaRPr lang="en-US" dirty="0">
              <a:solidFill>
                <a:schemeClr val="bg1"/>
              </a:solidFill>
            </a:endParaRPr>
          </a:p>
        </p:txBody>
      </p:sp>
      <p:pic>
        <p:nvPicPr>
          <p:cNvPr id="5" name="Picture Placeholder 4" descr="Diverse Group of Students working on &lt;strong&gt;project&lt;/strong&gt; vector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656" r="23656"/>
          <a:stretch>
            <a:fillRect/>
          </a:stretch>
        </p:blipFill>
        <p:spPr>
          <a:xfrm>
            <a:off x="9957941" y="824304"/>
            <a:ext cx="1857340" cy="2329861"/>
          </a:xfrm>
        </p:spPr>
      </p:pic>
      <p:sp>
        <p:nvSpPr>
          <p:cNvPr id="4" name="Text Placeholder 3"/>
          <p:cNvSpPr>
            <a:spLocks noGrp="1"/>
          </p:cNvSpPr>
          <p:nvPr>
            <p:ph type="body" sz="half" idx="2"/>
          </p:nvPr>
        </p:nvSpPr>
        <p:spPr>
          <a:xfrm>
            <a:off x="401620" y="1234818"/>
            <a:ext cx="9203422" cy="5166911"/>
          </a:xfrm>
        </p:spPr>
        <p:txBody>
          <a:bodyPr>
            <a:normAutofit/>
          </a:bodyPr>
          <a:lstStyle/>
          <a:p>
            <a:pPr marL="285750" lvl="0" indent="-285750">
              <a:buFont typeface="Arial" panose="020B0604020202020204" pitchFamily="34" charset="0"/>
              <a:buChar char="•"/>
            </a:pPr>
            <a:r>
              <a:rPr lang="en-US" sz="2200" dirty="0">
                <a:solidFill>
                  <a:schemeClr val="bg1"/>
                </a:solidFill>
              </a:rPr>
              <a:t>All applicants must have an active DUNS number registered in www.SAM.gov.</a:t>
            </a:r>
          </a:p>
          <a:p>
            <a:pPr marL="285750" lvl="0" indent="-285750">
              <a:buFont typeface="Arial" panose="020B0604020202020204" pitchFamily="34" charset="0"/>
              <a:buChar char="•"/>
            </a:pPr>
            <a:r>
              <a:rPr lang="en-US" sz="2200" dirty="0">
                <a:solidFill>
                  <a:schemeClr val="bg1"/>
                </a:solidFill>
              </a:rPr>
              <a:t>All applicants must certify that no other federal funds have been received by the applicant/sub recipient for the proposed project resulting in a prohibited </a:t>
            </a:r>
            <a:r>
              <a:rPr lang="en-US" sz="2200" dirty="0" smtClean="0">
                <a:solidFill>
                  <a:schemeClr val="bg1"/>
                </a:solidFill>
              </a:rPr>
              <a:t>Duplication </a:t>
            </a:r>
            <a:r>
              <a:rPr lang="en-US" sz="2200" dirty="0">
                <a:solidFill>
                  <a:schemeClr val="bg1"/>
                </a:solidFill>
              </a:rPr>
              <a:t>of </a:t>
            </a:r>
            <a:r>
              <a:rPr lang="en-US" sz="2200" dirty="0" smtClean="0">
                <a:solidFill>
                  <a:schemeClr val="bg1"/>
                </a:solidFill>
              </a:rPr>
              <a:t>Benefit</a:t>
            </a:r>
            <a:r>
              <a:rPr lang="en-US" sz="2200" dirty="0">
                <a:solidFill>
                  <a:schemeClr val="bg1"/>
                </a:solidFill>
              </a:rPr>
              <a:t>.</a:t>
            </a:r>
          </a:p>
          <a:p>
            <a:pPr marL="285750" lvl="0" indent="-285750">
              <a:buFont typeface="Arial" panose="020B0604020202020204" pitchFamily="34" charset="0"/>
              <a:buChar char="•"/>
            </a:pPr>
            <a:r>
              <a:rPr lang="en-US" sz="2200" dirty="0">
                <a:solidFill>
                  <a:schemeClr val="bg1"/>
                </a:solidFill>
              </a:rPr>
              <a:t>All applicants must not be included in the Louisiana Legislative Auditor’s (LLA) non-compliance list at the time of application or grant award.</a:t>
            </a:r>
          </a:p>
          <a:p>
            <a:pPr marL="285750" lvl="0" indent="-285750">
              <a:buFont typeface="Arial" panose="020B0604020202020204" pitchFamily="34" charset="0"/>
              <a:buChar char="•"/>
            </a:pPr>
            <a:r>
              <a:rPr lang="en-US" sz="2200" dirty="0">
                <a:solidFill>
                  <a:schemeClr val="bg1"/>
                </a:solidFill>
              </a:rPr>
              <a:t>All applicants must not be currently sanctioned by the OCD from participating in the LCDBG program.</a:t>
            </a:r>
          </a:p>
          <a:p>
            <a:pPr marL="285750" lvl="0" indent="-285750">
              <a:buFont typeface="Arial" panose="020B0604020202020204" pitchFamily="34" charset="0"/>
              <a:buChar char="•"/>
            </a:pPr>
            <a:r>
              <a:rPr lang="en-US" sz="2200" dirty="0">
                <a:solidFill>
                  <a:schemeClr val="bg1"/>
                </a:solidFill>
              </a:rPr>
              <a:t>All applicants must complete and provide documentation of citizen participation requirements in accordance with federal regulations.</a:t>
            </a:r>
          </a:p>
          <a:p>
            <a:endParaRPr lang="en-US" dirty="0"/>
          </a:p>
        </p:txBody>
      </p:sp>
    </p:spTree>
    <p:extLst>
      <p:ext uri="{BB962C8B-B14F-4D97-AF65-F5344CB8AC3E}">
        <p14:creationId xmlns:p14="http://schemas.microsoft.com/office/powerpoint/2010/main" val="1413089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02" y="287841"/>
            <a:ext cx="9606709" cy="642651"/>
          </a:xfrm>
        </p:spPr>
        <p:txBody>
          <a:bodyPr>
            <a:normAutofit fontScale="90000"/>
          </a:bodyPr>
          <a:lstStyle/>
          <a:p>
            <a:r>
              <a:rPr lang="en-US" dirty="0" smtClean="0">
                <a:solidFill>
                  <a:schemeClr val="bg1"/>
                </a:solidFill>
              </a:rPr>
              <a:t>Additional program requirements (not all inclusive)</a:t>
            </a:r>
            <a:endParaRPr lang="en-US" dirty="0">
              <a:solidFill>
                <a:schemeClr val="bg1"/>
              </a:solidFill>
            </a:endParaRPr>
          </a:p>
        </p:txBody>
      </p:sp>
      <p:pic>
        <p:nvPicPr>
          <p:cNvPr id="5" name="Picture Placeholder 4" descr="Diverse Group of Students working on &lt;strong&gt;project&lt;/strong&gt; vector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656" r="23656"/>
          <a:stretch>
            <a:fillRect/>
          </a:stretch>
        </p:blipFill>
        <p:spPr>
          <a:xfrm>
            <a:off x="9957941" y="824304"/>
            <a:ext cx="1857340" cy="2329861"/>
          </a:xfrm>
        </p:spPr>
      </p:pic>
      <p:sp>
        <p:nvSpPr>
          <p:cNvPr id="4" name="Text Placeholder 3"/>
          <p:cNvSpPr>
            <a:spLocks noGrp="1"/>
          </p:cNvSpPr>
          <p:nvPr>
            <p:ph type="body" sz="half" idx="2"/>
          </p:nvPr>
        </p:nvSpPr>
        <p:spPr>
          <a:xfrm>
            <a:off x="401620" y="1234818"/>
            <a:ext cx="9103530" cy="5166911"/>
          </a:xfrm>
        </p:spPr>
        <p:txBody>
          <a:bodyPr>
            <a:normAutofit/>
          </a:bodyPr>
          <a:lstStyle/>
          <a:p>
            <a:pPr marL="285750" lvl="0" indent="-285750">
              <a:buFont typeface="Arial" panose="020B0604020202020204" pitchFamily="34" charset="0"/>
              <a:buChar char="•"/>
            </a:pPr>
            <a:r>
              <a:rPr lang="en-US" sz="2200" dirty="0">
                <a:solidFill>
                  <a:schemeClr val="bg1"/>
                </a:solidFill>
              </a:rPr>
              <a:t>Applicants seeking fees for design professionals must have procured professionals in accordance with federal regulations.</a:t>
            </a:r>
          </a:p>
          <a:p>
            <a:pPr marL="285750" lvl="0" indent="-285750">
              <a:buFont typeface="Arial" panose="020B0604020202020204" pitchFamily="34" charset="0"/>
              <a:buChar char="•"/>
            </a:pPr>
            <a:r>
              <a:rPr lang="en-US" sz="2200" dirty="0">
                <a:solidFill>
                  <a:schemeClr val="bg1"/>
                </a:solidFill>
              </a:rPr>
              <a:t>All awarded projects must be completed within two years of award.  Documentation of benchmarks will be required and must be met during implementation of project.</a:t>
            </a:r>
          </a:p>
          <a:p>
            <a:pPr marL="285750" lvl="0" indent="-285750">
              <a:buFont typeface="Arial" panose="020B0604020202020204" pitchFamily="34" charset="0"/>
              <a:buChar char="•"/>
            </a:pPr>
            <a:r>
              <a:rPr lang="en-US" sz="2200" dirty="0">
                <a:solidFill>
                  <a:schemeClr val="bg1"/>
                </a:solidFill>
              </a:rPr>
              <a:t>Each application can only include services from one administration and one engineering/architectural firm. </a:t>
            </a:r>
          </a:p>
          <a:p>
            <a:pPr marL="285750" lvl="0" indent="-285750">
              <a:buFont typeface="Arial" panose="020B0604020202020204" pitchFamily="34" charset="0"/>
              <a:buChar char="•"/>
            </a:pPr>
            <a:r>
              <a:rPr lang="en-US" sz="2200" dirty="0">
                <a:solidFill>
                  <a:schemeClr val="bg1"/>
                </a:solidFill>
              </a:rPr>
              <a:t>Applicants applying for HVAC improvements for publicly-owned facilities not owned by the applicant will be required to execute a sub recipient agreement with the public entity that provides the services and/or owns the facility, if funded.</a:t>
            </a:r>
          </a:p>
          <a:p>
            <a:endParaRPr lang="en-US" sz="2000" dirty="0"/>
          </a:p>
        </p:txBody>
      </p:sp>
    </p:spTree>
    <p:extLst>
      <p:ext uri="{BB962C8B-B14F-4D97-AF65-F5344CB8AC3E}">
        <p14:creationId xmlns:p14="http://schemas.microsoft.com/office/powerpoint/2010/main" val="260887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932" y="258896"/>
            <a:ext cx="9472421" cy="655504"/>
          </a:xfrm>
        </p:spPr>
        <p:txBody>
          <a:bodyPr/>
          <a:lstStyle/>
          <a:p>
            <a:r>
              <a:rPr lang="en-US" dirty="0" smtClean="0">
                <a:solidFill>
                  <a:schemeClr val="bg1"/>
                </a:solidFill>
              </a:rPr>
              <a:t>Training opportunity – federal requirements</a:t>
            </a:r>
            <a:endParaRPr lang="en-US" dirty="0">
              <a:solidFill>
                <a:schemeClr val="bg1"/>
              </a:solidFill>
            </a:endParaRPr>
          </a:p>
        </p:txBody>
      </p:sp>
      <p:pic>
        <p:nvPicPr>
          <p:cNvPr id="5" name="Picture Placeholder 4" descr="5 Expert Tips To Improve Your Membership Application Form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371" r="10371"/>
          <a:stretch>
            <a:fillRect/>
          </a:stretch>
        </p:blipFill>
        <p:spPr>
          <a:xfrm>
            <a:off x="274637" y="258762"/>
            <a:ext cx="1685317" cy="2126389"/>
          </a:xfrm>
        </p:spPr>
      </p:pic>
      <p:sp>
        <p:nvSpPr>
          <p:cNvPr id="4" name="Text Placeholder 3"/>
          <p:cNvSpPr>
            <a:spLocks noGrp="1"/>
          </p:cNvSpPr>
          <p:nvPr>
            <p:ph type="body" sz="half" idx="2"/>
          </p:nvPr>
        </p:nvSpPr>
        <p:spPr>
          <a:xfrm>
            <a:off x="2188931" y="1047418"/>
            <a:ext cx="7830909" cy="5182621"/>
          </a:xfrm>
        </p:spPr>
        <p:txBody>
          <a:bodyPr>
            <a:normAutofit/>
          </a:bodyPr>
          <a:lstStyle/>
          <a:p>
            <a:r>
              <a:rPr lang="en-US" sz="2400" dirty="0" smtClean="0">
                <a:solidFill>
                  <a:schemeClr val="bg1"/>
                </a:solidFill>
              </a:rPr>
              <a:t>Webinar on Thursday, January 28, 2021</a:t>
            </a:r>
          </a:p>
          <a:p>
            <a:r>
              <a:rPr lang="en-US" sz="2400" dirty="0" smtClean="0">
                <a:solidFill>
                  <a:schemeClr val="bg1"/>
                </a:solidFill>
              </a:rPr>
              <a:t>Procurement of Professional Services when using CDBG funds</a:t>
            </a:r>
          </a:p>
          <a:p>
            <a:r>
              <a:rPr lang="en-US" sz="2400" dirty="0" smtClean="0">
                <a:solidFill>
                  <a:schemeClr val="bg1"/>
                </a:solidFill>
              </a:rPr>
              <a:t>Citizen participation requirements</a:t>
            </a:r>
          </a:p>
          <a:p>
            <a:r>
              <a:rPr lang="en-US" sz="2400" dirty="0" smtClean="0">
                <a:solidFill>
                  <a:schemeClr val="bg1"/>
                </a:solidFill>
              </a:rPr>
              <a:t>For more information go to </a:t>
            </a:r>
            <a:r>
              <a:rPr lang="en-US" sz="2400" dirty="0">
                <a:solidFill>
                  <a:schemeClr val="bg1"/>
                </a:solidFill>
              </a:rPr>
              <a:t>OCD-LGA website, https://www.doa.la.gov/Pages/ocd/Index.aspx</a:t>
            </a:r>
          </a:p>
          <a:p>
            <a:endParaRPr lang="en-US" sz="2400" dirty="0">
              <a:solidFill>
                <a:schemeClr val="bg1"/>
              </a:solidFill>
            </a:endParaRPr>
          </a:p>
        </p:txBody>
      </p:sp>
    </p:spTree>
    <p:extLst>
      <p:ext uri="{BB962C8B-B14F-4D97-AF65-F5344CB8AC3E}">
        <p14:creationId xmlns:p14="http://schemas.microsoft.com/office/powerpoint/2010/main" val="2207531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0" y="203813"/>
            <a:ext cx="7400322" cy="561859"/>
          </a:xfrm>
        </p:spPr>
        <p:txBody>
          <a:bodyPr/>
          <a:lstStyle/>
          <a:p>
            <a:r>
              <a:rPr lang="en-US" dirty="0" smtClean="0">
                <a:solidFill>
                  <a:schemeClr val="bg1"/>
                </a:solidFill>
              </a:rPr>
              <a:t>HVAC improvements</a:t>
            </a:r>
            <a:endParaRPr lang="en-US" dirty="0">
              <a:solidFill>
                <a:schemeClr val="bg1"/>
              </a:solidFill>
            </a:endParaRPr>
          </a:p>
        </p:txBody>
      </p:sp>
      <p:pic>
        <p:nvPicPr>
          <p:cNvPr id="5" name="Picture Placeholder 4" descr="The Sixth Ward: Community Alert- Central Air Unit Theft Spree"/>
          <p:cNvPicPr>
            <a:picLocks noGrp="1" noChangeAspect="1"/>
          </p:cNvPicPr>
          <p:nvPr>
            <p:ph type="pic" idx="1"/>
          </p:nvPr>
        </p:nvPicPr>
        <p:blipFill>
          <a:blip r:embed="rId3">
            <a:extLst>
              <a:ext uri="{28A0092B-C50C-407E-A947-70E740481C1C}">
                <a14:useLocalDpi xmlns:a14="http://schemas.microsoft.com/office/drawing/2010/main" val="0"/>
              </a:ext>
            </a:extLst>
          </a:blip>
          <a:srcRect l="11151" r="11151"/>
          <a:stretch>
            <a:fillRect/>
          </a:stretch>
        </p:blipFill>
        <p:spPr>
          <a:xfrm>
            <a:off x="473075" y="693738"/>
            <a:ext cx="2270125" cy="3478212"/>
          </a:xfrm>
        </p:spPr>
      </p:pic>
      <p:sp>
        <p:nvSpPr>
          <p:cNvPr id="4" name="Text Placeholder 3"/>
          <p:cNvSpPr>
            <a:spLocks noGrp="1"/>
          </p:cNvSpPr>
          <p:nvPr>
            <p:ph type="body" sz="half" idx="2"/>
          </p:nvPr>
        </p:nvSpPr>
        <p:spPr>
          <a:xfrm>
            <a:off x="3194892" y="864825"/>
            <a:ext cx="7194014" cy="4516916"/>
          </a:xfrm>
        </p:spPr>
        <p:txBody>
          <a:bodyPr>
            <a:normAutofit/>
          </a:bodyPr>
          <a:lstStyle/>
          <a:p>
            <a:r>
              <a:rPr lang="en-US" dirty="0">
                <a:solidFill>
                  <a:schemeClr val="bg1"/>
                </a:solidFill>
              </a:rPr>
              <a:t>Professionals who design HVAC system for public facilities should consult the American Society of Heating, Refrigerating and Air-Conditioning Engineers (ASHRAE) guidance for information on ventilation and filtration to help reduce risks from the virus that causes COVID-19. </a:t>
            </a:r>
          </a:p>
          <a:p>
            <a:r>
              <a:rPr lang="en-US" dirty="0">
                <a:solidFill>
                  <a:schemeClr val="bg1"/>
                </a:solidFill>
              </a:rPr>
              <a:t>In general, increasing ventilation and filtration is usually appropriate; however, due to the complexity and diversity of buildings types, sizes, construction styles, HVAC system components, and other building features, a professional should interpret ASHRAE guidelines for their specific building and circumstances.</a:t>
            </a:r>
          </a:p>
          <a:p>
            <a:r>
              <a:rPr lang="en-US" dirty="0">
                <a:solidFill>
                  <a:schemeClr val="bg1"/>
                </a:solidFill>
              </a:rPr>
              <a:t>The ASHRAE guidelines can be found at:</a:t>
            </a:r>
          </a:p>
          <a:p>
            <a:r>
              <a:rPr lang="en-US" dirty="0">
                <a:solidFill>
                  <a:schemeClr val="bg1"/>
                </a:solidFill>
              </a:rPr>
              <a:t>https://www.ashrae.org/file%20library/technical%20resources/covid-19/ashrae-covid19-infographic-.pdf</a:t>
            </a:r>
          </a:p>
          <a:p>
            <a:endParaRPr lang="en-US" dirty="0"/>
          </a:p>
        </p:txBody>
      </p:sp>
    </p:spTree>
    <p:extLst>
      <p:ext uri="{BB962C8B-B14F-4D97-AF65-F5344CB8AC3E}">
        <p14:creationId xmlns:p14="http://schemas.microsoft.com/office/powerpoint/2010/main" val="1952097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740" y="319489"/>
            <a:ext cx="5940056" cy="933239"/>
          </a:xfrm>
        </p:spPr>
        <p:txBody>
          <a:bodyPr>
            <a:normAutofit/>
          </a:bodyPr>
          <a:lstStyle/>
          <a:p>
            <a:r>
              <a:rPr lang="en-US" dirty="0" smtClean="0">
                <a:solidFill>
                  <a:schemeClr val="bg1"/>
                </a:solidFill>
              </a:rPr>
              <a:t>agenda</a:t>
            </a:r>
            <a:endParaRPr lang="en-US" dirty="0">
              <a:solidFill>
                <a:schemeClr val="bg1"/>
              </a:solidFill>
            </a:endParaRPr>
          </a:p>
        </p:txBody>
      </p:sp>
      <p:sp>
        <p:nvSpPr>
          <p:cNvPr id="3" name="Content Placeholder 2"/>
          <p:cNvSpPr>
            <a:spLocks noGrp="1"/>
          </p:cNvSpPr>
          <p:nvPr>
            <p:ph idx="1"/>
          </p:nvPr>
        </p:nvSpPr>
        <p:spPr>
          <a:xfrm>
            <a:off x="2231136" y="1252728"/>
            <a:ext cx="7729728" cy="3360369"/>
          </a:xfrm>
        </p:spPr>
        <p:txBody>
          <a:bodyPr>
            <a:normAutofit/>
          </a:bodyPr>
          <a:lstStyle/>
          <a:p>
            <a:r>
              <a:rPr lang="en-US" sz="2200" dirty="0" smtClean="0">
                <a:solidFill>
                  <a:schemeClr val="bg1"/>
                </a:solidFill>
              </a:rPr>
              <a:t>Source of funds</a:t>
            </a:r>
            <a:endParaRPr lang="en-US" sz="2200" dirty="0">
              <a:solidFill>
                <a:schemeClr val="bg1"/>
              </a:solidFill>
            </a:endParaRPr>
          </a:p>
          <a:p>
            <a:r>
              <a:rPr lang="en-US" sz="2200" dirty="0" smtClean="0">
                <a:solidFill>
                  <a:schemeClr val="bg1"/>
                </a:solidFill>
              </a:rPr>
              <a:t>CDBG CV HVAC program specific information</a:t>
            </a:r>
            <a:endParaRPr lang="en-US" sz="2200" dirty="0">
              <a:solidFill>
                <a:schemeClr val="bg1"/>
              </a:solidFill>
            </a:endParaRPr>
          </a:p>
          <a:p>
            <a:r>
              <a:rPr lang="en-US" sz="2200" dirty="0" smtClean="0">
                <a:solidFill>
                  <a:schemeClr val="bg1"/>
                </a:solidFill>
              </a:rPr>
              <a:t>Application submittal process</a:t>
            </a:r>
          </a:p>
          <a:p>
            <a:r>
              <a:rPr lang="en-US" sz="2200" dirty="0" smtClean="0">
                <a:solidFill>
                  <a:schemeClr val="bg1"/>
                </a:solidFill>
              </a:rPr>
              <a:t>Application forms</a:t>
            </a:r>
            <a:endParaRPr lang="en-US" sz="2200" dirty="0">
              <a:solidFill>
                <a:schemeClr val="bg1"/>
              </a:solidFill>
            </a:endParaRPr>
          </a:p>
          <a:p>
            <a:endParaRPr lang="en-US" dirty="0"/>
          </a:p>
        </p:txBody>
      </p:sp>
    </p:spTree>
    <p:extLst>
      <p:ext uri="{BB962C8B-B14F-4D97-AF65-F5344CB8AC3E}">
        <p14:creationId xmlns:p14="http://schemas.microsoft.com/office/powerpoint/2010/main" val="3767799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74" y="356702"/>
            <a:ext cx="6019800" cy="903890"/>
          </a:xfrm>
        </p:spPr>
        <p:txBody>
          <a:bodyPr/>
          <a:lstStyle/>
          <a:p>
            <a:r>
              <a:rPr lang="en-US" dirty="0" smtClean="0">
                <a:solidFill>
                  <a:schemeClr val="bg1"/>
                </a:solidFill>
              </a:rPr>
              <a:t>Special considerations</a:t>
            </a:r>
            <a:endParaRPr lang="en-US" dirty="0">
              <a:solidFill>
                <a:schemeClr val="bg1"/>
              </a:solidFill>
            </a:endParaRPr>
          </a:p>
        </p:txBody>
      </p:sp>
      <p:pic>
        <p:nvPicPr>
          <p:cNvPr id="5" name="Picture Placeholder 4" descr="Progressive Charlestown: Good-bye, old &lt;strong&gt;paint&lt;/strong&gt;"/>
          <p:cNvPicPr>
            <a:picLocks noGrp="1" noChangeAspect="1"/>
          </p:cNvPicPr>
          <p:nvPr>
            <p:ph type="pic" idx="1"/>
          </p:nvPr>
        </p:nvPicPr>
        <p:blipFill>
          <a:blip r:embed="rId3">
            <a:extLst>
              <a:ext uri="{28A0092B-C50C-407E-A947-70E740481C1C}">
                <a14:useLocalDpi xmlns:a14="http://schemas.microsoft.com/office/drawing/2010/main" val="0"/>
              </a:ext>
            </a:extLst>
          </a:blip>
          <a:srcRect l="23086" r="23086"/>
          <a:stretch>
            <a:fillRect/>
          </a:stretch>
        </p:blipFill>
        <p:spPr>
          <a:xfrm>
            <a:off x="7564473" y="256854"/>
            <a:ext cx="3280974" cy="4572000"/>
          </a:xfrm>
        </p:spPr>
      </p:pic>
      <p:sp>
        <p:nvSpPr>
          <p:cNvPr id="4" name="Text Placeholder 3"/>
          <p:cNvSpPr>
            <a:spLocks noGrp="1"/>
          </p:cNvSpPr>
          <p:nvPr>
            <p:ph type="body" sz="half" idx="2"/>
          </p:nvPr>
        </p:nvSpPr>
        <p:spPr>
          <a:xfrm>
            <a:off x="592601" y="1604776"/>
            <a:ext cx="6021388" cy="4866290"/>
          </a:xfrm>
        </p:spPr>
        <p:txBody>
          <a:bodyPr>
            <a:normAutofit/>
          </a:bodyPr>
          <a:lstStyle/>
          <a:p>
            <a:r>
              <a:rPr lang="en-US" sz="2800" dirty="0">
                <a:solidFill>
                  <a:schemeClr val="bg1"/>
                </a:solidFill>
              </a:rPr>
              <a:t>In addition to consideration of costs to upgrade/modify Heating, Ventilation, and Air Conditioning (HVAC) system, applicants should consider the following (not all inclusive list</a:t>
            </a:r>
            <a:r>
              <a:rPr lang="en-US" sz="2800" dirty="0" smtClean="0">
                <a:solidFill>
                  <a:schemeClr val="bg1"/>
                </a:solidFill>
              </a:rPr>
              <a:t>):</a:t>
            </a:r>
          </a:p>
          <a:p>
            <a:pPr marL="285750" indent="-285750">
              <a:buFont typeface="Arial" panose="020B0604020202020204" pitchFamily="34" charset="0"/>
              <a:buChar char="•"/>
            </a:pPr>
            <a:r>
              <a:rPr lang="en-US" sz="2800" dirty="0" smtClean="0">
                <a:solidFill>
                  <a:schemeClr val="bg1"/>
                </a:solidFill>
              </a:rPr>
              <a:t>Asbestos</a:t>
            </a:r>
          </a:p>
          <a:p>
            <a:pPr marL="285750" indent="-285750">
              <a:buFont typeface="Arial" panose="020B0604020202020204" pitchFamily="34" charset="0"/>
              <a:buChar char="•"/>
            </a:pPr>
            <a:r>
              <a:rPr lang="en-US" sz="2800" dirty="0" smtClean="0">
                <a:solidFill>
                  <a:schemeClr val="bg1"/>
                </a:solidFill>
              </a:rPr>
              <a:t>Lead Based Paints</a:t>
            </a:r>
          </a:p>
          <a:p>
            <a:pPr marL="285750" indent="-285750">
              <a:buFont typeface="Arial" panose="020B0604020202020204" pitchFamily="34" charset="0"/>
              <a:buChar char="•"/>
            </a:pPr>
            <a:r>
              <a:rPr lang="en-US" sz="2800" dirty="0" smtClean="0">
                <a:solidFill>
                  <a:schemeClr val="bg1"/>
                </a:solidFill>
              </a:rPr>
              <a:t>Mold</a:t>
            </a:r>
            <a:endParaRPr lang="en-US" sz="2800" dirty="0">
              <a:solidFill>
                <a:schemeClr val="bg1"/>
              </a:solidFill>
            </a:endParaRPr>
          </a:p>
        </p:txBody>
      </p:sp>
    </p:spTree>
    <p:extLst>
      <p:ext uri="{BB962C8B-B14F-4D97-AF65-F5344CB8AC3E}">
        <p14:creationId xmlns:p14="http://schemas.microsoft.com/office/powerpoint/2010/main" val="4255686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145" y="187288"/>
            <a:ext cx="7547467" cy="666519"/>
          </a:xfrm>
        </p:spPr>
        <p:txBody>
          <a:bodyPr/>
          <a:lstStyle/>
          <a:p>
            <a:r>
              <a:rPr lang="en-US" dirty="0" smtClean="0">
                <a:solidFill>
                  <a:schemeClr val="bg1"/>
                </a:solidFill>
              </a:rPr>
              <a:t>Special considerations - Asbestos</a:t>
            </a:r>
            <a:endParaRPr lang="en-US" dirty="0">
              <a:solidFill>
                <a:schemeClr val="bg1"/>
              </a:solidFill>
            </a:endParaRPr>
          </a:p>
        </p:txBody>
      </p:sp>
      <p:pic>
        <p:nvPicPr>
          <p:cNvPr id="5" name="Picture Placeholder 4" descr="&lt;strong&gt;Asbestos&lt;/strong&gt; - Wikipedia"/>
          <p:cNvPicPr>
            <a:picLocks noGrp="1" noChangeAspect="1"/>
          </p:cNvPicPr>
          <p:nvPr>
            <p:ph type="pic" idx="1"/>
          </p:nvPr>
        </p:nvPicPr>
        <p:blipFill>
          <a:blip r:embed="rId3">
            <a:extLst>
              <a:ext uri="{28A0092B-C50C-407E-A947-70E740481C1C}">
                <a14:useLocalDpi xmlns:a14="http://schemas.microsoft.com/office/drawing/2010/main" val="0"/>
              </a:ext>
            </a:extLst>
          </a:blip>
          <a:srcRect l="20756" r="20756"/>
          <a:stretch>
            <a:fillRect/>
          </a:stretch>
        </p:blipFill>
        <p:spPr>
          <a:xfrm>
            <a:off x="304800" y="473075"/>
            <a:ext cx="1776413" cy="3584575"/>
          </a:xfrm>
        </p:spPr>
      </p:pic>
      <p:sp>
        <p:nvSpPr>
          <p:cNvPr id="4" name="Text Placeholder 3"/>
          <p:cNvSpPr>
            <a:spLocks noGrp="1"/>
          </p:cNvSpPr>
          <p:nvPr>
            <p:ph type="body" sz="half" idx="2"/>
          </p:nvPr>
        </p:nvSpPr>
        <p:spPr>
          <a:xfrm>
            <a:off x="2913961" y="853807"/>
            <a:ext cx="7728333" cy="5483931"/>
          </a:xfrm>
        </p:spPr>
        <p:txBody>
          <a:bodyPr/>
          <a:lstStyle/>
          <a:p>
            <a:pPr marL="285750" indent="-285750">
              <a:buFont typeface="Arial" panose="020B0604020202020204" pitchFamily="34" charset="0"/>
              <a:buChar char="•"/>
            </a:pPr>
            <a:r>
              <a:rPr lang="en-US" sz="2000" dirty="0" smtClean="0">
                <a:solidFill>
                  <a:schemeClr val="bg1"/>
                </a:solidFill>
              </a:rPr>
              <a:t>Used </a:t>
            </a:r>
            <a:r>
              <a:rPr lang="en-US" sz="2000" dirty="0">
                <a:solidFill>
                  <a:schemeClr val="bg1"/>
                </a:solidFill>
              </a:rPr>
              <a:t>in </a:t>
            </a:r>
            <a:r>
              <a:rPr lang="en-US" sz="2000" dirty="0" smtClean="0">
                <a:solidFill>
                  <a:schemeClr val="bg1"/>
                </a:solidFill>
              </a:rPr>
              <a:t>most buildings </a:t>
            </a:r>
            <a:r>
              <a:rPr lang="en-US" sz="2000" dirty="0">
                <a:solidFill>
                  <a:schemeClr val="bg1"/>
                </a:solidFill>
              </a:rPr>
              <a:t>constructed before the 1980s in the </a:t>
            </a:r>
            <a:r>
              <a:rPr lang="en-US" sz="2000" dirty="0" smtClean="0">
                <a:solidFill>
                  <a:schemeClr val="bg1"/>
                </a:solidFill>
              </a:rPr>
              <a:t>US in a variety of ways. </a:t>
            </a:r>
          </a:p>
          <a:p>
            <a:pPr marL="285750" indent="-285750">
              <a:buFont typeface="Arial" panose="020B0604020202020204" pitchFamily="34" charset="0"/>
              <a:buChar char="•"/>
            </a:pPr>
            <a:r>
              <a:rPr lang="en-US" sz="2000" dirty="0" smtClean="0">
                <a:solidFill>
                  <a:schemeClr val="bg1"/>
                </a:solidFill>
              </a:rPr>
              <a:t>Is a hazard </a:t>
            </a:r>
            <a:r>
              <a:rPr lang="en-US" sz="2000" dirty="0">
                <a:solidFill>
                  <a:schemeClr val="bg1"/>
                </a:solidFill>
              </a:rPr>
              <a:t>when </a:t>
            </a:r>
            <a:r>
              <a:rPr lang="en-US" sz="2000" dirty="0" smtClean="0">
                <a:solidFill>
                  <a:schemeClr val="bg1"/>
                </a:solidFill>
              </a:rPr>
              <a:t>damaged and poses </a:t>
            </a:r>
            <a:r>
              <a:rPr lang="en-US" sz="2000" dirty="0">
                <a:solidFill>
                  <a:schemeClr val="bg1"/>
                </a:solidFill>
              </a:rPr>
              <a:t>a health risk to building occupants, repairmen, and maintenance workers </a:t>
            </a:r>
            <a:r>
              <a:rPr lang="en-US" sz="2000" dirty="0" smtClean="0">
                <a:solidFill>
                  <a:schemeClr val="bg1"/>
                </a:solidFill>
              </a:rPr>
              <a:t>as </a:t>
            </a:r>
            <a:r>
              <a:rPr lang="en-US" sz="2000" dirty="0">
                <a:solidFill>
                  <a:schemeClr val="bg1"/>
                </a:solidFill>
              </a:rPr>
              <a:t>asbestos fibers may be released into the air. </a:t>
            </a:r>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Professionals </a:t>
            </a:r>
            <a:r>
              <a:rPr lang="en-US" sz="2000" dirty="0">
                <a:solidFill>
                  <a:schemeClr val="bg1"/>
                </a:solidFill>
              </a:rPr>
              <a:t>who design the HVAC upgrade/modify should take into consideration that the HVAC upgrades/modifications could include the need for asbestos abatement. </a:t>
            </a:r>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Guidelines </a:t>
            </a:r>
            <a:r>
              <a:rPr lang="en-US" sz="2000" dirty="0">
                <a:solidFill>
                  <a:schemeClr val="bg1"/>
                </a:solidFill>
              </a:rPr>
              <a:t>and regulations can be found at the Louisiana Department of Environmental Quality web site at: https://deq.louisiana.gov/page/asbestos-accreditation-and-notification-forms </a:t>
            </a:r>
            <a:r>
              <a:rPr lang="en-US" dirty="0">
                <a:solidFill>
                  <a:schemeClr val="bg1"/>
                </a:solidFill>
              </a:rPr>
              <a:t>.</a:t>
            </a:r>
          </a:p>
        </p:txBody>
      </p:sp>
    </p:spTree>
    <p:extLst>
      <p:ext uri="{BB962C8B-B14F-4D97-AF65-F5344CB8AC3E}">
        <p14:creationId xmlns:p14="http://schemas.microsoft.com/office/powerpoint/2010/main" val="958585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883" y="126695"/>
            <a:ext cx="7725103" cy="986009"/>
          </a:xfrm>
        </p:spPr>
        <p:txBody>
          <a:bodyPr>
            <a:normAutofit/>
          </a:bodyPr>
          <a:lstStyle/>
          <a:p>
            <a:r>
              <a:rPr lang="en-US" dirty="0" smtClean="0">
                <a:solidFill>
                  <a:schemeClr val="bg1"/>
                </a:solidFill>
              </a:rPr>
              <a:t>Special considerations – lead based paints</a:t>
            </a:r>
            <a:endParaRPr lang="en-US" dirty="0">
              <a:solidFill>
                <a:schemeClr val="bg1"/>
              </a:solidFill>
            </a:endParaRPr>
          </a:p>
        </p:txBody>
      </p:sp>
      <p:pic>
        <p:nvPicPr>
          <p:cNvPr id="5" name="Picture Placeholder 4" descr="Flaking &lt;strong&gt;Paint&lt;/strong&gt; | Flickr - Photo Sharing!"/>
          <p:cNvPicPr>
            <a:picLocks noGrp="1" noChangeAspect="1"/>
          </p:cNvPicPr>
          <p:nvPr>
            <p:ph type="pic" idx="1"/>
          </p:nvPr>
        </p:nvPicPr>
        <p:blipFill>
          <a:blip r:embed="rId3">
            <a:extLst>
              <a:ext uri="{28A0092B-C50C-407E-A947-70E740481C1C}">
                <a14:useLocalDpi xmlns:a14="http://schemas.microsoft.com/office/drawing/2010/main" val="0"/>
              </a:ext>
            </a:extLst>
          </a:blip>
          <a:srcRect l="18655" r="18655"/>
          <a:stretch>
            <a:fillRect/>
          </a:stretch>
        </p:blipFill>
        <p:spPr>
          <a:xfrm>
            <a:off x="357188" y="514350"/>
            <a:ext cx="2522537" cy="3017838"/>
          </a:xfrm>
        </p:spPr>
      </p:pic>
      <p:sp>
        <p:nvSpPr>
          <p:cNvPr id="4" name="Text Placeholder 3"/>
          <p:cNvSpPr>
            <a:spLocks noGrp="1"/>
          </p:cNvSpPr>
          <p:nvPr>
            <p:ph type="body" sz="half" idx="2"/>
          </p:nvPr>
        </p:nvSpPr>
        <p:spPr>
          <a:xfrm>
            <a:off x="3123283" y="1112705"/>
            <a:ext cx="7089354" cy="5067378"/>
          </a:xfrm>
        </p:spPr>
        <p:txBody>
          <a:bodyPr>
            <a:normAutofit/>
          </a:bodyPr>
          <a:lstStyle/>
          <a:p>
            <a:pPr marL="285750" lvl="0" indent="-285750">
              <a:buFont typeface="Arial" panose="020B0604020202020204" pitchFamily="34" charset="0"/>
              <a:buChar char="•"/>
            </a:pPr>
            <a:r>
              <a:rPr lang="en-US" sz="2000" dirty="0" smtClean="0">
                <a:solidFill>
                  <a:schemeClr val="bg1"/>
                </a:solidFill>
              </a:rPr>
              <a:t>Buildings built </a:t>
            </a:r>
            <a:r>
              <a:rPr lang="en-US" sz="2000" dirty="0">
                <a:solidFill>
                  <a:schemeClr val="bg1"/>
                </a:solidFill>
              </a:rPr>
              <a:t>before </a:t>
            </a:r>
            <a:r>
              <a:rPr lang="en-US" sz="2000" dirty="0" smtClean="0">
                <a:solidFill>
                  <a:schemeClr val="bg1"/>
                </a:solidFill>
              </a:rPr>
              <a:t>1978 are more </a:t>
            </a:r>
            <a:r>
              <a:rPr lang="en-US" sz="2000" dirty="0">
                <a:solidFill>
                  <a:schemeClr val="bg1"/>
                </a:solidFill>
              </a:rPr>
              <a:t>likely to have lead-based paint</a:t>
            </a:r>
            <a:r>
              <a:rPr lang="en-US" sz="2000" dirty="0" smtClean="0">
                <a:solidFill>
                  <a:schemeClr val="bg1"/>
                </a:solidFill>
              </a:rPr>
              <a:t>.</a:t>
            </a:r>
          </a:p>
          <a:p>
            <a:pPr marL="285750" lvl="0" indent="-285750">
              <a:buFont typeface="Arial" panose="020B0604020202020204" pitchFamily="34" charset="0"/>
              <a:buChar char="•"/>
            </a:pPr>
            <a:r>
              <a:rPr lang="en-US" sz="2000" dirty="0" smtClean="0">
                <a:solidFill>
                  <a:schemeClr val="bg1"/>
                </a:solidFill>
              </a:rPr>
              <a:t>Entities should consult </a:t>
            </a:r>
            <a:r>
              <a:rPr lang="en-US" sz="2000" dirty="0">
                <a:solidFill>
                  <a:schemeClr val="bg1"/>
                </a:solidFill>
              </a:rPr>
              <a:t>a certified lead professional before beginning renovation, repair or painting projects</a:t>
            </a:r>
            <a:r>
              <a:rPr lang="en-US" sz="2000" dirty="0" smtClean="0">
                <a:solidFill>
                  <a:schemeClr val="bg1"/>
                </a:solidFill>
              </a:rPr>
              <a:t>.</a:t>
            </a:r>
          </a:p>
          <a:p>
            <a:pPr marL="285750" lvl="0" indent="-285750">
              <a:buFont typeface="Arial" panose="020B0604020202020204" pitchFamily="34" charset="0"/>
              <a:buChar char="•"/>
            </a:pPr>
            <a:r>
              <a:rPr lang="en-US" sz="2000" dirty="0" smtClean="0">
                <a:solidFill>
                  <a:schemeClr val="bg1"/>
                </a:solidFill>
              </a:rPr>
              <a:t>Professionals </a:t>
            </a:r>
            <a:r>
              <a:rPr lang="en-US" sz="2000" dirty="0">
                <a:solidFill>
                  <a:schemeClr val="bg1"/>
                </a:solidFill>
              </a:rPr>
              <a:t>who design the HVAC upgrade/modify should take into consideration that the HVAC upgrades/modifications could include the need for lead paint remediation.  </a:t>
            </a:r>
            <a:endParaRPr lang="en-US" sz="2000" dirty="0" smtClean="0">
              <a:solidFill>
                <a:schemeClr val="bg1"/>
              </a:solidFill>
            </a:endParaRPr>
          </a:p>
          <a:p>
            <a:pPr marL="285750" lvl="0" indent="-285750">
              <a:buFont typeface="Arial" panose="020B0604020202020204" pitchFamily="34" charset="0"/>
              <a:buChar char="•"/>
            </a:pPr>
            <a:r>
              <a:rPr lang="en-US" sz="2000" dirty="0" smtClean="0">
                <a:solidFill>
                  <a:schemeClr val="bg1"/>
                </a:solidFill>
              </a:rPr>
              <a:t>Guidelines </a:t>
            </a:r>
            <a:r>
              <a:rPr lang="en-US" sz="2000" dirty="0">
                <a:solidFill>
                  <a:schemeClr val="bg1"/>
                </a:solidFill>
              </a:rPr>
              <a:t>and regulations can be found at the Louisiana Department of Environmental Quality web site at:  https://deq.louisiana.gov/page/leadbased-paint </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52717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386" y="483476"/>
            <a:ext cx="7810226" cy="672662"/>
          </a:xfrm>
        </p:spPr>
        <p:txBody>
          <a:bodyPr/>
          <a:lstStyle/>
          <a:p>
            <a:r>
              <a:rPr lang="en-US" dirty="0" smtClean="0">
                <a:solidFill>
                  <a:schemeClr val="bg1"/>
                </a:solidFill>
              </a:rPr>
              <a:t>Special considerations - mold</a:t>
            </a:r>
            <a:endParaRPr lang="en-US" dirty="0">
              <a:solidFill>
                <a:schemeClr val="bg1"/>
              </a:solidFill>
            </a:endParaRPr>
          </a:p>
        </p:txBody>
      </p:sp>
      <p:pic>
        <p:nvPicPr>
          <p:cNvPr id="5" name="Picture Placeholder 4" descr="home - What is a permanent solution for black &lt;strong&gt;mold&lt;/strong&gt; ..."/>
          <p:cNvPicPr>
            <a:picLocks noGrp="1" noChangeAspect="1"/>
          </p:cNvPicPr>
          <p:nvPr>
            <p:ph type="pic" idx="1"/>
          </p:nvPr>
        </p:nvPicPr>
        <p:blipFill>
          <a:blip r:embed="rId3">
            <a:extLst>
              <a:ext uri="{28A0092B-C50C-407E-A947-70E740481C1C}">
                <a14:useLocalDpi xmlns:a14="http://schemas.microsoft.com/office/drawing/2010/main" val="0"/>
              </a:ext>
            </a:extLst>
          </a:blip>
          <a:srcRect l="25192" r="25192"/>
          <a:stretch>
            <a:fillRect/>
          </a:stretch>
        </p:blipFill>
        <p:spPr>
          <a:xfrm>
            <a:off x="346075" y="484188"/>
            <a:ext cx="2051050" cy="3100387"/>
          </a:xfrm>
        </p:spPr>
      </p:pic>
      <p:sp>
        <p:nvSpPr>
          <p:cNvPr id="4" name="Text Placeholder 3"/>
          <p:cNvSpPr>
            <a:spLocks noGrp="1"/>
          </p:cNvSpPr>
          <p:nvPr>
            <p:ph type="body" sz="half" idx="2"/>
          </p:nvPr>
        </p:nvSpPr>
        <p:spPr>
          <a:xfrm>
            <a:off x="2693624" y="1156138"/>
            <a:ext cx="8050576" cy="5118538"/>
          </a:xfrm>
        </p:spPr>
        <p:txBody>
          <a:bodyPr>
            <a:noAutofit/>
          </a:bodyPr>
          <a:lstStyle/>
          <a:p>
            <a:pPr marL="285750" indent="-285750">
              <a:buFont typeface="Arial" panose="020B0604020202020204" pitchFamily="34" charset="0"/>
              <a:buChar char="•"/>
            </a:pPr>
            <a:r>
              <a:rPr lang="en-US" sz="2000" dirty="0">
                <a:solidFill>
                  <a:schemeClr val="bg1"/>
                </a:solidFill>
              </a:rPr>
              <a:t>Mold growth inside hard surface (e.g., sheet metal) ducts or on other components of your heating and cooling system may occur.  </a:t>
            </a:r>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HVAC </a:t>
            </a:r>
            <a:r>
              <a:rPr lang="en-US" sz="2000" dirty="0">
                <a:solidFill>
                  <a:schemeClr val="bg1"/>
                </a:solidFill>
              </a:rPr>
              <a:t>upgrade/modifications </a:t>
            </a:r>
            <a:r>
              <a:rPr lang="en-US" sz="2000" dirty="0" smtClean="0">
                <a:solidFill>
                  <a:schemeClr val="bg1"/>
                </a:solidFill>
              </a:rPr>
              <a:t>should </a:t>
            </a:r>
            <a:r>
              <a:rPr lang="en-US" sz="2000" dirty="0">
                <a:solidFill>
                  <a:schemeClr val="bg1"/>
                </a:solidFill>
              </a:rPr>
              <a:t>include a mold inspection of the duct work and all other components of the HVAC system</a:t>
            </a:r>
            <a:r>
              <a:rPr lang="en-US" sz="2000" dirty="0" smtClean="0">
                <a:solidFill>
                  <a:schemeClr val="bg1"/>
                </a:solidFill>
              </a:rPr>
              <a:t>.</a:t>
            </a:r>
          </a:p>
          <a:p>
            <a:pPr marL="285750" indent="-285750">
              <a:buFont typeface="Arial" panose="020B0604020202020204" pitchFamily="34" charset="0"/>
              <a:buChar char="•"/>
            </a:pPr>
            <a:r>
              <a:rPr lang="en-US" sz="2000" dirty="0" smtClean="0">
                <a:solidFill>
                  <a:schemeClr val="bg1"/>
                </a:solidFill>
              </a:rPr>
              <a:t>HVAC professionals </a:t>
            </a:r>
            <a:r>
              <a:rPr lang="en-US" sz="2000" dirty="0">
                <a:solidFill>
                  <a:schemeClr val="bg1"/>
                </a:solidFill>
              </a:rPr>
              <a:t>should recommend remediation efforts if necessary. </a:t>
            </a:r>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Remediation </a:t>
            </a:r>
            <a:r>
              <a:rPr lang="en-US" sz="2000" dirty="0">
                <a:solidFill>
                  <a:schemeClr val="bg1"/>
                </a:solidFill>
              </a:rPr>
              <a:t>efforts could include cleaning, sanitizing or replacement of the duct work and all other components of the HVAC system.  </a:t>
            </a:r>
            <a:endParaRPr lang="en-US" sz="2000" dirty="0" smtClean="0">
              <a:solidFill>
                <a:schemeClr val="bg1"/>
              </a:solidFill>
            </a:endParaRPr>
          </a:p>
          <a:p>
            <a:pPr marL="285750" indent="-285750">
              <a:buFont typeface="Arial" panose="020B0604020202020204" pitchFamily="34" charset="0"/>
              <a:buChar char="•"/>
            </a:pPr>
            <a:r>
              <a:rPr lang="en-US" sz="2000" dirty="0" smtClean="0">
                <a:solidFill>
                  <a:schemeClr val="bg1"/>
                </a:solidFill>
              </a:rPr>
              <a:t>More </a:t>
            </a:r>
            <a:r>
              <a:rPr lang="en-US" sz="2000" dirty="0">
                <a:solidFill>
                  <a:schemeClr val="bg1"/>
                </a:solidFill>
              </a:rPr>
              <a:t>information on mold and guidelines can be found at the Louisiana Department of Health website at:  https://ldh.la.gov/index.cfm/faq/category/41 </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353738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07" y="275922"/>
            <a:ext cx="8705505" cy="543056"/>
          </a:xfrm>
        </p:spPr>
        <p:txBody>
          <a:bodyPr>
            <a:normAutofit fontScale="90000"/>
          </a:bodyPr>
          <a:lstStyle/>
          <a:p>
            <a:r>
              <a:rPr lang="en-US" dirty="0" smtClean="0">
                <a:solidFill>
                  <a:schemeClr val="bg1"/>
                </a:solidFill>
              </a:rPr>
              <a:t>Design professionals – project Implementation</a:t>
            </a:r>
            <a:endParaRPr lang="en-US" dirty="0">
              <a:solidFill>
                <a:schemeClr val="bg1"/>
              </a:solidFill>
            </a:endParaRPr>
          </a:p>
        </p:txBody>
      </p:sp>
      <p:pic>
        <p:nvPicPr>
          <p:cNvPr id="5" name="Picture Placeholder 4" descr="&lt;strong&gt;Architect&lt;/strong&gt; Architektin Business Man · Free image on Pixabay"/>
          <p:cNvPicPr>
            <a:picLocks noGrp="1" noChangeAspect="1"/>
          </p:cNvPicPr>
          <p:nvPr>
            <p:ph type="pic" idx="1"/>
          </p:nvPr>
        </p:nvPicPr>
        <p:blipFill>
          <a:blip r:embed="rId3">
            <a:extLst>
              <a:ext uri="{28A0092B-C50C-407E-A947-70E740481C1C}">
                <a14:useLocalDpi xmlns:a14="http://schemas.microsoft.com/office/drawing/2010/main" val="0"/>
              </a:ext>
            </a:extLst>
          </a:blip>
          <a:srcRect l="22316" r="22316"/>
          <a:stretch>
            <a:fillRect/>
          </a:stretch>
        </p:blipFill>
        <p:spPr>
          <a:xfrm>
            <a:off x="9308488" y="596862"/>
            <a:ext cx="2333625" cy="4214813"/>
          </a:xfrm>
        </p:spPr>
      </p:pic>
      <p:sp>
        <p:nvSpPr>
          <p:cNvPr id="4" name="Text Placeholder 3"/>
          <p:cNvSpPr>
            <a:spLocks noGrp="1"/>
          </p:cNvSpPr>
          <p:nvPr>
            <p:ph type="body" sz="half" idx="2"/>
          </p:nvPr>
        </p:nvSpPr>
        <p:spPr>
          <a:xfrm>
            <a:off x="251208" y="881350"/>
            <a:ext cx="8705505" cy="5138989"/>
          </a:xfrm>
        </p:spPr>
        <p:txBody>
          <a:bodyPr/>
          <a:lstStyle/>
          <a:p>
            <a:pPr lvl="0"/>
            <a:r>
              <a:rPr lang="en-US" dirty="0" smtClean="0">
                <a:solidFill>
                  <a:schemeClr val="bg1"/>
                </a:solidFill>
              </a:rPr>
              <a:t>Generate </a:t>
            </a:r>
            <a:r>
              <a:rPr lang="en-US" dirty="0">
                <a:solidFill>
                  <a:schemeClr val="bg1"/>
                </a:solidFill>
              </a:rPr>
              <a:t>HVAC upgrades/modifications construction plans and specifications for Public Bid with CDBG requirements </a:t>
            </a:r>
          </a:p>
          <a:p>
            <a:pPr lvl="0"/>
            <a:r>
              <a:rPr lang="en-US" dirty="0">
                <a:solidFill>
                  <a:schemeClr val="bg1"/>
                </a:solidFill>
              </a:rPr>
              <a:t>Assist grantee with advertising and bidding according to CDBG and Louisiana Public Bid Law </a:t>
            </a:r>
          </a:p>
          <a:p>
            <a:pPr lvl="0"/>
            <a:r>
              <a:rPr lang="en-US" dirty="0">
                <a:solidFill>
                  <a:schemeClr val="bg1"/>
                </a:solidFill>
              </a:rPr>
              <a:t>Assist grantee with construction documentation and inspection</a:t>
            </a:r>
          </a:p>
          <a:p>
            <a:pPr lvl="0"/>
            <a:r>
              <a:rPr lang="en-US" dirty="0">
                <a:solidFill>
                  <a:schemeClr val="bg1"/>
                </a:solidFill>
              </a:rPr>
              <a:t>Assist grantee with close out of the construction project according to CDBG and Louisiana Public Bid Law</a:t>
            </a:r>
          </a:p>
          <a:p>
            <a:r>
              <a:rPr lang="en-US" dirty="0">
                <a:solidFill>
                  <a:schemeClr val="bg1"/>
                </a:solidFill>
              </a:rPr>
              <a:t>CDBG guidelines for Plans and Specifications can be found at:</a:t>
            </a:r>
          </a:p>
          <a:p>
            <a:r>
              <a:rPr lang="en-US" dirty="0">
                <a:solidFill>
                  <a:schemeClr val="bg1"/>
                </a:solidFill>
              </a:rPr>
              <a:t>https://</a:t>
            </a:r>
            <a:r>
              <a:rPr lang="en-US" dirty="0" smtClean="0">
                <a:solidFill>
                  <a:schemeClr val="bg1"/>
                </a:solidFill>
              </a:rPr>
              <a:t>www.doa.la.gov/Pages/ocd/CDBG/2020_Grantee_Handbook.aspx</a:t>
            </a:r>
            <a:endParaRPr lang="en-US" dirty="0">
              <a:solidFill>
                <a:schemeClr val="bg1"/>
              </a:solidFill>
            </a:endParaRPr>
          </a:p>
        </p:txBody>
      </p:sp>
    </p:spTree>
    <p:extLst>
      <p:ext uri="{BB962C8B-B14F-4D97-AF65-F5344CB8AC3E}">
        <p14:creationId xmlns:p14="http://schemas.microsoft.com/office/powerpoint/2010/main" val="2722865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3" y="501700"/>
            <a:ext cx="9123452" cy="628457"/>
          </a:xfrm>
        </p:spPr>
        <p:txBody>
          <a:bodyPr>
            <a:normAutofit/>
          </a:bodyPr>
          <a:lstStyle/>
          <a:p>
            <a:r>
              <a:rPr lang="en-US" sz="2400" dirty="0" smtClean="0">
                <a:solidFill>
                  <a:schemeClr val="bg1"/>
                </a:solidFill>
              </a:rPr>
              <a:t>Administrative professional – Project implementation</a:t>
            </a:r>
            <a:endParaRPr lang="en-US" sz="2400" dirty="0">
              <a:solidFill>
                <a:schemeClr val="bg1"/>
              </a:solidFill>
            </a:endParaRPr>
          </a:p>
        </p:txBody>
      </p:sp>
      <p:pic>
        <p:nvPicPr>
          <p:cNvPr id="5" name="Picture Placeholder 4" descr="vector image of a &lt;strong&gt;office&lt;/strong&gt; &lt;strong&gt;worker&lt;/strong&gt; at his desk | Ask a Tech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7903" r="17903"/>
          <a:stretch>
            <a:fillRect/>
          </a:stretch>
        </p:blipFill>
        <p:spPr>
          <a:xfrm>
            <a:off x="9675492" y="293046"/>
            <a:ext cx="1752600" cy="2765425"/>
          </a:xfrm>
        </p:spPr>
      </p:pic>
      <p:sp>
        <p:nvSpPr>
          <p:cNvPr id="4" name="Text Placeholder 3"/>
          <p:cNvSpPr>
            <a:spLocks noGrp="1"/>
          </p:cNvSpPr>
          <p:nvPr>
            <p:ph type="body" sz="half" idx="2"/>
          </p:nvPr>
        </p:nvSpPr>
        <p:spPr>
          <a:xfrm>
            <a:off x="556103" y="2004451"/>
            <a:ext cx="9507433" cy="4191917"/>
          </a:xfrm>
        </p:spPr>
        <p:txBody>
          <a:bodyPr>
            <a:normAutofit/>
          </a:bodyPr>
          <a:lstStyle/>
          <a:p>
            <a:r>
              <a:rPr lang="en-US" sz="2000" dirty="0" smtClean="0">
                <a:solidFill>
                  <a:schemeClr val="bg1"/>
                </a:solidFill>
              </a:rPr>
              <a:t>Assist the applicant with project implementation.</a:t>
            </a:r>
          </a:p>
          <a:p>
            <a:endParaRPr lang="en-US" sz="2000" dirty="0" smtClean="0">
              <a:solidFill>
                <a:schemeClr val="bg1"/>
              </a:solidFill>
            </a:endParaRPr>
          </a:p>
          <a:p>
            <a:r>
              <a:rPr lang="en-US" sz="2000" dirty="0" smtClean="0">
                <a:solidFill>
                  <a:schemeClr val="bg1"/>
                </a:solidFill>
              </a:rPr>
              <a:t>CDBG </a:t>
            </a:r>
            <a:r>
              <a:rPr lang="en-US" sz="2000" dirty="0">
                <a:solidFill>
                  <a:schemeClr val="bg1"/>
                </a:solidFill>
              </a:rPr>
              <a:t>guidelines for </a:t>
            </a:r>
            <a:r>
              <a:rPr lang="en-US" sz="2000" dirty="0" smtClean="0">
                <a:solidFill>
                  <a:schemeClr val="bg1"/>
                </a:solidFill>
              </a:rPr>
              <a:t>project implementation can </a:t>
            </a:r>
            <a:r>
              <a:rPr lang="en-US" sz="2000" dirty="0">
                <a:solidFill>
                  <a:schemeClr val="bg1"/>
                </a:solidFill>
              </a:rPr>
              <a:t>be found at:</a:t>
            </a:r>
          </a:p>
          <a:p>
            <a:r>
              <a:rPr lang="en-US" sz="2000" dirty="0">
                <a:solidFill>
                  <a:schemeClr val="bg1"/>
                </a:solidFill>
              </a:rPr>
              <a:t>https://www.doa.la.gov/Pages/ocd/CDBG/2020_Grantee_Handbook.aspx</a:t>
            </a:r>
          </a:p>
        </p:txBody>
      </p:sp>
    </p:spTree>
    <p:extLst>
      <p:ext uri="{BB962C8B-B14F-4D97-AF65-F5344CB8AC3E}">
        <p14:creationId xmlns:p14="http://schemas.microsoft.com/office/powerpoint/2010/main" val="2499753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082" y="253388"/>
            <a:ext cx="8076530" cy="649995"/>
          </a:xfrm>
        </p:spPr>
        <p:txBody>
          <a:bodyPr/>
          <a:lstStyle/>
          <a:p>
            <a:r>
              <a:rPr lang="en-US" dirty="0" smtClean="0">
                <a:solidFill>
                  <a:schemeClr val="bg1"/>
                </a:solidFill>
              </a:rPr>
              <a:t>Application submittal process</a:t>
            </a:r>
            <a:endParaRPr lang="en-US" dirty="0">
              <a:solidFill>
                <a:schemeClr val="bg1"/>
              </a:solidFill>
            </a:endParaRPr>
          </a:p>
        </p:txBody>
      </p:sp>
      <p:pic>
        <p:nvPicPr>
          <p:cNvPr id="6" name="Picture Placeholder 5" descr="GUIDELINES FOR AUTHOR, EDITOR, AND REVIEWER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8263" r="18263"/>
          <a:stretch>
            <a:fillRect/>
          </a:stretch>
        </p:blipFill>
        <p:spPr>
          <a:xfrm>
            <a:off x="274638" y="254000"/>
            <a:ext cx="2093912" cy="3298825"/>
          </a:xfrm>
        </p:spPr>
      </p:pic>
      <p:sp>
        <p:nvSpPr>
          <p:cNvPr id="4" name="Text Placeholder 3"/>
          <p:cNvSpPr>
            <a:spLocks noGrp="1"/>
          </p:cNvSpPr>
          <p:nvPr>
            <p:ph type="body" sz="half" idx="2"/>
          </p:nvPr>
        </p:nvSpPr>
        <p:spPr>
          <a:xfrm>
            <a:off x="2666082" y="1250414"/>
            <a:ext cx="8078118" cy="5045726"/>
          </a:xfrm>
        </p:spPr>
        <p:txBody>
          <a:bodyPr/>
          <a:lstStyle/>
          <a:p>
            <a:r>
              <a:rPr lang="en-US" dirty="0" smtClean="0">
                <a:solidFill>
                  <a:schemeClr val="bg1"/>
                </a:solidFill>
              </a:rPr>
              <a:t>Applications will be submitted via the online portal at </a:t>
            </a:r>
            <a:r>
              <a:rPr lang="en-US" dirty="0">
                <a:solidFill>
                  <a:schemeClr val="bg1"/>
                </a:solidFill>
              </a:rPr>
              <a:t>https://</a:t>
            </a:r>
            <a:r>
              <a:rPr lang="en-US" dirty="0" smtClean="0">
                <a:solidFill>
                  <a:schemeClr val="bg1"/>
                </a:solidFill>
              </a:rPr>
              <a:t>wwwcfprd.doa.la.gov/CDBG_Cares.</a:t>
            </a:r>
          </a:p>
          <a:p>
            <a:r>
              <a:rPr lang="en-US" dirty="0" smtClean="0">
                <a:solidFill>
                  <a:schemeClr val="bg1"/>
                </a:solidFill>
              </a:rPr>
              <a:t>Portal will be open to users on February 1, 2021.</a:t>
            </a:r>
          </a:p>
          <a:p>
            <a:r>
              <a:rPr lang="en-US" dirty="0">
                <a:solidFill>
                  <a:schemeClr val="bg1"/>
                </a:solidFill>
              </a:rPr>
              <a:t>Applications will be accepted on a first come, first served basis until July 9, </a:t>
            </a:r>
            <a:r>
              <a:rPr lang="en-US" dirty="0" smtClean="0">
                <a:solidFill>
                  <a:schemeClr val="bg1"/>
                </a:solidFill>
              </a:rPr>
              <a:t>2021, </a:t>
            </a:r>
            <a:r>
              <a:rPr lang="en-US" dirty="0">
                <a:solidFill>
                  <a:schemeClr val="bg1"/>
                </a:solidFill>
              </a:rPr>
              <a:t>or until all funds have been obligated</a:t>
            </a:r>
            <a:r>
              <a:rPr lang="en-US" dirty="0" smtClean="0">
                <a:solidFill>
                  <a:schemeClr val="bg1"/>
                </a:solidFill>
              </a:rPr>
              <a:t>.</a:t>
            </a:r>
          </a:p>
          <a:p>
            <a:r>
              <a:rPr lang="en-US" dirty="0" smtClean="0">
                <a:solidFill>
                  <a:schemeClr val="bg1"/>
                </a:solidFill>
              </a:rPr>
              <a:t>Application forms and instructions will be available in the online portal.</a:t>
            </a:r>
          </a:p>
          <a:p>
            <a:r>
              <a:rPr lang="en-US" dirty="0" smtClean="0">
                <a:solidFill>
                  <a:schemeClr val="bg1"/>
                </a:solidFill>
              </a:rPr>
              <a:t>No additional information or documents should be submitted to OCD-LGA unless requested by an OCD staff member.</a:t>
            </a:r>
          </a:p>
          <a:p>
            <a:r>
              <a:rPr lang="en-US" dirty="0" smtClean="0">
                <a:solidFill>
                  <a:schemeClr val="bg1"/>
                </a:solidFill>
              </a:rPr>
              <a:t>Any information requested by an OCD staff member should be submitted within the timeframe identified in the request.</a:t>
            </a:r>
          </a:p>
        </p:txBody>
      </p:sp>
    </p:spTree>
    <p:extLst>
      <p:ext uri="{BB962C8B-B14F-4D97-AF65-F5344CB8AC3E}">
        <p14:creationId xmlns:p14="http://schemas.microsoft.com/office/powerpoint/2010/main" val="177236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559" y="253388"/>
            <a:ext cx="8418053" cy="694063"/>
          </a:xfrm>
        </p:spPr>
        <p:txBody>
          <a:bodyPr/>
          <a:lstStyle/>
          <a:p>
            <a:r>
              <a:rPr lang="en-US" dirty="0" smtClean="0">
                <a:solidFill>
                  <a:schemeClr val="bg1"/>
                </a:solidFill>
              </a:rPr>
              <a:t>Access to online portal</a:t>
            </a:r>
            <a:endParaRPr lang="en-US" dirty="0">
              <a:solidFill>
                <a:schemeClr val="bg1"/>
              </a:solidFill>
            </a:endParaRPr>
          </a:p>
        </p:txBody>
      </p:sp>
      <p:pic>
        <p:nvPicPr>
          <p:cNvPr id="5" name="Picture Placeholder 4" descr="&lt;strong&gt;Online&lt;/strong&gt; Student | Taking &lt;strong&gt;online&lt;/strong&gt; classes can be a lot of fun ..."/>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5596" r="15596"/>
          <a:stretch>
            <a:fillRect/>
          </a:stretch>
        </p:blipFill>
        <p:spPr>
          <a:xfrm>
            <a:off x="336550" y="254000"/>
            <a:ext cx="1751013" cy="2544763"/>
          </a:xfrm>
        </p:spPr>
      </p:pic>
      <p:sp>
        <p:nvSpPr>
          <p:cNvPr id="4" name="Text Placeholder 3"/>
          <p:cNvSpPr>
            <a:spLocks noGrp="1"/>
          </p:cNvSpPr>
          <p:nvPr>
            <p:ph type="body" sz="half" idx="2"/>
          </p:nvPr>
        </p:nvSpPr>
        <p:spPr>
          <a:xfrm>
            <a:off x="2324559" y="1145754"/>
            <a:ext cx="8686800" cy="4715219"/>
          </a:xfrm>
        </p:spPr>
        <p:txBody>
          <a:bodyPr/>
          <a:lstStyle/>
          <a:p>
            <a:r>
              <a:rPr lang="en-US" sz="2000" dirty="0" smtClean="0">
                <a:solidFill>
                  <a:schemeClr val="bg1"/>
                </a:solidFill>
              </a:rPr>
              <a:t>All users must obtain a user id from OCD-LGA</a:t>
            </a:r>
          </a:p>
          <a:p>
            <a:endParaRPr lang="en-US" sz="2000" dirty="0" smtClean="0">
              <a:solidFill>
                <a:schemeClr val="bg1"/>
              </a:solidFill>
            </a:endParaRPr>
          </a:p>
          <a:p>
            <a:r>
              <a:rPr lang="en-US" sz="2000" dirty="0" smtClean="0">
                <a:solidFill>
                  <a:schemeClr val="bg1"/>
                </a:solidFill>
              </a:rPr>
              <a:t>Completed access request forms should be emailed to </a:t>
            </a:r>
            <a:r>
              <a:rPr lang="en-US" sz="2000" dirty="0" smtClean="0">
                <a:solidFill>
                  <a:schemeClr val="bg1"/>
                </a:solidFill>
                <a:hlinkClick r:id="rId4"/>
              </a:rPr>
              <a:t>Traci.Watts@la.gov</a:t>
            </a:r>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User ids will be sent via email to address identified on completed access request form.</a:t>
            </a:r>
          </a:p>
          <a:p>
            <a:endParaRPr lang="en-US" dirty="0">
              <a:solidFill>
                <a:schemeClr val="bg1"/>
              </a:solidFill>
            </a:endParaRPr>
          </a:p>
        </p:txBody>
      </p:sp>
    </p:spTree>
    <p:extLst>
      <p:ext uri="{BB962C8B-B14F-4D97-AF65-F5344CB8AC3E}">
        <p14:creationId xmlns:p14="http://schemas.microsoft.com/office/powerpoint/2010/main" val="830006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618" y="264405"/>
            <a:ext cx="7398994" cy="649995"/>
          </a:xfrm>
        </p:spPr>
        <p:txBody>
          <a:bodyPr/>
          <a:lstStyle/>
          <a:p>
            <a:r>
              <a:rPr lang="en-US" dirty="0" smtClean="0">
                <a:solidFill>
                  <a:schemeClr val="bg1"/>
                </a:solidFill>
              </a:rPr>
              <a:t>User Roles</a:t>
            </a:r>
            <a:endParaRPr lang="en-US" dirty="0">
              <a:solidFill>
                <a:schemeClr val="bg1"/>
              </a:solidFill>
            </a:endParaRPr>
          </a:p>
        </p:txBody>
      </p:sp>
      <p:pic>
        <p:nvPicPr>
          <p:cNvPr id="5" name="Picture Placeholder 4" descr="File:&lt;strong&gt;User&lt;/strong&gt;-expert.svg - Wikimedia Common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15" b="615"/>
          <a:stretch>
            <a:fillRect/>
          </a:stretch>
        </p:blipFill>
        <p:spPr>
          <a:xfrm>
            <a:off x="352425" y="198438"/>
            <a:ext cx="2655888" cy="4186237"/>
          </a:xfrm>
        </p:spPr>
      </p:pic>
      <p:sp>
        <p:nvSpPr>
          <p:cNvPr id="4" name="Text Placeholder 3"/>
          <p:cNvSpPr>
            <a:spLocks noGrp="1"/>
          </p:cNvSpPr>
          <p:nvPr>
            <p:ph type="body" sz="half" idx="2"/>
          </p:nvPr>
        </p:nvSpPr>
        <p:spPr>
          <a:xfrm>
            <a:off x="3343618" y="1178806"/>
            <a:ext cx="7400581" cy="4566490"/>
          </a:xfrm>
        </p:spPr>
        <p:txBody>
          <a:bodyPr/>
          <a:lstStyle/>
          <a:p>
            <a:r>
              <a:rPr lang="en-US" dirty="0" smtClean="0">
                <a:solidFill>
                  <a:schemeClr val="bg1"/>
                </a:solidFill>
              </a:rPr>
              <a:t>Local Government</a:t>
            </a:r>
          </a:p>
          <a:p>
            <a:pPr marL="342900" indent="-342900">
              <a:buFont typeface="Arial" panose="020B0604020202020204" pitchFamily="34" charset="0"/>
              <a:buChar char="•"/>
            </a:pPr>
            <a:r>
              <a:rPr lang="en-US" dirty="0" smtClean="0">
                <a:solidFill>
                  <a:schemeClr val="bg1"/>
                </a:solidFill>
              </a:rPr>
              <a:t>Local government employee/elected official</a:t>
            </a:r>
          </a:p>
          <a:p>
            <a:pPr marL="342900" indent="-342900">
              <a:buFont typeface="Arial" panose="020B0604020202020204" pitchFamily="34" charset="0"/>
              <a:buChar char="•"/>
            </a:pPr>
            <a:r>
              <a:rPr lang="en-US" dirty="0" smtClean="0">
                <a:solidFill>
                  <a:schemeClr val="bg1"/>
                </a:solidFill>
              </a:rPr>
              <a:t>Only has access to one local government application</a:t>
            </a:r>
          </a:p>
          <a:p>
            <a:pPr marL="342900" indent="-342900">
              <a:buFont typeface="Arial" panose="020B0604020202020204" pitchFamily="34" charset="0"/>
              <a:buChar char="•"/>
            </a:pPr>
            <a:r>
              <a:rPr lang="en-US" dirty="0" smtClean="0">
                <a:solidFill>
                  <a:schemeClr val="bg1"/>
                </a:solidFill>
              </a:rPr>
              <a:t>Create, edit, and submit application</a:t>
            </a:r>
            <a:endParaRPr lang="en-US" dirty="0">
              <a:solidFill>
                <a:schemeClr val="bg1"/>
              </a:solidFill>
            </a:endParaRPr>
          </a:p>
          <a:p>
            <a:endParaRPr lang="en-US" dirty="0" smtClean="0">
              <a:solidFill>
                <a:schemeClr val="bg1"/>
              </a:solidFill>
            </a:endParaRPr>
          </a:p>
          <a:p>
            <a:r>
              <a:rPr lang="en-US" dirty="0" smtClean="0">
                <a:solidFill>
                  <a:schemeClr val="bg1"/>
                </a:solidFill>
              </a:rPr>
              <a:t>Consultant</a:t>
            </a:r>
          </a:p>
          <a:p>
            <a:pPr marL="342900" indent="-342900">
              <a:buFont typeface="Arial" panose="020B0604020202020204" pitchFamily="34" charset="0"/>
              <a:buChar char="•"/>
            </a:pPr>
            <a:r>
              <a:rPr lang="en-US" dirty="0" smtClean="0">
                <a:solidFill>
                  <a:schemeClr val="bg1"/>
                </a:solidFill>
              </a:rPr>
              <a:t>Administrative consultant/engineer/architect</a:t>
            </a:r>
          </a:p>
          <a:p>
            <a:pPr marL="342900" indent="-342900">
              <a:buFont typeface="Arial" panose="020B0604020202020204" pitchFamily="34" charset="0"/>
              <a:buChar char="•"/>
            </a:pPr>
            <a:r>
              <a:rPr lang="en-US" dirty="0" smtClean="0">
                <a:solidFill>
                  <a:schemeClr val="bg1"/>
                </a:solidFill>
              </a:rPr>
              <a:t>May have access to multiple local government applications</a:t>
            </a:r>
          </a:p>
          <a:p>
            <a:pPr marL="342900" indent="-342900">
              <a:buFont typeface="Arial" panose="020B0604020202020204" pitchFamily="34" charset="0"/>
              <a:buChar char="•"/>
            </a:pPr>
            <a:r>
              <a:rPr lang="en-US" dirty="0" smtClean="0">
                <a:solidFill>
                  <a:schemeClr val="bg1"/>
                </a:solidFill>
              </a:rPr>
              <a:t>Create and edit application</a:t>
            </a:r>
            <a:endParaRPr lang="en-US" dirty="0">
              <a:solidFill>
                <a:schemeClr val="bg1"/>
              </a:solidFill>
            </a:endParaRPr>
          </a:p>
        </p:txBody>
      </p:sp>
    </p:spTree>
    <p:extLst>
      <p:ext uri="{BB962C8B-B14F-4D97-AF65-F5344CB8AC3E}">
        <p14:creationId xmlns:p14="http://schemas.microsoft.com/office/powerpoint/2010/main" val="891456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preferRelativeResize="0">
            <a:picLocks noGrp="1"/>
          </p:cNvPicPr>
          <p:nvPr>
            <p:ph type="pic" idx="1"/>
          </p:nvPr>
        </p:nvPicPr>
        <p:blipFill>
          <a:blip r:embed="rId3"/>
          <a:stretch>
            <a:fillRect/>
          </a:stretch>
        </p:blipFill>
        <p:spPr>
          <a:xfrm>
            <a:off x="641059" y="165254"/>
            <a:ext cx="6667674" cy="6323682"/>
          </a:xfrm>
          <a:prstGeom prst="rect">
            <a:avLst/>
          </a:prstGeom>
        </p:spPr>
      </p:pic>
      <p:sp>
        <p:nvSpPr>
          <p:cNvPr id="4" name="Text Placeholder 3"/>
          <p:cNvSpPr>
            <a:spLocks noGrp="1"/>
          </p:cNvSpPr>
          <p:nvPr>
            <p:ph type="body" sz="half" idx="2"/>
          </p:nvPr>
        </p:nvSpPr>
        <p:spPr>
          <a:xfrm>
            <a:off x="7717315" y="336014"/>
            <a:ext cx="2930487" cy="3376670"/>
          </a:xfrm>
        </p:spPr>
        <p:txBody>
          <a:bodyPr>
            <a:normAutofit/>
          </a:bodyPr>
          <a:lstStyle/>
          <a:p>
            <a:r>
              <a:rPr lang="en-US" sz="2400" dirty="0" smtClean="0">
                <a:solidFill>
                  <a:schemeClr val="bg1"/>
                </a:solidFill>
              </a:rPr>
              <a:t>CDBG CV HVAC Online System User Access Form</a:t>
            </a:r>
            <a:endParaRPr lang="en-US" sz="2400" dirty="0">
              <a:solidFill>
                <a:schemeClr val="bg1"/>
              </a:solidFill>
            </a:endParaRPr>
          </a:p>
        </p:txBody>
      </p:sp>
    </p:spTree>
    <p:extLst>
      <p:ext uri="{BB962C8B-B14F-4D97-AF65-F5344CB8AC3E}">
        <p14:creationId xmlns:p14="http://schemas.microsoft.com/office/powerpoint/2010/main" val="247216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6993" y="609600"/>
            <a:ext cx="7199586" cy="1093076"/>
          </a:xfrm>
        </p:spPr>
        <p:txBody>
          <a:bodyPr/>
          <a:lstStyle/>
          <a:p>
            <a:r>
              <a:rPr lang="en-US" dirty="0" smtClean="0">
                <a:solidFill>
                  <a:schemeClr val="bg1"/>
                </a:solidFill>
              </a:rPr>
              <a:t>General presentation information</a:t>
            </a:r>
            <a:endParaRPr lang="en-US" dirty="0">
              <a:solidFill>
                <a:schemeClr val="bg1"/>
              </a:solidFill>
            </a:endParaRPr>
          </a:p>
        </p:txBody>
      </p:sp>
      <p:pic>
        <p:nvPicPr>
          <p:cNvPr id="5" name="Picture Placeholder 4" descr="Lessons learned from hosting a &lt;strong&gt;virtual&lt;/strong&gt; conference – Agile ..."/>
          <p:cNvPicPr>
            <a:picLocks noGrp="1" noChangeAspect="1"/>
          </p:cNvPicPr>
          <p:nvPr>
            <p:ph type="pic" idx="1"/>
          </p:nvPr>
        </p:nvPicPr>
        <p:blipFill>
          <a:blip r:embed="rId3">
            <a:extLst>
              <a:ext uri="{28A0092B-C50C-407E-A947-70E740481C1C}">
                <a14:useLocalDpi xmlns:a14="http://schemas.microsoft.com/office/drawing/2010/main" val="0"/>
              </a:ext>
            </a:extLst>
          </a:blip>
          <a:srcRect l="27695" r="27695"/>
          <a:stretch>
            <a:fillRect/>
          </a:stretch>
        </p:blipFill>
        <p:spPr>
          <a:xfrm>
            <a:off x="539827" y="914400"/>
            <a:ext cx="2633586" cy="2754313"/>
          </a:xfrm>
        </p:spPr>
      </p:pic>
      <p:sp>
        <p:nvSpPr>
          <p:cNvPr id="4" name="Text Placeholder 3"/>
          <p:cNvSpPr>
            <a:spLocks noGrp="1"/>
          </p:cNvSpPr>
          <p:nvPr>
            <p:ph type="body" sz="half" idx="2"/>
          </p:nvPr>
        </p:nvSpPr>
        <p:spPr>
          <a:xfrm>
            <a:off x="3962400" y="1860331"/>
            <a:ext cx="6781800" cy="4414345"/>
          </a:xfrm>
        </p:spPr>
        <p:txBody>
          <a:bodyPr>
            <a:normAutofit/>
          </a:bodyPr>
          <a:lstStyle/>
          <a:p>
            <a:r>
              <a:rPr lang="en-US" dirty="0" smtClean="0">
                <a:solidFill>
                  <a:schemeClr val="bg1"/>
                </a:solidFill>
              </a:rPr>
              <a:t>Webinar is being recorded and will posted on the our website as well as the online application website.</a:t>
            </a:r>
          </a:p>
          <a:p>
            <a:r>
              <a:rPr lang="en-US" dirty="0" smtClean="0">
                <a:solidFill>
                  <a:schemeClr val="bg1"/>
                </a:solidFill>
              </a:rPr>
              <a:t>Questions can be entered into the chat box.</a:t>
            </a:r>
          </a:p>
          <a:p>
            <a:r>
              <a:rPr lang="en-US" dirty="0" smtClean="0">
                <a:solidFill>
                  <a:schemeClr val="bg1"/>
                </a:solidFill>
              </a:rPr>
              <a:t>Written questions should be submitted to OCD-LGA by emailing Fenishia.Favorite@la.gov by 4:00 pm Friday, January 29, 2021.  </a:t>
            </a:r>
          </a:p>
          <a:p>
            <a:r>
              <a:rPr lang="en-US" dirty="0" smtClean="0">
                <a:solidFill>
                  <a:schemeClr val="bg1"/>
                </a:solidFill>
              </a:rPr>
              <a:t>FAQs will be posted on our website and the online application website  by February 1, 2021.  These will be updated as needed throughout the application process.</a:t>
            </a:r>
          </a:p>
          <a:p>
            <a:endParaRPr lang="en-US" dirty="0"/>
          </a:p>
        </p:txBody>
      </p:sp>
    </p:spTree>
    <p:extLst>
      <p:ext uri="{BB962C8B-B14F-4D97-AF65-F5344CB8AC3E}">
        <p14:creationId xmlns:p14="http://schemas.microsoft.com/office/powerpoint/2010/main" val="1838408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t;strong&gt;Email&lt;/strong&gt; PNG"/>
          <p:cNvPicPr>
            <a:picLocks noGrp="1" noChangeAspect="1"/>
          </p:cNvPicPr>
          <p:nvPr>
            <p:ph type="pic" idx="1"/>
          </p:nvPr>
        </p:nvPicPr>
        <p:blipFill>
          <a:blip r:embed="rId3">
            <a:extLst>
              <a:ext uri="{28A0092B-C50C-407E-A947-70E740481C1C}">
                <a14:useLocalDpi xmlns:a14="http://schemas.microsoft.com/office/drawing/2010/main" val="0"/>
              </a:ext>
            </a:extLst>
          </a:blip>
          <a:srcRect l="16086" r="16086"/>
          <a:stretch>
            <a:fillRect/>
          </a:stretch>
        </p:blipFill>
        <p:spPr>
          <a:xfrm>
            <a:off x="906819" y="339047"/>
            <a:ext cx="3280974" cy="4572000"/>
          </a:xfrm>
        </p:spPr>
      </p:pic>
      <p:sp>
        <p:nvSpPr>
          <p:cNvPr id="4" name="Text Placeholder 3"/>
          <p:cNvSpPr>
            <a:spLocks noGrp="1"/>
          </p:cNvSpPr>
          <p:nvPr>
            <p:ph type="body" sz="half" idx="2"/>
          </p:nvPr>
        </p:nvSpPr>
        <p:spPr>
          <a:xfrm>
            <a:off x="4604659" y="339047"/>
            <a:ext cx="6393826" cy="4279186"/>
          </a:xfrm>
        </p:spPr>
        <p:txBody>
          <a:bodyPr>
            <a:normAutofit fontScale="92500" lnSpcReduction="20000"/>
          </a:bodyPr>
          <a:lstStyle/>
          <a:p>
            <a:r>
              <a:rPr lang="en-US" sz="2800" dirty="0" smtClean="0">
                <a:solidFill>
                  <a:schemeClr val="bg1"/>
                </a:solidFill>
              </a:rPr>
              <a:t>Local government official must email Traci.Watts@la.gov to identify a consultant/engineer/architect that needs access to create or edit the local government application.</a:t>
            </a:r>
          </a:p>
          <a:p>
            <a:endParaRPr lang="en-US" sz="2800" dirty="0" smtClean="0">
              <a:solidFill>
                <a:schemeClr val="bg1"/>
              </a:solidFill>
            </a:endParaRPr>
          </a:p>
          <a:p>
            <a:r>
              <a:rPr lang="en-US" sz="2800" dirty="0" smtClean="0">
                <a:solidFill>
                  <a:schemeClr val="bg1"/>
                </a:solidFill>
              </a:rPr>
              <a:t>The email must clearly identify the local government, the consultant/engineer/architect, the person making the request, and the title of the person making the request.</a:t>
            </a:r>
            <a:endParaRPr lang="en-US" sz="2800" dirty="0">
              <a:solidFill>
                <a:schemeClr val="bg1"/>
              </a:solidFill>
            </a:endParaRPr>
          </a:p>
        </p:txBody>
      </p:sp>
    </p:spTree>
    <p:extLst>
      <p:ext uri="{BB962C8B-B14F-4D97-AF65-F5344CB8AC3E}">
        <p14:creationId xmlns:p14="http://schemas.microsoft.com/office/powerpoint/2010/main" val="4029037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6" y="6061752"/>
            <a:ext cx="11220678" cy="642136"/>
          </a:xfrm>
        </p:spPr>
        <p:txBody>
          <a:bodyPr>
            <a:normAutofit/>
          </a:bodyPr>
          <a:lstStyle/>
          <a:p>
            <a:r>
              <a:rPr lang="en-US" dirty="0">
                <a:solidFill>
                  <a:schemeClr val="bg1"/>
                </a:solidFill>
              </a:rPr>
              <a:t>https://wwwcfprd.doa.la.gov/CDBG_Cares</a:t>
            </a:r>
          </a:p>
        </p:txBody>
      </p:sp>
      <p:pic>
        <p:nvPicPr>
          <p:cNvPr id="102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351" y="94221"/>
            <a:ext cx="8373438" cy="596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14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361" y="6092327"/>
            <a:ext cx="8615191" cy="561861"/>
          </a:xfrm>
        </p:spPr>
        <p:txBody>
          <a:bodyPr>
            <a:normAutofit fontScale="90000"/>
          </a:bodyPr>
          <a:lstStyle/>
          <a:p>
            <a:pPr algn="ctr"/>
            <a:r>
              <a:rPr lang="en-US" dirty="0" smtClean="0">
                <a:solidFill>
                  <a:schemeClr val="bg1"/>
                </a:solidFill>
              </a:rPr>
              <a:t>Application Information page</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2875402" y="110169"/>
            <a:ext cx="6296140" cy="5982158"/>
          </a:xfrm>
          <a:prstGeom prst="rect">
            <a:avLst/>
          </a:prstGeom>
        </p:spPr>
      </p:pic>
    </p:spTree>
    <p:extLst>
      <p:ext uri="{BB962C8B-B14F-4D97-AF65-F5344CB8AC3E}">
        <p14:creationId xmlns:p14="http://schemas.microsoft.com/office/powerpoint/2010/main" val="2298257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1774" y="214901"/>
            <a:ext cx="6019800" cy="756007"/>
          </a:xfrm>
        </p:spPr>
        <p:txBody>
          <a:bodyPr/>
          <a:lstStyle/>
          <a:p>
            <a:r>
              <a:rPr lang="en-US" dirty="0" smtClean="0">
                <a:solidFill>
                  <a:schemeClr val="bg1"/>
                </a:solidFill>
              </a:rPr>
              <a:t>Application components</a:t>
            </a:r>
            <a:endParaRPr lang="en-US" dirty="0">
              <a:solidFill>
                <a:schemeClr val="bg1"/>
              </a:solidFill>
            </a:endParaRPr>
          </a:p>
        </p:txBody>
      </p:sp>
      <p:pic>
        <p:nvPicPr>
          <p:cNvPr id="2" name="Picture Placeholder 1" descr="File:Document-passed.svg - Wikimedia Commons"/>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185" r="2185"/>
          <a:stretch>
            <a:fillRect/>
          </a:stretch>
        </p:blipFill>
        <p:spPr>
          <a:xfrm>
            <a:off x="349250" y="82550"/>
            <a:ext cx="2676525" cy="2906713"/>
          </a:xfrm>
        </p:spPr>
      </p:pic>
      <p:sp>
        <p:nvSpPr>
          <p:cNvPr id="6" name="Text Placeholder 5"/>
          <p:cNvSpPr>
            <a:spLocks noGrp="1"/>
          </p:cNvSpPr>
          <p:nvPr>
            <p:ph type="body" sz="half" idx="2"/>
          </p:nvPr>
        </p:nvSpPr>
        <p:spPr>
          <a:xfrm>
            <a:off x="4120186" y="1535986"/>
            <a:ext cx="6021388" cy="4073704"/>
          </a:xfrm>
        </p:spPr>
        <p:txBody>
          <a:bodyPr>
            <a:normAutofit fontScale="92500" lnSpcReduction="20000"/>
          </a:bodyPr>
          <a:lstStyle/>
          <a:p>
            <a:r>
              <a:rPr lang="en-US" dirty="0" smtClean="0">
                <a:solidFill>
                  <a:schemeClr val="bg1"/>
                </a:solidFill>
              </a:rPr>
              <a:t>Required documentation</a:t>
            </a:r>
          </a:p>
          <a:p>
            <a:pPr marL="285750" indent="-285750">
              <a:buFont typeface="Arial" panose="020B0604020202020204" pitchFamily="34" charset="0"/>
              <a:buChar char="•"/>
            </a:pPr>
            <a:r>
              <a:rPr lang="en-US" dirty="0" smtClean="0">
                <a:solidFill>
                  <a:schemeClr val="bg1"/>
                </a:solidFill>
              </a:rPr>
              <a:t>Must complete and upload all documentation in this section.</a:t>
            </a:r>
            <a:endParaRPr lang="en-US" dirty="0">
              <a:solidFill>
                <a:schemeClr val="bg1"/>
              </a:solidFill>
            </a:endParaRPr>
          </a:p>
          <a:p>
            <a:r>
              <a:rPr lang="en-US" dirty="0" smtClean="0">
                <a:solidFill>
                  <a:schemeClr val="bg1"/>
                </a:solidFill>
              </a:rPr>
              <a:t>Facility</a:t>
            </a:r>
          </a:p>
          <a:p>
            <a:pPr marL="285750" indent="-285750">
              <a:buFont typeface="Arial" panose="020B0604020202020204" pitchFamily="34" charset="0"/>
              <a:buChar char="•"/>
            </a:pPr>
            <a:r>
              <a:rPr lang="en-US" dirty="0" smtClean="0">
                <a:solidFill>
                  <a:schemeClr val="bg1"/>
                </a:solidFill>
              </a:rPr>
              <a:t>Must complete and upload a package for each facility proposed for HVAC improvements up to maximum grant amount.</a:t>
            </a:r>
            <a:endParaRPr lang="en-US" dirty="0">
              <a:solidFill>
                <a:schemeClr val="bg1"/>
              </a:solidFill>
            </a:endParaRPr>
          </a:p>
          <a:p>
            <a:r>
              <a:rPr lang="en-US" dirty="0" smtClean="0">
                <a:solidFill>
                  <a:schemeClr val="bg1"/>
                </a:solidFill>
              </a:rPr>
              <a:t>Supporting Documentation</a:t>
            </a:r>
          </a:p>
          <a:p>
            <a:pPr marL="285750" indent="-285750">
              <a:buFont typeface="Arial" panose="020B0604020202020204" pitchFamily="34" charset="0"/>
              <a:buChar char="•"/>
            </a:pPr>
            <a:r>
              <a:rPr lang="en-US" dirty="0" smtClean="0">
                <a:solidFill>
                  <a:schemeClr val="bg1"/>
                </a:solidFill>
              </a:rPr>
              <a:t>Upload any further documentation that may be needed during application review.</a:t>
            </a:r>
          </a:p>
          <a:p>
            <a:pPr marL="285750" indent="-285750">
              <a:buFont typeface="Arial" panose="020B0604020202020204" pitchFamily="34" charset="0"/>
              <a:buChar char="•"/>
            </a:pPr>
            <a:r>
              <a:rPr lang="en-US" dirty="0" smtClean="0">
                <a:solidFill>
                  <a:schemeClr val="bg1"/>
                </a:solidFill>
              </a:rPr>
              <a:t>May upload </a:t>
            </a:r>
            <a:r>
              <a:rPr lang="en-US" dirty="0">
                <a:solidFill>
                  <a:schemeClr val="bg1"/>
                </a:solidFill>
              </a:rPr>
              <a:t>additional </a:t>
            </a:r>
            <a:r>
              <a:rPr lang="en-US" dirty="0" smtClean="0">
                <a:solidFill>
                  <a:schemeClr val="bg1"/>
                </a:solidFill>
              </a:rPr>
              <a:t>facility packages for </a:t>
            </a:r>
            <a:r>
              <a:rPr lang="en-US" dirty="0">
                <a:solidFill>
                  <a:schemeClr val="bg1"/>
                </a:solidFill>
              </a:rPr>
              <a:t>OCD </a:t>
            </a:r>
            <a:r>
              <a:rPr lang="en-US" dirty="0" smtClean="0">
                <a:solidFill>
                  <a:schemeClr val="bg1"/>
                </a:solidFill>
              </a:rPr>
              <a:t>to review and consider if </a:t>
            </a:r>
            <a:r>
              <a:rPr lang="en-US" dirty="0">
                <a:solidFill>
                  <a:schemeClr val="bg1"/>
                </a:solidFill>
              </a:rPr>
              <a:t>any facilities </a:t>
            </a:r>
            <a:r>
              <a:rPr lang="en-US" dirty="0" smtClean="0">
                <a:solidFill>
                  <a:schemeClr val="bg1"/>
                </a:solidFill>
              </a:rPr>
              <a:t>in the previous section are </a:t>
            </a:r>
            <a:r>
              <a:rPr lang="en-US" dirty="0">
                <a:solidFill>
                  <a:schemeClr val="bg1"/>
                </a:solidFill>
              </a:rPr>
              <a:t>determined to be ineligible and the approved proposed amount is below the grant </a:t>
            </a:r>
            <a:r>
              <a:rPr lang="en-US" dirty="0" smtClean="0">
                <a:solidFill>
                  <a:schemeClr val="bg1"/>
                </a:solidFill>
              </a:rPr>
              <a:t>maximum.</a:t>
            </a:r>
          </a:p>
        </p:txBody>
      </p:sp>
    </p:spTree>
    <p:extLst>
      <p:ext uri="{BB962C8B-B14F-4D97-AF65-F5344CB8AC3E}">
        <p14:creationId xmlns:p14="http://schemas.microsoft.com/office/powerpoint/2010/main" val="3423134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49108"/>
            <a:ext cx="8534400" cy="710587"/>
          </a:xfrm>
        </p:spPr>
        <p:txBody>
          <a:bodyPr>
            <a:normAutofit/>
          </a:bodyPr>
          <a:lstStyle/>
          <a:p>
            <a:r>
              <a:rPr lang="en-US" dirty="0" smtClean="0">
                <a:solidFill>
                  <a:schemeClr val="bg1"/>
                </a:solidFill>
              </a:rPr>
              <a:t>General information form</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1232899" y="359596"/>
            <a:ext cx="5420737" cy="5429892"/>
          </a:xfrm>
          <a:prstGeom prst="rect">
            <a:avLst/>
          </a:prstGeom>
        </p:spPr>
      </p:pic>
    </p:spTree>
    <p:extLst>
      <p:ext uri="{BB962C8B-B14F-4D97-AF65-F5344CB8AC3E}">
        <p14:creationId xmlns:p14="http://schemas.microsoft.com/office/powerpoint/2010/main" val="916410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911" y="131233"/>
            <a:ext cx="6648360" cy="1143000"/>
          </a:xfrm>
        </p:spPr>
        <p:txBody>
          <a:bodyPr/>
          <a:lstStyle/>
          <a:p>
            <a:r>
              <a:rPr lang="en-US" dirty="0" smtClean="0">
                <a:solidFill>
                  <a:schemeClr val="bg1"/>
                </a:solidFill>
              </a:rPr>
              <a:t>Proof of publications</a:t>
            </a:r>
            <a:endParaRPr lang="en-US" dirty="0">
              <a:solidFill>
                <a:schemeClr val="bg1"/>
              </a:solidFill>
            </a:endParaRPr>
          </a:p>
        </p:txBody>
      </p:sp>
      <p:sp>
        <p:nvSpPr>
          <p:cNvPr id="5" name="Text Placeholder 4"/>
          <p:cNvSpPr>
            <a:spLocks noGrp="1"/>
          </p:cNvSpPr>
          <p:nvPr>
            <p:ph type="body" sz="half" idx="2"/>
          </p:nvPr>
        </p:nvSpPr>
        <p:spPr>
          <a:xfrm>
            <a:off x="4628508" y="1374644"/>
            <a:ext cx="6426485" cy="2657963"/>
          </a:xfrm>
        </p:spPr>
        <p:txBody>
          <a:bodyPr>
            <a:noAutofit/>
          </a:bodyPr>
          <a:lstStyle/>
          <a:p>
            <a:r>
              <a:rPr lang="en-US" sz="2000" dirty="0">
                <a:solidFill>
                  <a:schemeClr val="bg1"/>
                </a:solidFill>
              </a:rPr>
              <a:t>A copy of the public notices and proofs of publication documenting compliance with the federal citizen participation requirements must be uploaded to the online system.  </a:t>
            </a:r>
            <a:endParaRPr lang="en-US" sz="2000" dirty="0" smtClean="0">
              <a:solidFill>
                <a:schemeClr val="bg1"/>
              </a:solidFill>
            </a:endParaRPr>
          </a:p>
          <a:p>
            <a:endParaRPr lang="en-US" sz="2000" dirty="0">
              <a:solidFill>
                <a:schemeClr val="bg1"/>
              </a:solidFill>
            </a:endParaRPr>
          </a:p>
          <a:p>
            <a:r>
              <a:rPr lang="en-US" sz="2000" dirty="0" smtClean="0">
                <a:solidFill>
                  <a:schemeClr val="bg1"/>
                </a:solidFill>
              </a:rPr>
              <a:t>Information </a:t>
            </a:r>
            <a:r>
              <a:rPr lang="en-US" sz="2000" dirty="0">
                <a:solidFill>
                  <a:schemeClr val="bg1"/>
                </a:solidFill>
              </a:rPr>
              <a:t>regarding the federal citizen participation requirements can be found on the OCD-LGA </a:t>
            </a:r>
            <a:r>
              <a:rPr lang="en-US" sz="2000" dirty="0" smtClean="0">
                <a:solidFill>
                  <a:schemeClr val="bg1"/>
                </a:solidFill>
              </a:rPr>
              <a:t>website</a:t>
            </a:r>
            <a:r>
              <a:rPr lang="en-US" sz="2000" dirty="0">
                <a:solidFill>
                  <a:schemeClr val="bg1"/>
                </a:solidFill>
              </a:rPr>
              <a:t>, https://</a:t>
            </a:r>
            <a:r>
              <a:rPr lang="en-US" sz="2000" dirty="0" smtClean="0">
                <a:solidFill>
                  <a:schemeClr val="bg1"/>
                </a:solidFill>
              </a:rPr>
              <a:t>www.doa.la.gov/Pages/ocd/Index.aspx .</a:t>
            </a:r>
            <a:endParaRPr lang="en-US" sz="2000" dirty="0">
              <a:solidFill>
                <a:schemeClr val="bg1"/>
              </a:solidFill>
            </a:endParaRPr>
          </a:p>
        </p:txBody>
      </p:sp>
      <p:pic>
        <p:nvPicPr>
          <p:cNvPr id="10" name="Picture Placeholder 9" descr="Lists of newspapers - Wikipedia"/>
          <p:cNvPicPr>
            <a:picLocks noGrp="1" noChangeAspect="1"/>
          </p:cNvPicPr>
          <p:nvPr>
            <p:ph type="pic" idx="1"/>
          </p:nvPr>
        </p:nvPicPr>
        <p:blipFill>
          <a:blip r:embed="rId3">
            <a:extLst>
              <a:ext uri="{28A0092B-C50C-407E-A947-70E740481C1C}">
                <a14:useLocalDpi xmlns:a14="http://schemas.microsoft.com/office/drawing/2010/main" val="0"/>
              </a:ext>
            </a:extLst>
          </a:blip>
          <a:srcRect l="20095" r="20095"/>
          <a:stretch>
            <a:fillRect/>
          </a:stretch>
        </p:blipFill>
        <p:spPr>
          <a:xfrm>
            <a:off x="565150" y="269875"/>
            <a:ext cx="3281363" cy="4572000"/>
          </a:xfrm>
        </p:spPr>
      </p:pic>
    </p:spTree>
    <p:extLst>
      <p:ext uri="{BB962C8B-B14F-4D97-AF65-F5344CB8AC3E}">
        <p14:creationId xmlns:p14="http://schemas.microsoft.com/office/powerpoint/2010/main" val="1710178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116" y="208402"/>
            <a:ext cx="6019800" cy="1143000"/>
          </a:xfrm>
        </p:spPr>
        <p:txBody>
          <a:bodyPr/>
          <a:lstStyle/>
          <a:p>
            <a:r>
              <a:rPr lang="en-US" dirty="0" smtClean="0">
                <a:solidFill>
                  <a:schemeClr val="bg1"/>
                </a:solidFill>
              </a:rPr>
              <a:t>Statement of assurances</a:t>
            </a:r>
            <a:endParaRPr lang="en-US" dirty="0">
              <a:solidFill>
                <a:schemeClr val="bg1"/>
              </a:solidFill>
            </a:endParaRPr>
          </a:p>
        </p:txBody>
      </p:sp>
      <p:pic>
        <p:nvPicPr>
          <p:cNvPr id="6" name="Picture Placeholder 5" descr="Retainer Agreements and Letters of Engagement"/>
          <p:cNvPicPr>
            <a:picLocks noGrp="1" noChangeAspect="1"/>
          </p:cNvPicPr>
          <p:nvPr>
            <p:ph type="pic" idx="1"/>
          </p:nvPr>
        </p:nvPicPr>
        <p:blipFill>
          <a:blip r:embed="rId3">
            <a:extLst>
              <a:ext uri="{28A0092B-C50C-407E-A947-70E740481C1C}">
                <a14:useLocalDpi xmlns:a14="http://schemas.microsoft.com/office/drawing/2010/main" val="0"/>
              </a:ext>
            </a:extLst>
          </a:blip>
          <a:srcRect l="10984" r="10984"/>
          <a:stretch>
            <a:fillRect/>
          </a:stretch>
        </p:blipFill>
        <p:spPr>
          <a:xfrm>
            <a:off x="368300" y="352425"/>
            <a:ext cx="3724275" cy="4445000"/>
          </a:xfrm>
        </p:spPr>
      </p:pic>
      <p:sp>
        <p:nvSpPr>
          <p:cNvPr id="5" name="Text Placeholder 4"/>
          <p:cNvSpPr>
            <a:spLocks noGrp="1"/>
          </p:cNvSpPr>
          <p:nvPr>
            <p:ph type="body" sz="half" idx="2"/>
          </p:nvPr>
        </p:nvSpPr>
        <p:spPr>
          <a:xfrm>
            <a:off x="4921116" y="1691904"/>
            <a:ext cx="6021388" cy="2048933"/>
          </a:xfrm>
        </p:spPr>
        <p:txBody>
          <a:bodyPr>
            <a:normAutofit/>
          </a:bodyPr>
          <a:lstStyle/>
          <a:p>
            <a:r>
              <a:rPr lang="en-US" sz="2000" dirty="0">
                <a:solidFill>
                  <a:schemeClr val="bg1"/>
                </a:solidFill>
              </a:rPr>
              <a:t>The Chief Elected Official must sign the CDBG CV Statement of Assurances form. </a:t>
            </a:r>
          </a:p>
        </p:txBody>
      </p:sp>
    </p:spTree>
    <p:extLst>
      <p:ext uri="{BB962C8B-B14F-4D97-AF65-F5344CB8AC3E}">
        <p14:creationId xmlns:p14="http://schemas.microsoft.com/office/powerpoint/2010/main" val="2479436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058" y="335096"/>
            <a:ext cx="6019800" cy="579304"/>
          </a:xfrm>
        </p:spPr>
        <p:txBody>
          <a:bodyPr/>
          <a:lstStyle/>
          <a:p>
            <a:r>
              <a:rPr lang="en-US" dirty="0" smtClean="0">
                <a:solidFill>
                  <a:schemeClr val="bg1"/>
                </a:solidFill>
              </a:rPr>
              <a:t>Disclosure report</a:t>
            </a:r>
            <a:endParaRPr lang="en-US" dirty="0">
              <a:solidFill>
                <a:schemeClr val="bg1"/>
              </a:solidFill>
            </a:endParaRPr>
          </a:p>
        </p:txBody>
      </p:sp>
      <p:pic>
        <p:nvPicPr>
          <p:cNvPr id="8" name="Picture Placeholder 7"/>
          <p:cNvPicPr preferRelativeResize="0">
            <a:picLocks noGrp="1"/>
          </p:cNvPicPr>
          <p:nvPr>
            <p:ph type="pic" idx="1"/>
          </p:nvPr>
        </p:nvPicPr>
        <p:blipFill>
          <a:blip r:embed="rId3"/>
          <a:stretch>
            <a:fillRect/>
          </a:stretch>
        </p:blipFill>
        <p:spPr>
          <a:xfrm>
            <a:off x="853479" y="82553"/>
            <a:ext cx="4659208" cy="6188690"/>
          </a:xfrm>
          <a:prstGeom prst="rect">
            <a:avLst/>
          </a:prstGeom>
        </p:spPr>
      </p:pic>
      <p:sp>
        <p:nvSpPr>
          <p:cNvPr id="5" name="Text Placeholder 4"/>
          <p:cNvSpPr>
            <a:spLocks noGrp="1"/>
          </p:cNvSpPr>
          <p:nvPr>
            <p:ph type="body" sz="half" idx="2"/>
          </p:nvPr>
        </p:nvSpPr>
        <p:spPr>
          <a:xfrm>
            <a:off x="5916058" y="1322024"/>
            <a:ext cx="4828142" cy="3503975"/>
          </a:xfrm>
        </p:spPr>
        <p:txBody>
          <a:bodyPr/>
          <a:lstStyle/>
          <a:p>
            <a:r>
              <a:rPr lang="en-US" dirty="0">
                <a:solidFill>
                  <a:schemeClr val="bg1"/>
                </a:solidFill>
              </a:rPr>
              <a:t>All applicants for CDBG CV funding must complete a Disclosure Report.  </a:t>
            </a:r>
            <a:endParaRPr lang="en-US" dirty="0" smtClean="0">
              <a:solidFill>
                <a:schemeClr val="bg1"/>
              </a:solidFill>
            </a:endParaRPr>
          </a:p>
          <a:p>
            <a:r>
              <a:rPr lang="en-US" dirty="0" smtClean="0">
                <a:solidFill>
                  <a:schemeClr val="bg1"/>
                </a:solidFill>
              </a:rPr>
              <a:t>Instructions </a:t>
            </a:r>
            <a:r>
              <a:rPr lang="en-US" dirty="0">
                <a:solidFill>
                  <a:schemeClr val="bg1"/>
                </a:solidFill>
              </a:rPr>
              <a:t>for completing the Disclosure Report, as prepared by HUD, are included in the Disclosure Report document. </a:t>
            </a:r>
            <a:endParaRPr lang="en-US" dirty="0" smtClean="0">
              <a:solidFill>
                <a:schemeClr val="bg1"/>
              </a:solidFill>
            </a:endParaRPr>
          </a:p>
          <a:p>
            <a:r>
              <a:rPr lang="en-US" dirty="0" smtClean="0">
                <a:solidFill>
                  <a:schemeClr val="bg1"/>
                </a:solidFill>
              </a:rPr>
              <a:t>The </a:t>
            </a:r>
            <a:r>
              <a:rPr lang="en-US" dirty="0">
                <a:solidFill>
                  <a:schemeClr val="bg1"/>
                </a:solidFill>
              </a:rPr>
              <a:t>answer to Part I, Question 1 should be checked “No”. The applicant must check Question 2 as appropriate, then sign and date the bottom of the form.</a:t>
            </a:r>
          </a:p>
        </p:txBody>
      </p:sp>
    </p:spTree>
    <p:extLst>
      <p:ext uri="{BB962C8B-B14F-4D97-AF65-F5344CB8AC3E}">
        <p14:creationId xmlns:p14="http://schemas.microsoft.com/office/powerpoint/2010/main" val="3579459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797" y="307554"/>
            <a:ext cx="6019800" cy="606846"/>
          </a:xfrm>
        </p:spPr>
        <p:txBody>
          <a:bodyPr/>
          <a:lstStyle/>
          <a:p>
            <a:r>
              <a:rPr lang="en-US" dirty="0" smtClean="0">
                <a:solidFill>
                  <a:schemeClr val="bg1"/>
                </a:solidFill>
              </a:rPr>
              <a:t>Jurisdictional map</a:t>
            </a:r>
            <a:endParaRPr lang="en-US" dirty="0">
              <a:solidFill>
                <a:schemeClr val="bg1"/>
              </a:solidFill>
            </a:endParaRPr>
          </a:p>
        </p:txBody>
      </p:sp>
      <p:sp>
        <p:nvSpPr>
          <p:cNvPr id="5" name="Text Placeholder 4"/>
          <p:cNvSpPr>
            <a:spLocks noGrp="1"/>
          </p:cNvSpPr>
          <p:nvPr>
            <p:ph type="body" sz="half" idx="2"/>
          </p:nvPr>
        </p:nvSpPr>
        <p:spPr>
          <a:xfrm>
            <a:off x="1335126" y="1184313"/>
            <a:ext cx="6021388" cy="4502433"/>
          </a:xfrm>
        </p:spPr>
        <p:txBody>
          <a:bodyPr>
            <a:normAutofit fontScale="92500" lnSpcReduction="10000"/>
          </a:bodyPr>
          <a:lstStyle/>
          <a:p>
            <a:r>
              <a:rPr lang="en-US" sz="2200" dirty="0">
                <a:solidFill>
                  <a:schemeClr val="bg1"/>
                </a:solidFill>
              </a:rPr>
              <a:t>A map indicating all of the following must be uploaded to the online system:</a:t>
            </a:r>
          </a:p>
          <a:p>
            <a:pPr marL="285750" lvl="0" indent="-285750">
              <a:buFont typeface="Arial" panose="020B0604020202020204" pitchFamily="34" charset="0"/>
              <a:buChar char="•"/>
            </a:pPr>
            <a:r>
              <a:rPr lang="en-US" sz="2200" dirty="0">
                <a:solidFill>
                  <a:schemeClr val="bg1"/>
                </a:solidFill>
              </a:rPr>
              <a:t>Location of concentrations of minorities and concentrations of low- and moderate income persons.  If minorities and/or low and moderate-income persons are evenly disbursed throughout the jurisdiction, then the applicant must include such a statement on the map.</a:t>
            </a:r>
          </a:p>
          <a:p>
            <a:pPr marL="285750" lvl="0" indent="-285750">
              <a:buFont typeface="Arial" panose="020B0604020202020204" pitchFamily="34" charset="0"/>
              <a:buChar char="•"/>
            </a:pPr>
            <a:r>
              <a:rPr lang="en-US" sz="2200" dirty="0">
                <a:solidFill>
                  <a:schemeClr val="bg1"/>
                </a:solidFill>
              </a:rPr>
              <a:t>Number and percent for both groups by jurisdiction. </a:t>
            </a:r>
          </a:p>
          <a:p>
            <a:pPr marL="285750" lvl="0" indent="-285750">
              <a:buFont typeface="Arial" panose="020B0604020202020204" pitchFamily="34" charset="0"/>
              <a:buChar char="•"/>
            </a:pPr>
            <a:r>
              <a:rPr lang="en-US" sz="2200" dirty="0">
                <a:solidFill>
                  <a:schemeClr val="bg1"/>
                </a:solidFill>
              </a:rPr>
              <a:t>Location of all facilities proposed for HVAC improvements.</a:t>
            </a:r>
          </a:p>
          <a:p>
            <a:endParaRPr lang="en-US" dirty="0"/>
          </a:p>
        </p:txBody>
      </p:sp>
    </p:spTree>
    <p:extLst>
      <p:ext uri="{BB962C8B-B14F-4D97-AF65-F5344CB8AC3E}">
        <p14:creationId xmlns:p14="http://schemas.microsoft.com/office/powerpoint/2010/main" val="106826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02" y="297950"/>
            <a:ext cx="4176559" cy="545334"/>
          </a:xfrm>
        </p:spPr>
        <p:txBody>
          <a:bodyPr/>
          <a:lstStyle/>
          <a:p>
            <a:r>
              <a:rPr lang="en-US" dirty="0" smtClean="0">
                <a:solidFill>
                  <a:schemeClr val="bg1"/>
                </a:solidFill>
              </a:rPr>
              <a:t>Certification form</a:t>
            </a:r>
            <a:endParaRPr lang="en-US" dirty="0">
              <a:solidFill>
                <a:schemeClr val="bg1"/>
              </a:solidFill>
            </a:endParaRPr>
          </a:p>
        </p:txBody>
      </p:sp>
      <p:pic>
        <p:nvPicPr>
          <p:cNvPr id="7" name="Picture Placeholder 6"/>
          <p:cNvPicPr preferRelativeResize="0">
            <a:picLocks noGrp="1"/>
          </p:cNvPicPr>
          <p:nvPr>
            <p:ph type="pic" idx="1"/>
          </p:nvPr>
        </p:nvPicPr>
        <p:blipFill>
          <a:blip r:embed="rId3"/>
          <a:stretch>
            <a:fillRect/>
          </a:stretch>
        </p:blipFill>
        <p:spPr>
          <a:xfrm>
            <a:off x="5654747" y="519650"/>
            <a:ext cx="6237677" cy="5007560"/>
          </a:xfrm>
          <a:prstGeom prst="rect">
            <a:avLst/>
          </a:prstGeom>
        </p:spPr>
      </p:pic>
      <p:sp>
        <p:nvSpPr>
          <p:cNvPr id="5" name="Text Placeholder 4"/>
          <p:cNvSpPr>
            <a:spLocks noGrp="1"/>
          </p:cNvSpPr>
          <p:nvPr>
            <p:ph type="body" sz="half" idx="2"/>
          </p:nvPr>
        </p:nvSpPr>
        <p:spPr>
          <a:xfrm>
            <a:off x="231169" y="937776"/>
            <a:ext cx="5373384" cy="5642822"/>
          </a:xfrm>
        </p:spPr>
        <p:txBody>
          <a:bodyPr>
            <a:normAutofit fontScale="85000" lnSpcReduction="10000"/>
          </a:bodyPr>
          <a:lstStyle/>
          <a:p>
            <a:r>
              <a:rPr lang="en-US" sz="2400" dirty="0">
                <a:solidFill>
                  <a:schemeClr val="bg1"/>
                </a:solidFill>
              </a:rPr>
              <a:t>The Chief Elected Official must sign and date this form certifying the following:</a:t>
            </a:r>
          </a:p>
          <a:p>
            <a:pPr marL="285750" lvl="0" indent="-285750">
              <a:buFont typeface="Arial" panose="020B0604020202020204" pitchFamily="34" charset="0"/>
              <a:buChar char="•"/>
            </a:pPr>
            <a:r>
              <a:rPr lang="en-US" sz="2400" dirty="0">
                <a:solidFill>
                  <a:schemeClr val="bg1"/>
                </a:solidFill>
              </a:rPr>
              <a:t>Proposed purpose of costs is to reduce and/or respond to COVID-19.  </a:t>
            </a:r>
          </a:p>
          <a:p>
            <a:pPr marL="285750" lvl="0" indent="-285750">
              <a:buFont typeface="Arial" panose="020B0604020202020204" pitchFamily="34" charset="0"/>
              <a:buChar char="•"/>
            </a:pPr>
            <a:r>
              <a:rPr lang="en-US" sz="2400" dirty="0">
                <a:solidFill>
                  <a:schemeClr val="bg1"/>
                </a:solidFill>
              </a:rPr>
              <a:t>All persons residing within the service area of the facility as described in the Project Description will benefit from the proposed project and have been included in the application beneficiary data.  </a:t>
            </a:r>
          </a:p>
          <a:p>
            <a:pPr marL="285750" lvl="0" indent="-285750">
              <a:buFont typeface="Arial" panose="020B0604020202020204" pitchFamily="34" charset="0"/>
              <a:buChar char="•"/>
            </a:pPr>
            <a:r>
              <a:rPr lang="en-US" sz="2400" dirty="0">
                <a:solidFill>
                  <a:schemeClr val="bg1"/>
                </a:solidFill>
              </a:rPr>
              <a:t>No other federal funds have been received by the applicant for the proposed project.</a:t>
            </a:r>
          </a:p>
          <a:p>
            <a:pPr marL="285750" lvl="0" indent="-285750">
              <a:buFont typeface="Arial" panose="020B0604020202020204" pitchFamily="34" charset="0"/>
              <a:buChar char="•"/>
            </a:pPr>
            <a:r>
              <a:rPr lang="en-US" sz="2400" dirty="0">
                <a:solidFill>
                  <a:schemeClr val="bg1"/>
                </a:solidFill>
              </a:rPr>
              <a:t>All other funds included in this application are available for use.  Documentation of availability of funds must be attached. </a:t>
            </a:r>
          </a:p>
          <a:p>
            <a:endParaRPr lang="en-US" dirty="0"/>
          </a:p>
        </p:txBody>
      </p:sp>
    </p:spTree>
    <p:extLst>
      <p:ext uri="{BB962C8B-B14F-4D97-AF65-F5344CB8AC3E}">
        <p14:creationId xmlns:p14="http://schemas.microsoft.com/office/powerpoint/2010/main" val="4013085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462456"/>
            <a:ext cx="6019800" cy="714704"/>
          </a:xfrm>
        </p:spPr>
        <p:txBody>
          <a:bodyPr/>
          <a:lstStyle/>
          <a:p>
            <a:r>
              <a:rPr lang="en-US" dirty="0" smtClean="0">
                <a:solidFill>
                  <a:schemeClr val="bg1"/>
                </a:solidFill>
              </a:rPr>
              <a:t>Source of Funding</a:t>
            </a:r>
            <a:endParaRPr lang="en-US" dirty="0">
              <a:solidFill>
                <a:schemeClr val="bg1"/>
              </a:solidFill>
            </a:endParaRPr>
          </a:p>
        </p:txBody>
      </p:sp>
      <p:sp>
        <p:nvSpPr>
          <p:cNvPr id="4" name="Text Placeholder 3"/>
          <p:cNvSpPr>
            <a:spLocks noGrp="1"/>
          </p:cNvSpPr>
          <p:nvPr>
            <p:ph type="body" sz="half" idx="2"/>
          </p:nvPr>
        </p:nvSpPr>
        <p:spPr>
          <a:xfrm>
            <a:off x="4722812" y="1481959"/>
            <a:ext cx="6021388" cy="4677103"/>
          </a:xfrm>
        </p:spPr>
        <p:txBody>
          <a:bodyPr>
            <a:normAutofit/>
          </a:bodyPr>
          <a:lstStyle/>
          <a:p>
            <a:r>
              <a:rPr lang="en-US" dirty="0" smtClean="0">
                <a:solidFill>
                  <a:schemeClr val="bg1"/>
                </a:solidFill>
              </a:rPr>
              <a:t>Community Development Block Grant funds allocated to U.S. Department of Housing and Urban Development (HUD) in the CARES Act (</a:t>
            </a:r>
            <a:r>
              <a:rPr lang="en-US" dirty="0" err="1">
                <a:solidFill>
                  <a:schemeClr val="bg1"/>
                </a:solidFill>
              </a:rPr>
              <a:t>Pub.L</a:t>
            </a:r>
            <a:r>
              <a:rPr lang="en-US" dirty="0">
                <a:solidFill>
                  <a:schemeClr val="bg1"/>
                </a:solidFill>
              </a:rPr>
              <a:t>. 116–136</a:t>
            </a:r>
            <a:r>
              <a:rPr lang="en-US" dirty="0" smtClean="0">
                <a:solidFill>
                  <a:schemeClr val="bg1"/>
                </a:solidFill>
              </a:rPr>
              <a:t>) to prevent, prepare for, and respond to COVID-19.</a:t>
            </a:r>
          </a:p>
          <a:p>
            <a:r>
              <a:rPr lang="en-US" dirty="0">
                <a:solidFill>
                  <a:schemeClr val="bg1"/>
                </a:solidFill>
              </a:rPr>
              <a:t>The availability and use of these funds is subject to the U.S. Department of Housing and Urban Development’s (HUD) requirements pursuant to CDBG Subpart I of Title 24 Part 570 of the Code of Federal Regulations and Federal Register Notice Vol. 85 No. 162 August 20, 2020.</a:t>
            </a:r>
            <a:endParaRPr lang="en-US" dirty="0" smtClean="0">
              <a:solidFill>
                <a:schemeClr val="bg1"/>
              </a:solidFill>
            </a:endParaRPr>
          </a:p>
          <a:p>
            <a:endParaRPr lang="en-US" dirty="0"/>
          </a:p>
        </p:txBody>
      </p:sp>
      <p:pic>
        <p:nvPicPr>
          <p:cNvPr id="5" name="Picture Placeholder 4" descr="&lt;strong&gt;HUD&lt;/strong&gt;’s new rules may have major impact on affordable ..."/>
          <p:cNvPicPr preferRelativeResize="0">
            <a:picLocks noGrp="1"/>
          </p:cNvPicPr>
          <p:nvPr>
            <p:ph type="pic" idx="1"/>
          </p:nvPr>
        </p:nvPicPr>
        <p:blipFill>
          <a:blip r:embed="rId3">
            <a:extLst>
              <a:ext uri="{28A0092B-C50C-407E-A947-70E740481C1C}">
                <a14:useLocalDpi xmlns:a14="http://schemas.microsoft.com/office/drawing/2010/main" val="0"/>
              </a:ext>
            </a:extLst>
          </a:blip>
          <a:stretch>
            <a:fillRect/>
          </a:stretch>
        </p:blipFill>
        <p:spPr>
          <a:xfrm>
            <a:off x="471826" y="914400"/>
            <a:ext cx="2857500" cy="2676525"/>
          </a:xfrm>
        </p:spPr>
      </p:pic>
    </p:spTree>
    <p:extLst>
      <p:ext uri="{BB962C8B-B14F-4D97-AF65-F5344CB8AC3E}">
        <p14:creationId xmlns:p14="http://schemas.microsoft.com/office/powerpoint/2010/main" val="3694888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00" y="947950"/>
            <a:ext cx="2422545" cy="897775"/>
          </a:xfrm>
        </p:spPr>
        <p:txBody>
          <a:bodyPr>
            <a:normAutofit fontScale="90000"/>
          </a:bodyPr>
          <a:lstStyle/>
          <a:p>
            <a:r>
              <a:rPr lang="en-US" dirty="0" smtClean="0">
                <a:solidFill>
                  <a:schemeClr val="bg1"/>
                </a:solidFill>
              </a:rPr>
              <a:t>Facility form</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3101248" y="115676"/>
            <a:ext cx="5453350" cy="6538511"/>
          </a:xfrm>
          <a:prstGeom prst="rect">
            <a:avLst/>
          </a:prstGeom>
        </p:spPr>
      </p:pic>
    </p:spTree>
    <p:extLst>
      <p:ext uri="{BB962C8B-B14F-4D97-AF65-F5344CB8AC3E}">
        <p14:creationId xmlns:p14="http://schemas.microsoft.com/office/powerpoint/2010/main" val="3578475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119" y="837282"/>
            <a:ext cx="2693624" cy="837282"/>
          </a:xfrm>
        </p:spPr>
        <p:txBody>
          <a:bodyPr>
            <a:normAutofit fontScale="90000"/>
          </a:bodyPr>
          <a:lstStyle/>
          <a:p>
            <a:r>
              <a:rPr lang="en-US" dirty="0" smtClean="0">
                <a:solidFill>
                  <a:schemeClr val="bg1"/>
                </a:solidFill>
              </a:rPr>
              <a:t>Project description</a:t>
            </a:r>
            <a:endParaRPr lang="en-US" dirty="0">
              <a:solidFill>
                <a:schemeClr val="bg1"/>
              </a:solidFill>
            </a:endParaRPr>
          </a:p>
        </p:txBody>
      </p:sp>
      <p:sp>
        <p:nvSpPr>
          <p:cNvPr id="6" name="Text Placeholder 5"/>
          <p:cNvSpPr>
            <a:spLocks noGrp="1"/>
          </p:cNvSpPr>
          <p:nvPr>
            <p:ph type="body" sz="half" idx="2"/>
          </p:nvPr>
        </p:nvSpPr>
        <p:spPr>
          <a:xfrm>
            <a:off x="2891928" y="231354"/>
            <a:ext cx="6263089" cy="6246564"/>
          </a:xfrm>
        </p:spPr>
        <p:txBody>
          <a:bodyPr/>
          <a:lstStyle/>
          <a:p>
            <a:r>
              <a:rPr lang="en-US" sz="2000" dirty="0" smtClean="0">
                <a:solidFill>
                  <a:schemeClr val="bg1"/>
                </a:solidFill>
              </a:rPr>
              <a:t>A narrative </a:t>
            </a:r>
            <a:r>
              <a:rPr lang="en-US" sz="2000" dirty="0">
                <a:solidFill>
                  <a:schemeClr val="bg1"/>
                </a:solidFill>
              </a:rPr>
              <a:t>including a concise description of the proposed HVAC improvements including any other items that are to be addressed in the facility as a result of the HVAC improvements.  </a:t>
            </a:r>
            <a:endParaRPr lang="en-US" sz="2000" dirty="0" smtClean="0">
              <a:solidFill>
                <a:schemeClr val="bg1"/>
              </a:solidFill>
            </a:endParaRPr>
          </a:p>
          <a:p>
            <a:r>
              <a:rPr lang="en-US" sz="2000" dirty="0" smtClean="0">
                <a:solidFill>
                  <a:schemeClr val="bg1"/>
                </a:solidFill>
              </a:rPr>
              <a:t>The </a:t>
            </a:r>
            <a:r>
              <a:rPr lang="en-US" sz="2000" dirty="0">
                <a:solidFill>
                  <a:schemeClr val="bg1"/>
                </a:solidFill>
              </a:rPr>
              <a:t>narrative should include the following:</a:t>
            </a:r>
          </a:p>
          <a:p>
            <a:pPr marL="285750" lvl="0" indent="-285750">
              <a:buFont typeface="Arial" panose="020B0604020202020204" pitchFamily="34" charset="0"/>
              <a:buChar char="•"/>
            </a:pPr>
            <a:r>
              <a:rPr lang="en-US" sz="2000" dirty="0">
                <a:solidFill>
                  <a:schemeClr val="bg1"/>
                </a:solidFill>
              </a:rPr>
              <a:t>Identify the facility proposed for improvements, the location of the facility, size/capacity of and area served by the facility.  Include geographic boundaries of area served by the facility.</a:t>
            </a:r>
          </a:p>
          <a:p>
            <a:pPr marL="285750" lvl="0" indent="-285750">
              <a:buFont typeface="Arial" panose="020B0604020202020204" pitchFamily="34" charset="0"/>
              <a:buChar char="•"/>
            </a:pPr>
            <a:r>
              <a:rPr lang="en-US" sz="2000" dirty="0">
                <a:solidFill>
                  <a:schemeClr val="bg1"/>
                </a:solidFill>
              </a:rPr>
              <a:t>Briefly explain the needs to be addressed with the proposed improvements.</a:t>
            </a:r>
          </a:p>
          <a:p>
            <a:pPr marL="285750" lvl="0" indent="-285750">
              <a:buFont typeface="Arial" panose="020B0604020202020204" pitchFamily="34" charset="0"/>
              <a:buChar char="•"/>
            </a:pPr>
            <a:r>
              <a:rPr lang="en-US" sz="2000" dirty="0">
                <a:solidFill>
                  <a:schemeClr val="bg1"/>
                </a:solidFill>
              </a:rPr>
              <a:t>Identify the persons being served by the facility.  Also, include an explanation of the method that was used to gather the data concerning the persons served and the determination of the national objective </a:t>
            </a:r>
            <a:r>
              <a:rPr lang="en-US" sz="2000" dirty="0" smtClean="0">
                <a:solidFill>
                  <a:schemeClr val="bg1"/>
                </a:solidFill>
              </a:rPr>
              <a:t>associated with the facility.</a:t>
            </a:r>
            <a:endParaRPr lang="en-US" sz="2000" dirty="0">
              <a:solidFill>
                <a:schemeClr val="bg1"/>
              </a:solidFill>
            </a:endParaRPr>
          </a:p>
          <a:p>
            <a:endParaRPr lang="en-US" dirty="0"/>
          </a:p>
        </p:txBody>
      </p:sp>
    </p:spTree>
    <p:extLst>
      <p:ext uri="{BB962C8B-B14F-4D97-AF65-F5344CB8AC3E}">
        <p14:creationId xmlns:p14="http://schemas.microsoft.com/office/powerpoint/2010/main" val="2011212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020" y="239617"/>
            <a:ext cx="4055909" cy="1454225"/>
          </a:xfrm>
        </p:spPr>
        <p:txBody>
          <a:bodyPr>
            <a:normAutofit/>
          </a:bodyPr>
          <a:lstStyle/>
          <a:p>
            <a:r>
              <a:rPr lang="en-US" sz="2800" dirty="0" smtClean="0">
                <a:solidFill>
                  <a:schemeClr val="bg1"/>
                </a:solidFill>
              </a:rPr>
              <a:t>Engineer/architect cost estimate</a:t>
            </a:r>
            <a:endParaRPr lang="en-US" sz="2800" dirty="0">
              <a:solidFill>
                <a:schemeClr val="bg1"/>
              </a:solidFill>
            </a:endParaRPr>
          </a:p>
        </p:txBody>
      </p:sp>
      <p:sp>
        <p:nvSpPr>
          <p:cNvPr id="3" name="Content Placeholder 2"/>
          <p:cNvSpPr>
            <a:spLocks noGrp="1"/>
          </p:cNvSpPr>
          <p:nvPr>
            <p:ph idx="1"/>
          </p:nvPr>
        </p:nvSpPr>
        <p:spPr>
          <a:xfrm>
            <a:off x="359884" y="60593"/>
            <a:ext cx="7623136" cy="6477918"/>
          </a:xfrm>
        </p:spPr>
        <p:txBody>
          <a:bodyPr>
            <a:normAutofit fontScale="92500" lnSpcReduction="20000"/>
          </a:bodyPr>
          <a:lstStyle/>
          <a:p>
            <a:pPr marL="0" indent="0">
              <a:buNone/>
            </a:pPr>
            <a:r>
              <a:rPr lang="en-US" dirty="0" smtClean="0">
                <a:solidFill>
                  <a:schemeClr val="bg1"/>
                </a:solidFill>
              </a:rPr>
              <a:t>Include a </a:t>
            </a:r>
            <a:r>
              <a:rPr lang="en-US" dirty="0">
                <a:solidFill>
                  <a:schemeClr val="bg1"/>
                </a:solidFill>
              </a:rPr>
              <a:t>detailed cost estimate prepared, signed, and stamped by a Professional Engineer or Architect licensed in the State of Louisiana. </a:t>
            </a:r>
            <a:endParaRPr lang="en-US" dirty="0" smtClean="0">
              <a:solidFill>
                <a:schemeClr val="bg1"/>
              </a:solidFill>
            </a:endParaRPr>
          </a:p>
          <a:p>
            <a:pPr marL="0" indent="0">
              <a:buNone/>
            </a:pPr>
            <a:r>
              <a:rPr lang="en-US" dirty="0" smtClean="0">
                <a:solidFill>
                  <a:schemeClr val="bg1"/>
                </a:solidFill>
              </a:rPr>
              <a:t>The </a:t>
            </a:r>
            <a:r>
              <a:rPr lang="en-US" dirty="0">
                <a:solidFill>
                  <a:schemeClr val="bg1"/>
                </a:solidFill>
              </a:rPr>
              <a:t>cost estimate shall contain the cost of construction, design fees, and any other project costs. The construction estimate shall be a listing of construction items (as a bid proposal), estimated quantity, unit of measure, unit price, and amount. </a:t>
            </a:r>
            <a:r>
              <a:rPr lang="en-US" dirty="0" smtClean="0">
                <a:solidFill>
                  <a:schemeClr val="bg1"/>
                </a:solidFill>
              </a:rPr>
              <a:t>All funding sources and uses should be included as well.</a:t>
            </a:r>
          </a:p>
          <a:p>
            <a:pPr marL="0" indent="0">
              <a:buNone/>
            </a:pPr>
            <a:r>
              <a:rPr lang="en-US" dirty="0" smtClean="0">
                <a:solidFill>
                  <a:schemeClr val="bg1"/>
                </a:solidFill>
              </a:rPr>
              <a:t>A </a:t>
            </a:r>
            <a:r>
              <a:rPr lang="en-US" dirty="0">
                <a:solidFill>
                  <a:schemeClr val="bg1"/>
                </a:solidFill>
              </a:rPr>
              <a:t>maximum of 10 percent is allowed for construction contingencies.  </a:t>
            </a:r>
            <a:endParaRPr lang="en-US" dirty="0" smtClean="0">
              <a:solidFill>
                <a:schemeClr val="bg1"/>
              </a:solidFill>
            </a:endParaRPr>
          </a:p>
          <a:p>
            <a:pPr marL="0" indent="0">
              <a:buNone/>
            </a:pPr>
            <a:r>
              <a:rPr lang="en-US" dirty="0" smtClean="0">
                <a:solidFill>
                  <a:schemeClr val="bg1"/>
                </a:solidFill>
              </a:rPr>
              <a:t>The </a:t>
            </a:r>
            <a:r>
              <a:rPr lang="en-US" dirty="0">
                <a:solidFill>
                  <a:schemeClr val="bg1"/>
                </a:solidFill>
              </a:rPr>
              <a:t>number of weeks of construction that is anticipated should be included as well.</a:t>
            </a:r>
          </a:p>
          <a:p>
            <a:pPr marL="0" indent="0">
              <a:buNone/>
            </a:pPr>
            <a:r>
              <a:rPr lang="en-US" dirty="0">
                <a:solidFill>
                  <a:schemeClr val="bg1"/>
                </a:solidFill>
              </a:rPr>
              <a:t>Design fees shall be identified by type in a line item format. Typical items include basic services, resident project representative, investigation and testing (asbestos, mold or lead pant). </a:t>
            </a:r>
            <a:endParaRPr lang="en-US" dirty="0" smtClean="0">
              <a:solidFill>
                <a:schemeClr val="bg1"/>
              </a:solidFill>
            </a:endParaRPr>
          </a:p>
          <a:p>
            <a:pPr marL="0" indent="0">
              <a:buNone/>
            </a:pPr>
            <a:r>
              <a:rPr lang="en-US" dirty="0" smtClean="0">
                <a:solidFill>
                  <a:schemeClr val="bg1"/>
                </a:solidFill>
              </a:rPr>
              <a:t>Written </a:t>
            </a:r>
            <a:r>
              <a:rPr lang="en-US" dirty="0">
                <a:solidFill>
                  <a:schemeClr val="bg1"/>
                </a:solidFill>
              </a:rPr>
              <a:t>justification must be provided for all design services other than basic services and a resident project representative. The justification is to contain an explanation of why the service is needed and how the proposed fee was derived. </a:t>
            </a:r>
            <a:endParaRPr lang="en-US" dirty="0" smtClean="0">
              <a:solidFill>
                <a:schemeClr val="bg1"/>
              </a:solidFill>
            </a:endParaRPr>
          </a:p>
          <a:p>
            <a:pPr marL="0" indent="0">
              <a:buNone/>
            </a:pPr>
            <a:r>
              <a:rPr lang="en-US" dirty="0" smtClean="0">
                <a:solidFill>
                  <a:schemeClr val="bg1"/>
                </a:solidFill>
              </a:rPr>
              <a:t>Please </a:t>
            </a:r>
            <a:r>
              <a:rPr lang="en-US" dirty="0">
                <a:solidFill>
                  <a:schemeClr val="bg1"/>
                </a:solidFill>
              </a:rPr>
              <a:t>refer to the document, “Engineering Fee Schedules and Policies,” located on OCD’s website for more information concerning eligible fees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07981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72" y="203811"/>
            <a:ext cx="6019800" cy="651831"/>
          </a:xfrm>
        </p:spPr>
        <p:txBody>
          <a:bodyPr/>
          <a:lstStyle/>
          <a:p>
            <a:r>
              <a:rPr lang="en-US" dirty="0" smtClean="0">
                <a:solidFill>
                  <a:schemeClr val="bg1"/>
                </a:solidFill>
              </a:rPr>
              <a:t>resources</a:t>
            </a:r>
            <a:endParaRPr lang="en-US" dirty="0">
              <a:solidFill>
                <a:schemeClr val="bg1"/>
              </a:solidFill>
            </a:endParaRPr>
          </a:p>
        </p:txBody>
      </p:sp>
      <p:sp>
        <p:nvSpPr>
          <p:cNvPr id="3" name="Content Placeholder 2"/>
          <p:cNvSpPr>
            <a:spLocks noGrp="1"/>
          </p:cNvSpPr>
          <p:nvPr>
            <p:ph type="body" sz="half" idx="2"/>
          </p:nvPr>
        </p:nvSpPr>
        <p:spPr>
          <a:xfrm>
            <a:off x="712671" y="1063943"/>
            <a:ext cx="8089806" cy="4284746"/>
          </a:xfrm>
        </p:spPr>
        <p:txBody>
          <a:bodyPr>
            <a:normAutofit/>
          </a:bodyPr>
          <a:lstStyle/>
          <a:p>
            <a:pPr marL="0" indent="0">
              <a:buNone/>
            </a:pPr>
            <a:r>
              <a:rPr lang="en-US" sz="2400" dirty="0" smtClean="0">
                <a:solidFill>
                  <a:schemeClr val="bg1"/>
                </a:solidFill>
              </a:rPr>
              <a:t>OCD – LGA Website</a:t>
            </a:r>
          </a:p>
          <a:p>
            <a:r>
              <a:rPr lang="en-US" sz="2400" dirty="0">
                <a:solidFill>
                  <a:schemeClr val="bg1"/>
                </a:solidFill>
              </a:rPr>
              <a:t>https://</a:t>
            </a:r>
            <a:r>
              <a:rPr lang="en-US" sz="2400" dirty="0" smtClean="0">
                <a:solidFill>
                  <a:schemeClr val="bg1"/>
                </a:solidFill>
              </a:rPr>
              <a:t>www.doa.la.gov/Pages/ocd/Index.aspx</a:t>
            </a:r>
          </a:p>
          <a:p>
            <a:endParaRPr lang="en-US" sz="2400" dirty="0" smtClean="0">
              <a:solidFill>
                <a:schemeClr val="bg1"/>
              </a:solidFill>
            </a:endParaRPr>
          </a:p>
          <a:p>
            <a:r>
              <a:rPr lang="en-US" sz="2400" dirty="0" smtClean="0">
                <a:solidFill>
                  <a:schemeClr val="bg1"/>
                </a:solidFill>
              </a:rPr>
              <a:t>HUD Exchange for CARES Act</a:t>
            </a:r>
          </a:p>
          <a:p>
            <a:r>
              <a:rPr lang="en-US" sz="2400" dirty="0">
                <a:solidFill>
                  <a:schemeClr val="bg1"/>
                </a:solidFill>
              </a:rPr>
              <a:t>https://www.hudexchange.info/programs/cdbg-cv</a:t>
            </a:r>
            <a:r>
              <a:rPr lang="en-US" sz="2400" dirty="0" smtClean="0">
                <a:solidFill>
                  <a:schemeClr val="bg1"/>
                </a:solidFill>
              </a:rPr>
              <a:t>/</a:t>
            </a:r>
          </a:p>
          <a:p>
            <a:endParaRPr lang="en-US" sz="2400" dirty="0" smtClean="0">
              <a:solidFill>
                <a:schemeClr val="bg1"/>
              </a:solidFill>
            </a:endParaRPr>
          </a:p>
          <a:p>
            <a:r>
              <a:rPr lang="en-US" sz="2400" dirty="0" smtClean="0">
                <a:solidFill>
                  <a:schemeClr val="bg1"/>
                </a:solidFill>
              </a:rPr>
              <a:t>CDBG CV Online Application System</a:t>
            </a:r>
          </a:p>
          <a:p>
            <a:r>
              <a:rPr lang="en-US" sz="2400" dirty="0">
                <a:solidFill>
                  <a:schemeClr val="bg1"/>
                </a:solidFill>
              </a:rPr>
              <a:t>https://wwwcfprd.doa.la.gov/CDBG_Cares</a:t>
            </a:r>
            <a:endParaRPr lang="en-US" sz="2400" dirty="0" smtClean="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568666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5055" y="209320"/>
            <a:ext cx="6787557" cy="1002535"/>
          </a:xfrm>
        </p:spPr>
        <p:txBody>
          <a:bodyPr/>
          <a:lstStyle/>
          <a:p>
            <a:r>
              <a:rPr lang="en-US" dirty="0" smtClean="0">
                <a:solidFill>
                  <a:schemeClr val="bg1"/>
                </a:solidFill>
              </a:rPr>
              <a:t>Questions</a:t>
            </a:r>
            <a:endParaRPr lang="en-US" dirty="0">
              <a:solidFill>
                <a:schemeClr val="bg1"/>
              </a:solidFill>
            </a:endParaRPr>
          </a:p>
        </p:txBody>
      </p:sp>
      <p:pic>
        <p:nvPicPr>
          <p:cNvPr id="2" name="Picture Placeholder 1" descr="Grammar &amp; Usage - Excelsior College OW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8542" r="8542"/>
          <a:stretch>
            <a:fillRect/>
          </a:stretch>
        </p:blipFill>
        <p:spPr>
          <a:xfrm>
            <a:off x="236538" y="209550"/>
            <a:ext cx="3097212" cy="3735388"/>
          </a:xfrm>
        </p:spPr>
      </p:pic>
      <p:sp>
        <p:nvSpPr>
          <p:cNvPr id="9" name="Text Placeholder 8"/>
          <p:cNvSpPr>
            <a:spLocks noGrp="1"/>
          </p:cNvSpPr>
          <p:nvPr>
            <p:ph type="body" sz="half" idx="2"/>
          </p:nvPr>
        </p:nvSpPr>
        <p:spPr>
          <a:xfrm>
            <a:off x="3955055" y="1294482"/>
            <a:ext cx="6789145" cy="5291253"/>
          </a:xfrm>
        </p:spPr>
        <p:txBody>
          <a:bodyPr>
            <a:normAutofit/>
          </a:bodyPr>
          <a:lstStyle/>
          <a:p>
            <a:r>
              <a:rPr lang="en-US" sz="2400" dirty="0" smtClean="0">
                <a:solidFill>
                  <a:schemeClr val="bg1"/>
                </a:solidFill>
              </a:rPr>
              <a:t>Submit written questions to </a:t>
            </a:r>
            <a:r>
              <a:rPr lang="en-US" sz="2400" dirty="0" smtClean="0">
                <a:solidFill>
                  <a:schemeClr val="bg1"/>
                </a:solidFill>
                <a:hlinkClick r:id="rId4"/>
              </a:rPr>
              <a:t>Fenishia.Favorite@la.gov</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FAQs will be posted on the CDBG Cares website on Monday, February 1, 2021 in response to written questions submitted by 4:00 pm Friday, January 29, 2021.</a:t>
            </a:r>
          </a:p>
          <a:p>
            <a:endParaRPr lang="en-US" sz="2400" dirty="0">
              <a:solidFill>
                <a:schemeClr val="bg1"/>
              </a:solidFill>
            </a:endParaRPr>
          </a:p>
        </p:txBody>
      </p:sp>
    </p:spTree>
    <p:extLst>
      <p:ext uri="{BB962C8B-B14F-4D97-AF65-F5344CB8AC3E}">
        <p14:creationId xmlns:p14="http://schemas.microsoft.com/office/powerpoint/2010/main" val="3415196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49366" y="192842"/>
            <a:ext cx="9596008" cy="5568189"/>
          </a:xfrm>
          <a:prstGeom prst="rect">
            <a:avLst/>
          </a:prstGeom>
        </p:spPr>
      </p:pic>
      <p:sp>
        <p:nvSpPr>
          <p:cNvPr id="6" name="TextBox 5"/>
          <p:cNvSpPr txBox="1"/>
          <p:nvPr/>
        </p:nvSpPr>
        <p:spPr>
          <a:xfrm>
            <a:off x="1674689" y="6056616"/>
            <a:ext cx="9066942" cy="369332"/>
          </a:xfrm>
          <a:prstGeom prst="rect">
            <a:avLst/>
          </a:prstGeom>
          <a:noFill/>
        </p:spPr>
        <p:txBody>
          <a:bodyPr wrap="square" rtlCol="0">
            <a:spAutoFit/>
          </a:bodyPr>
          <a:lstStyle/>
          <a:p>
            <a:r>
              <a:rPr lang="en-US" dirty="0" smtClean="0"/>
              <a:t>Follow us on Facebook to receive reminders and notifications about programs!</a:t>
            </a:r>
            <a:endParaRPr lang="en-US" dirty="0"/>
          </a:p>
        </p:txBody>
      </p:sp>
    </p:spTree>
    <p:extLst>
      <p:ext uri="{BB962C8B-B14F-4D97-AF65-F5344CB8AC3E}">
        <p14:creationId xmlns:p14="http://schemas.microsoft.com/office/powerpoint/2010/main" val="88505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Customer Care Guy | The Customer Care Guy | Jimmie ..."/>
          <p:cNvPicPr>
            <a:picLocks noGrp="1" noChangeAspect="1"/>
          </p:cNvPicPr>
          <p:nvPr>
            <p:ph type="pic" idx="1"/>
          </p:nvPr>
        </p:nvPicPr>
        <p:blipFill>
          <a:blip r:embed="rId3">
            <a:extLst>
              <a:ext uri="{28A0092B-C50C-407E-A947-70E740481C1C}">
                <a14:useLocalDpi xmlns:a14="http://schemas.microsoft.com/office/drawing/2010/main" val="0"/>
              </a:ext>
            </a:extLst>
          </a:blip>
          <a:srcRect l="5510" r="5510"/>
          <a:stretch>
            <a:fillRect/>
          </a:stretch>
        </p:blipFill>
        <p:spPr>
          <a:xfrm>
            <a:off x="2490788" y="574675"/>
            <a:ext cx="5245100" cy="5194300"/>
          </a:xfrm>
        </p:spPr>
      </p:pic>
    </p:spTree>
    <p:extLst>
      <p:ext uri="{BB962C8B-B14F-4D97-AF65-F5344CB8AC3E}">
        <p14:creationId xmlns:p14="http://schemas.microsoft.com/office/powerpoint/2010/main" val="390599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7882" y="297951"/>
            <a:ext cx="6019800" cy="852755"/>
          </a:xfrm>
        </p:spPr>
        <p:txBody>
          <a:bodyPr/>
          <a:lstStyle/>
          <a:p>
            <a:r>
              <a:rPr lang="en-US" dirty="0" smtClean="0">
                <a:solidFill>
                  <a:schemeClr val="bg1"/>
                </a:solidFill>
              </a:rPr>
              <a:t>Amount of Funds available</a:t>
            </a:r>
            <a:endParaRPr lang="en-US" dirty="0">
              <a:solidFill>
                <a:schemeClr val="bg1"/>
              </a:solidFill>
            </a:endParaRPr>
          </a:p>
        </p:txBody>
      </p:sp>
      <p:pic>
        <p:nvPicPr>
          <p:cNvPr id="10" name="Picture Placeholder 9" descr="&lt;strong&gt;Money&lt;/strong&gt; PNG Transparent Images | PNG Al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172" r="4172"/>
          <a:stretch>
            <a:fillRect/>
          </a:stretch>
        </p:blipFill>
        <p:spPr>
          <a:xfrm>
            <a:off x="7752505" y="390418"/>
            <a:ext cx="3014812" cy="4201106"/>
          </a:xfrm>
        </p:spPr>
      </p:pic>
      <p:sp>
        <p:nvSpPr>
          <p:cNvPr id="9" name="Text Placeholder 8"/>
          <p:cNvSpPr>
            <a:spLocks noGrp="1"/>
          </p:cNvSpPr>
          <p:nvPr>
            <p:ph type="body" sz="half" idx="2"/>
          </p:nvPr>
        </p:nvSpPr>
        <p:spPr>
          <a:xfrm>
            <a:off x="885414" y="1816164"/>
            <a:ext cx="6809398" cy="3102303"/>
          </a:xfrm>
        </p:spPr>
        <p:txBody>
          <a:bodyPr/>
          <a:lstStyle/>
          <a:p>
            <a:r>
              <a:rPr lang="en-US" dirty="0">
                <a:solidFill>
                  <a:schemeClr val="bg1"/>
                </a:solidFill>
              </a:rPr>
              <a:t>Louisiana was allocated a total of $44,336,196</a:t>
            </a:r>
          </a:p>
          <a:p>
            <a:endParaRPr lang="en-US" dirty="0">
              <a:solidFill>
                <a:schemeClr val="bg1"/>
              </a:solidFill>
            </a:endParaRPr>
          </a:p>
          <a:p>
            <a:r>
              <a:rPr lang="en-US" dirty="0" smtClean="0">
                <a:solidFill>
                  <a:schemeClr val="bg1"/>
                </a:solidFill>
              </a:rPr>
              <a:t>Total HVAC Program Allocation: $31,500,000</a:t>
            </a:r>
          </a:p>
          <a:p>
            <a:r>
              <a:rPr lang="en-US" dirty="0" smtClean="0">
                <a:solidFill>
                  <a:schemeClr val="bg1"/>
                </a:solidFill>
              </a:rPr>
              <a:t>Large Group (entities 10,000 and above) - $15,500,000</a:t>
            </a:r>
          </a:p>
          <a:p>
            <a:r>
              <a:rPr lang="en-US" dirty="0" smtClean="0">
                <a:solidFill>
                  <a:schemeClr val="bg1"/>
                </a:solidFill>
              </a:rPr>
              <a:t>Small Group (entities under 10,000) - $15,500,000</a:t>
            </a:r>
            <a:endParaRPr lang="en-US" dirty="0">
              <a:solidFill>
                <a:schemeClr val="bg1"/>
              </a:solidFill>
            </a:endParaRPr>
          </a:p>
        </p:txBody>
      </p:sp>
    </p:spTree>
    <p:extLst>
      <p:ext uri="{BB962C8B-B14F-4D97-AF65-F5344CB8AC3E}">
        <p14:creationId xmlns:p14="http://schemas.microsoft.com/office/powerpoint/2010/main" val="3690251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196" y="323883"/>
            <a:ext cx="8230766" cy="820757"/>
          </a:xfrm>
        </p:spPr>
        <p:txBody>
          <a:bodyPr/>
          <a:lstStyle/>
          <a:p>
            <a:r>
              <a:rPr lang="en-US" dirty="0" smtClean="0">
                <a:solidFill>
                  <a:schemeClr val="bg1"/>
                </a:solidFill>
              </a:rPr>
              <a:t>Project amounts</a:t>
            </a:r>
            <a:endParaRPr lang="en-US" dirty="0">
              <a:solidFill>
                <a:schemeClr val="bg1"/>
              </a:solidFill>
            </a:endParaRPr>
          </a:p>
        </p:txBody>
      </p:sp>
      <p:pic>
        <p:nvPicPr>
          <p:cNvPr id="5" name="Picture Placeholder 4" descr="&lt;strong&gt;Dollar&lt;/strong&gt; Sign Vector | Free Vector Art at Vecteezy!"/>
          <p:cNvPicPr>
            <a:picLocks noGrp="1" noChangeAspect="1"/>
          </p:cNvPicPr>
          <p:nvPr>
            <p:ph type="pic" idx="1"/>
          </p:nvPr>
        </p:nvPicPr>
        <p:blipFill>
          <a:blip r:embed="rId3">
            <a:extLst>
              <a:ext uri="{28A0092B-C50C-407E-A947-70E740481C1C}">
                <a14:useLocalDpi xmlns:a14="http://schemas.microsoft.com/office/drawing/2010/main" val="0"/>
              </a:ext>
            </a:extLst>
          </a:blip>
          <a:srcRect l="26861" r="26861"/>
          <a:stretch>
            <a:fillRect/>
          </a:stretch>
        </p:blipFill>
        <p:spPr>
          <a:xfrm>
            <a:off x="10206644" y="200096"/>
            <a:ext cx="1371600" cy="2963863"/>
          </a:xfrm>
        </p:spPr>
      </p:pic>
      <p:sp>
        <p:nvSpPr>
          <p:cNvPr id="4" name="Text Placeholder 3"/>
          <p:cNvSpPr>
            <a:spLocks noGrp="1"/>
          </p:cNvSpPr>
          <p:nvPr>
            <p:ph type="body" sz="half" idx="2"/>
          </p:nvPr>
        </p:nvSpPr>
        <p:spPr>
          <a:xfrm>
            <a:off x="564894" y="1181528"/>
            <a:ext cx="8232354" cy="5387310"/>
          </a:xfrm>
        </p:spPr>
        <p:txBody>
          <a:bodyPr>
            <a:normAutofit fontScale="92500" lnSpcReduction="10000"/>
          </a:bodyPr>
          <a:lstStyle/>
          <a:p>
            <a:pPr lvl="0"/>
            <a:r>
              <a:rPr lang="en-US" sz="2200" dirty="0">
                <a:solidFill>
                  <a:schemeClr val="bg1"/>
                </a:solidFill>
              </a:rPr>
              <a:t>Minimum Construction Amount - $80,000</a:t>
            </a:r>
          </a:p>
          <a:p>
            <a:pPr lvl="0"/>
            <a:r>
              <a:rPr lang="en-US" sz="2200" dirty="0">
                <a:solidFill>
                  <a:schemeClr val="bg1"/>
                </a:solidFill>
              </a:rPr>
              <a:t>Maximum Grant Amount - $1,000,000</a:t>
            </a:r>
          </a:p>
          <a:p>
            <a:pPr lvl="0"/>
            <a:r>
              <a:rPr lang="en-US" sz="2200" dirty="0">
                <a:solidFill>
                  <a:schemeClr val="bg1"/>
                </a:solidFill>
              </a:rPr>
              <a:t>Administration Amount – The maximum allowable administrative costs will be determined by the total grant amounts and will be on a cost reimbursement basis only.  Grants up to $200,000 will be allowed up to $30,000 for administrative costs; grants from $200,001 to $600,000 will be allowed up to $60,000 for administrative costs; and grants from $600,001 to $1,000,000 will be allowed a maximum of $100,000 for administrative costs.  No pre-agreement costs will be allowed for administration</a:t>
            </a:r>
            <a:r>
              <a:rPr lang="en-US" sz="2200" dirty="0" smtClean="0">
                <a:solidFill>
                  <a:schemeClr val="bg1"/>
                </a:solidFill>
              </a:rPr>
              <a:t>.  Costs to develop application are not allowable, these must be paid for using other funds.</a:t>
            </a:r>
            <a:endParaRPr lang="en-US" sz="2200" dirty="0">
              <a:solidFill>
                <a:schemeClr val="bg1"/>
              </a:solidFill>
            </a:endParaRPr>
          </a:p>
          <a:p>
            <a:pPr lvl="0"/>
            <a:r>
              <a:rPr lang="en-US" sz="2200" dirty="0">
                <a:solidFill>
                  <a:schemeClr val="bg1"/>
                </a:solidFill>
              </a:rPr>
              <a:t>Design Fees – Please refer to “Engineering Fee Schedules and Policies” located on OCD’s website for information concerning eligible design fees.  Design fees will be approved on a cost reimbursement basis only</a:t>
            </a:r>
            <a:r>
              <a:rPr lang="en-US" sz="2200" dirty="0" smtClean="0">
                <a:solidFill>
                  <a:schemeClr val="bg1"/>
                </a:solidFill>
              </a:rPr>
              <a:t>.</a:t>
            </a:r>
            <a:endParaRPr lang="en-US" sz="2200" dirty="0">
              <a:solidFill>
                <a:schemeClr val="bg1"/>
              </a:solidFill>
            </a:endParaRPr>
          </a:p>
          <a:p>
            <a:endParaRPr lang="en-US" dirty="0"/>
          </a:p>
        </p:txBody>
      </p:sp>
    </p:spTree>
    <p:extLst>
      <p:ext uri="{BB962C8B-B14F-4D97-AF65-F5344CB8AC3E}">
        <p14:creationId xmlns:p14="http://schemas.microsoft.com/office/powerpoint/2010/main" val="307674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462456"/>
            <a:ext cx="6019800" cy="672662"/>
          </a:xfrm>
        </p:spPr>
        <p:txBody>
          <a:bodyPr/>
          <a:lstStyle/>
          <a:p>
            <a:r>
              <a:rPr lang="en-US" dirty="0" smtClean="0">
                <a:solidFill>
                  <a:schemeClr val="bg1"/>
                </a:solidFill>
              </a:rPr>
              <a:t>Eligible applicants</a:t>
            </a:r>
            <a:endParaRPr lang="en-US" dirty="0">
              <a:solidFill>
                <a:schemeClr val="bg1"/>
              </a:solidFill>
            </a:endParaRPr>
          </a:p>
        </p:txBody>
      </p:sp>
      <p:pic>
        <p:nvPicPr>
          <p:cNvPr id="5" name="Picture Placeholder 4" descr="POLITICS AND GOVERNANCE: FUNCTIONS OF &lt;strong&gt;GOVERNMENT&lt;/strong&gt;"/>
          <p:cNvPicPr>
            <a:picLocks noGrp="1" noChangeAspect="1"/>
          </p:cNvPicPr>
          <p:nvPr>
            <p:ph type="pic" idx="1"/>
          </p:nvPr>
        </p:nvPicPr>
        <p:blipFill>
          <a:blip r:embed="rId3">
            <a:extLst>
              <a:ext uri="{28A0092B-C50C-407E-A947-70E740481C1C}">
                <a14:useLocalDpi xmlns:a14="http://schemas.microsoft.com/office/drawing/2010/main" val="0"/>
              </a:ext>
            </a:extLst>
          </a:blip>
          <a:srcRect l="18600" r="18600"/>
          <a:stretch>
            <a:fillRect/>
          </a:stretch>
        </p:blipFill>
        <p:spPr/>
      </p:pic>
      <p:sp>
        <p:nvSpPr>
          <p:cNvPr id="4" name="Text Placeholder 3"/>
          <p:cNvSpPr>
            <a:spLocks noGrp="1"/>
          </p:cNvSpPr>
          <p:nvPr>
            <p:ph type="body" sz="half" idx="2"/>
          </p:nvPr>
        </p:nvSpPr>
        <p:spPr>
          <a:xfrm>
            <a:off x="4722812" y="1471448"/>
            <a:ext cx="6021388" cy="4361793"/>
          </a:xfrm>
        </p:spPr>
        <p:txBody>
          <a:bodyPr/>
          <a:lstStyle/>
          <a:p>
            <a:r>
              <a:rPr lang="en-US" dirty="0">
                <a:solidFill>
                  <a:schemeClr val="bg1"/>
                </a:solidFill>
              </a:rPr>
              <a:t>A Louisiana unit of general local government (UGLG) as defined in section 102(a)(1) of the HCDA.  </a:t>
            </a:r>
            <a:endParaRPr lang="en-US" dirty="0" smtClean="0">
              <a:solidFill>
                <a:schemeClr val="bg1"/>
              </a:solidFill>
            </a:endParaRPr>
          </a:p>
          <a:p>
            <a:r>
              <a:rPr lang="en-US" dirty="0" smtClean="0">
                <a:solidFill>
                  <a:schemeClr val="bg1"/>
                </a:solidFill>
              </a:rPr>
              <a:t>All </a:t>
            </a:r>
            <a:r>
              <a:rPr lang="en-US" dirty="0">
                <a:solidFill>
                  <a:schemeClr val="bg1"/>
                </a:solidFill>
              </a:rPr>
              <a:t>applicants are required to have a DUNS number that is actively registered in the System for Award Management (SAM.gov). </a:t>
            </a:r>
          </a:p>
        </p:txBody>
      </p:sp>
    </p:spTree>
    <p:extLst>
      <p:ext uri="{BB962C8B-B14F-4D97-AF65-F5344CB8AC3E}">
        <p14:creationId xmlns:p14="http://schemas.microsoft.com/office/powerpoint/2010/main" val="3761599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557048"/>
            <a:ext cx="6019800" cy="1229711"/>
          </a:xfrm>
        </p:spPr>
        <p:txBody>
          <a:bodyPr/>
          <a:lstStyle/>
          <a:p>
            <a:r>
              <a:rPr lang="en-US" dirty="0" smtClean="0">
                <a:solidFill>
                  <a:schemeClr val="bg1"/>
                </a:solidFill>
              </a:rPr>
              <a:t>CDBG Program Eligibility</a:t>
            </a:r>
            <a:endParaRPr lang="en-US" dirty="0">
              <a:solidFill>
                <a:schemeClr val="bg1"/>
              </a:solidFill>
            </a:endParaRPr>
          </a:p>
        </p:txBody>
      </p:sp>
      <p:pic>
        <p:nvPicPr>
          <p:cNvPr id="5" name="Picture Placeholder 4" descr="Lehigh Valley Ramblings: Northampton County Plans $1.76 ..."/>
          <p:cNvPicPr>
            <a:picLocks noGrp="1" noChangeAspect="1"/>
          </p:cNvPicPr>
          <p:nvPr>
            <p:ph type="pic" idx="1"/>
          </p:nvPr>
        </p:nvPicPr>
        <p:blipFill>
          <a:blip r:embed="rId3">
            <a:extLst>
              <a:ext uri="{28A0092B-C50C-407E-A947-70E740481C1C}">
                <a14:useLocalDpi xmlns:a14="http://schemas.microsoft.com/office/drawing/2010/main" val="0"/>
              </a:ext>
            </a:extLst>
          </a:blip>
          <a:srcRect l="478" r="478"/>
          <a:stretch>
            <a:fillRect/>
          </a:stretch>
        </p:blipFill>
        <p:spPr>
          <a:xfrm>
            <a:off x="1004888" y="919163"/>
            <a:ext cx="3281362" cy="4572000"/>
          </a:xfrm>
        </p:spPr>
      </p:pic>
      <p:sp>
        <p:nvSpPr>
          <p:cNvPr id="4" name="Text Placeholder 3"/>
          <p:cNvSpPr>
            <a:spLocks noGrp="1"/>
          </p:cNvSpPr>
          <p:nvPr>
            <p:ph type="body" sz="half" idx="2"/>
          </p:nvPr>
        </p:nvSpPr>
        <p:spPr>
          <a:xfrm>
            <a:off x="4722812" y="2259724"/>
            <a:ext cx="6021388" cy="2566275"/>
          </a:xfrm>
        </p:spPr>
        <p:txBody>
          <a:bodyPr>
            <a:normAutofit/>
          </a:bodyPr>
          <a:lstStyle/>
          <a:p>
            <a:r>
              <a:rPr lang="en-US" sz="3200" dirty="0" smtClean="0">
                <a:solidFill>
                  <a:schemeClr val="bg1"/>
                </a:solidFill>
              </a:rPr>
              <a:t>Funding requirements:</a:t>
            </a:r>
          </a:p>
          <a:p>
            <a:pPr marL="457200" indent="-457200">
              <a:buFont typeface="Arial" panose="020B0604020202020204" pitchFamily="34" charset="0"/>
              <a:buChar char="•"/>
            </a:pPr>
            <a:r>
              <a:rPr lang="en-US" sz="3200" dirty="0" smtClean="0">
                <a:solidFill>
                  <a:schemeClr val="bg1"/>
                </a:solidFill>
              </a:rPr>
              <a:t>Eligible activity</a:t>
            </a:r>
          </a:p>
          <a:p>
            <a:pPr marL="457200" indent="-457200">
              <a:buFont typeface="Arial" panose="020B0604020202020204" pitchFamily="34" charset="0"/>
              <a:buChar char="•"/>
            </a:pPr>
            <a:r>
              <a:rPr lang="en-US" sz="3200" dirty="0" smtClean="0">
                <a:solidFill>
                  <a:schemeClr val="bg1"/>
                </a:solidFill>
              </a:rPr>
              <a:t>National objective</a:t>
            </a:r>
            <a:endParaRPr lang="en-US" sz="3200" dirty="0">
              <a:solidFill>
                <a:schemeClr val="bg1"/>
              </a:solidFill>
            </a:endParaRPr>
          </a:p>
        </p:txBody>
      </p:sp>
    </p:spTree>
    <p:extLst>
      <p:ext uri="{BB962C8B-B14F-4D97-AF65-F5344CB8AC3E}">
        <p14:creationId xmlns:p14="http://schemas.microsoft.com/office/powerpoint/2010/main" val="933813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420414"/>
            <a:ext cx="6019800" cy="987972"/>
          </a:xfrm>
        </p:spPr>
        <p:txBody>
          <a:bodyPr/>
          <a:lstStyle/>
          <a:p>
            <a:r>
              <a:rPr lang="en-US" dirty="0" smtClean="0">
                <a:solidFill>
                  <a:schemeClr val="bg1"/>
                </a:solidFill>
              </a:rPr>
              <a:t>Eligible activities</a:t>
            </a:r>
            <a:endParaRPr lang="en-US" dirty="0">
              <a:solidFill>
                <a:schemeClr val="bg1"/>
              </a:solidFill>
            </a:endParaRPr>
          </a:p>
        </p:txBody>
      </p:sp>
      <p:pic>
        <p:nvPicPr>
          <p:cNvPr id="5" name="Picture Placeholder 4" descr="Popular North County San Diego Libraries for Kids | Your ..."/>
          <p:cNvPicPr>
            <a:picLocks noGrp="1" noChangeAspect="1"/>
          </p:cNvPicPr>
          <p:nvPr>
            <p:ph type="pic" idx="1"/>
          </p:nvPr>
        </p:nvPicPr>
        <p:blipFill>
          <a:blip r:embed="rId3">
            <a:extLst>
              <a:ext uri="{28A0092B-C50C-407E-A947-70E740481C1C}">
                <a14:useLocalDpi xmlns:a14="http://schemas.microsoft.com/office/drawing/2010/main" val="0"/>
              </a:ext>
            </a:extLst>
          </a:blip>
          <a:srcRect l="26076" r="26076"/>
          <a:stretch>
            <a:fillRect/>
          </a:stretch>
        </p:blipFill>
        <p:spPr/>
      </p:pic>
      <p:sp>
        <p:nvSpPr>
          <p:cNvPr id="4" name="Text Placeholder 3"/>
          <p:cNvSpPr>
            <a:spLocks noGrp="1"/>
          </p:cNvSpPr>
          <p:nvPr>
            <p:ph type="body" sz="half" idx="2"/>
          </p:nvPr>
        </p:nvSpPr>
        <p:spPr>
          <a:xfrm>
            <a:off x="4722812" y="1566042"/>
            <a:ext cx="6021388" cy="4393324"/>
          </a:xfrm>
        </p:spPr>
        <p:txBody>
          <a:bodyPr/>
          <a:lstStyle/>
          <a:p>
            <a:r>
              <a:rPr lang="en-US" dirty="0">
                <a:solidFill>
                  <a:schemeClr val="bg1"/>
                </a:solidFill>
              </a:rPr>
              <a:t>Public Facilities Improvements – Section 105(a)(2) </a:t>
            </a: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HVAC improvements to publicly-owned facilities meeting CDBG eligibility requirements to reduce the spread of COVID-19.</a:t>
            </a:r>
            <a:endParaRPr lang="en-US" dirty="0">
              <a:solidFill>
                <a:schemeClr val="bg1"/>
              </a:solidFill>
            </a:endParaRPr>
          </a:p>
          <a:p>
            <a:pPr lvl="0"/>
            <a:endParaRPr lang="en-US" dirty="0" smtClean="0">
              <a:solidFill>
                <a:schemeClr val="bg1"/>
              </a:solidFill>
            </a:endParaRPr>
          </a:p>
          <a:p>
            <a:pPr lvl="0"/>
            <a:r>
              <a:rPr lang="en-US" dirty="0" smtClean="0">
                <a:solidFill>
                  <a:schemeClr val="bg1"/>
                </a:solidFill>
              </a:rPr>
              <a:t>Administration </a:t>
            </a:r>
            <a:r>
              <a:rPr lang="en-US" dirty="0">
                <a:solidFill>
                  <a:schemeClr val="bg1"/>
                </a:solidFill>
              </a:rPr>
              <a:t>– Section 105(a)(12</a:t>
            </a:r>
            <a:r>
              <a:rPr lang="en-US" dirty="0" smtClean="0">
                <a:solidFill>
                  <a:schemeClr val="bg1"/>
                </a:solidFill>
              </a:rPr>
              <a:t>)</a:t>
            </a:r>
          </a:p>
          <a:p>
            <a:pPr marL="285750" lvl="0" indent="-285750">
              <a:buFont typeface="Arial" panose="020B0604020202020204" pitchFamily="34" charset="0"/>
              <a:buChar char="•"/>
            </a:pPr>
            <a:r>
              <a:rPr lang="en-US" dirty="0" smtClean="0">
                <a:solidFill>
                  <a:schemeClr val="bg1"/>
                </a:solidFill>
              </a:rPr>
              <a:t>Administration activities to implement a specific CDBG-assisted project</a:t>
            </a:r>
            <a:endParaRPr lang="en-US" dirty="0">
              <a:solidFill>
                <a:schemeClr val="bg1"/>
              </a:solidFill>
            </a:endParaRPr>
          </a:p>
          <a:p>
            <a:endParaRPr lang="en-US" dirty="0"/>
          </a:p>
        </p:txBody>
      </p:sp>
    </p:spTree>
    <p:extLst>
      <p:ext uri="{BB962C8B-B14F-4D97-AF65-F5344CB8AC3E}">
        <p14:creationId xmlns:p14="http://schemas.microsoft.com/office/powerpoint/2010/main" val="422940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2136</TotalTime>
  <Words>5014</Words>
  <Application>Microsoft Office PowerPoint</Application>
  <PresentationFormat>Widescreen</PresentationFormat>
  <Paragraphs>349</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 3</vt:lpstr>
      <vt:lpstr>Slice</vt:lpstr>
      <vt:lpstr>CDBG CV HVAC Improvements Program</vt:lpstr>
      <vt:lpstr>agenda</vt:lpstr>
      <vt:lpstr>General presentation information</vt:lpstr>
      <vt:lpstr>Source of Funding</vt:lpstr>
      <vt:lpstr>Amount of Funds available</vt:lpstr>
      <vt:lpstr>Project amounts</vt:lpstr>
      <vt:lpstr>Eligible applicants</vt:lpstr>
      <vt:lpstr>CDBG Program Eligibility</vt:lpstr>
      <vt:lpstr>Eligible activities</vt:lpstr>
      <vt:lpstr>Eligible facilities</vt:lpstr>
      <vt:lpstr>Eligible facilities</vt:lpstr>
      <vt:lpstr>Ineligible facilities</vt:lpstr>
      <vt:lpstr>National objective</vt:lpstr>
      <vt:lpstr>National objective</vt:lpstr>
      <vt:lpstr>Area benefit</vt:lpstr>
      <vt:lpstr>Additional program requirements (not all inclusive)</vt:lpstr>
      <vt:lpstr>Additional program requirements (not all inclusive)</vt:lpstr>
      <vt:lpstr>Training opportunity – federal requirements</vt:lpstr>
      <vt:lpstr>HVAC improvements</vt:lpstr>
      <vt:lpstr>Special considerations</vt:lpstr>
      <vt:lpstr>Special considerations - Asbestos</vt:lpstr>
      <vt:lpstr>Special considerations – lead based paints</vt:lpstr>
      <vt:lpstr>Special considerations - mold</vt:lpstr>
      <vt:lpstr>Design professionals – project Implementation</vt:lpstr>
      <vt:lpstr>Administrative professional – Project implementation</vt:lpstr>
      <vt:lpstr>Application submittal process</vt:lpstr>
      <vt:lpstr>Access to online portal</vt:lpstr>
      <vt:lpstr>User Roles</vt:lpstr>
      <vt:lpstr>PowerPoint Presentation</vt:lpstr>
      <vt:lpstr>PowerPoint Presentation</vt:lpstr>
      <vt:lpstr>https://wwwcfprd.doa.la.gov/CDBG_Cares</vt:lpstr>
      <vt:lpstr>Application Information page</vt:lpstr>
      <vt:lpstr>Application components</vt:lpstr>
      <vt:lpstr>General information form</vt:lpstr>
      <vt:lpstr>Proof of publications</vt:lpstr>
      <vt:lpstr>Statement of assurances</vt:lpstr>
      <vt:lpstr>Disclosure report</vt:lpstr>
      <vt:lpstr>Jurisdictional map</vt:lpstr>
      <vt:lpstr>Certification form</vt:lpstr>
      <vt:lpstr>Facility form</vt:lpstr>
      <vt:lpstr>Project description</vt:lpstr>
      <vt:lpstr>Engineer/architect cost estimate</vt:lpstr>
      <vt:lpstr>resources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CV HVAC Improvements Program</dc:title>
  <dc:creator>Traci Watts</dc:creator>
  <cp:lastModifiedBy>Heather Paul</cp:lastModifiedBy>
  <cp:revision>51</cp:revision>
  <dcterms:created xsi:type="dcterms:W3CDTF">2021-01-23T15:41:37Z</dcterms:created>
  <dcterms:modified xsi:type="dcterms:W3CDTF">2021-05-25T16:35:09Z</dcterms:modified>
</cp:coreProperties>
</file>