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5" r:id="rId3"/>
    <p:sldId id="263" r:id="rId4"/>
    <p:sldId id="257" r:id="rId5"/>
    <p:sldId id="279" r:id="rId6"/>
    <p:sldId id="258" r:id="rId7"/>
    <p:sldId id="280" r:id="rId8"/>
    <p:sldId id="259" r:id="rId9"/>
    <p:sldId id="281" r:id="rId10"/>
    <p:sldId id="260" r:id="rId11"/>
    <p:sldId id="261" r:id="rId12"/>
    <p:sldId id="282" r:id="rId13"/>
    <p:sldId id="262" r:id="rId14"/>
    <p:sldId id="283" r:id="rId15"/>
    <p:sldId id="264" r:id="rId16"/>
    <p:sldId id="284" r:id="rId17"/>
    <p:sldId id="297" r:id="rId18"/>
    <p:sldId id="265" r:id="rId19"/>
    <p:sldId id="285" r:id="rId20"/>
    <p:sldId id="293" r:id="rId21"/>
    <p:sldId id="266" r:id="rId22"/>
    <p:sldId id="267" r:id="rId23"/>
    <p:sldId id="268" r:id="rId24"/>
    <p:sldId id="286" r:id="rId25"/>
    <p:sldId id="269" r:id="rId26"/>
    <p:sldId id="287" r:id="rId27"/>
    <p:sldId id="288" r:id="rId28"/>
    <p:sldId id="289" r:id="rId29"/>
    <p:sldId id="270" r:id="rId30"/>
    <p:sldId id="290" r:id="rId31"/>
    <p:sldId id="291" r:id="rId32"/>
    <p:sldId id="271" r:id="rId33"/>
    <p:sldId id="292" r:id="rId34"/>
    <p:sldId id="274" r:id="rId35"/>
    <p:sldId id="272" r:id="rId36"/>
    <p:sldId id="275" r:id="rId37"/>
    <p:sldId id="276" r:id="rId38"/>
    <p:sldId id="277" r:id="rId39"/>
    <p:sldId id="278" r:id="rId40"/>
    <p:sldId id="294" r:id="rId41"/>
    <p:sldId id="296"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nease McGee" initials="DM" lastIdx="1" clrIdx="0">
    <p:extLst>
      <p:ext uri="{19B8F6BF-5375-455C-9EA6-DF929625EA0E}">
        <p15:presenceInfo xmlns:p15="http://schemas.microsoft.com/office/powerpoint/2012/main" userId="S-1-5-21-1645522239-606747145-725345543-17968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8" autoAdjust="0"/>
    <p:restoredTop sz="94660"/>
  </p:normalViewPr>
  <p:slideViewPr>
    <p:cSldViewPr snapToGrid="0">
      <p:cViewPr varScale="1">
        <p:scale>
          <a:sx n="97" d="100"/>
          <a:sy n="97" d="100"/>
        </p:scale>
        <p:origin x="72" y="8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680DB84-8FD7-4FB8-B08D-A32C9E018ACC}" type="datetimeFigureOut">
              <a:rPr lang="en-US" smtClean="0"/>
              <a:t>6/8/2022</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1673843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680DB84-8FD7-4FB8-B08D-A32C9E018ACC}"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2521772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680DB84-8FD7-4FB8-B08D-A32C9E018ACC}"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337713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680DB84-8FD7-4FB8-B08D-A32C9E018ACC}"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40763946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80DB84-8FD7-4FB8-B08D-A32C9E018ACC}"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15180815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680DB84-8FD7-4FB8-B08D-A32C9E018ACC}" type="datetimeFigureOut">
              <a:rPr lang="en-US" smtClean="0"/>
              <a:t>6/8/2022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42921228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680DB84-8FD7-4FB8-B08D-A32C9E018ACC}" type="datetimeFigureOut">
              <a:rPr lang="en-US" smtClean="0"/>
              <a:t>6/8/2022</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370806675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680DB84-8FD7-4FB8-B08D-A32C9E018ACC}"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9306429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680DB84-8FD7-4FB8-B08D-A32C9E018ACC}"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1601983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680DB84-8FD7-4FB8-B08D-A32C9E018ACC}"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221045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680DB84-8FD7-4FB8-B08D-A32C9E018ACC}" type="datetimeFigureOut">
              <a:rPr lang="en-US" smtClean="0"/>
              <a:t>6/8/2022</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2775977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680DB84-8FD7-4FB8-B08D-A32C9E018ACC}"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39117227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680DB84-8FD7-4FB8-B08D-A32C9E018ACC}" type="datetimeFigureOut">
              <a:rPr lang="en-US" smtClean="0"/>
              <a:t>6/8/2022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2410579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680DB84-8FD7-4FB8-B08D-A32C9E018ACC}" type="datetimeFigureOut">
              <a:rPr lang="en-US" smtClean="0"/>
              <a:t>6/8/2022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29014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80DB84-8FD7-4FB8-B08D-A32C9E018ACC}" type="datetimeFigureOut">
              <a:rPr lang="en-US" smtClean="0"/>
              <a:t>6/8/2022</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3862705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680DB84-8FD7-4FB8-B08D-A32C9E018ACC}"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3546887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680DB84-8FD7-4FB8-B08D-A32C9E018ACC}" type="datetimeFigureOut">
              <a:rPr lang="en-US" smtClean="0"/>
              <a:t>6/8/2022</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124A296A-2D26-46CA-86C5-A1FAEA2A9D7D}" type="slidenum">
              <a:rPr lang="en-US" smtClean="0"/>
              <a:t>‹#›</a:t>
            </a:fld>
            <a:endParaRPr lang="en-US"/>
          </a:p>
        </p:txBody>
      </p:sp>
    </p:spTree>
    <p:extLst>
      <p:ext uri="{BB962C8B-B14F-4D97-AF65-F5344CB8AC3E}">
        <p14:creationId xmlns:p14="http://schemas.microsoft.com/office/powerpoint/2010/main" val="32642448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680DB84-8FD7-4FB8-B08D-A32C9E018ACC}" type="datetimeFigureOut">
              <a:rPr lang="en-US" smtClean="0"/>
              <a:t>6/8/2022</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124A296A-2D26-46CA-86C5-A1FAEA2A9D7D}" type="slidenum">
              <a:rPr lang="en-US" smtClean="0"/>
              <a:t>‹#›</a:t>
            </a:fld>
            <a:endParaRPr lang="en-US"/>
          </a:p>
        </p:txBody>
      </p:sp>
    </p:spTree>
    <p:extLst>
      <p:ext uri="{BB962C8B-B14F-4D97-AF65-F5344CB8AC3E}">
        <p14:creationId xmlns:p14="http://schemas.microsoft.com/office/powerpoint/2010/main" val="25447274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doa.la.gov/doa/ocd-lga/lcdbg-programs/forms-and-information/" TargetMode="External"/><Relationship Id="rId2" Type="http://schemas.openxmlformats.org/officeDocument/2006/relationships/image" Target="../media/image3.tmp"/><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3" Type="http://schemas.openxmlformats.org/officeDocument/2006/relationships/hyperlink" Target="mailto:Denease.mcgee2@la.gov" TargetMode="External"/><Relationship Id="rId2" Type="http://schemas.openxmlformats.org/officeDocument/2006/relationships/hyperlink" Target="mailto:Kristie.galy2@la.gov" TargetMode="External"/><Relationship Id="rId1" Type="http://schemas.openxmlformats.org/officeDocument/2006/relationships/slideLayout" Target="../slideLayouts/slideLayout14.xml"/><Relationship Id="rId4" Type="http://schemas.openxmlformats.org/officeDocument/2006/relationships/hyperlink" Target="mailto:William.hall@la.gov" TargetMode="Externa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313411"/>
            <a:ext cx="8825658" cy="3463970"/>
          </a:xfrm>
        </p:spPr>
        <p:txBody>
          <a:bodyPr/>
          <a:lstStyle/>
          <a:p>
            <a:r>
              <a:rPr lang="en-US" dirty="0" smtClean="0"/>
              <a:t>Components of Requests for Proposals (RFP) and Requests for Qualifications (RFQ)</a:t>
            </a:r>
            <a:endParaRPr lang="en-US" dirty="0"/>
          </a:p>
        </p:txBody>
      </p:sp>
      <p:sp>
        <p:nvSpPr>
          <p:cNvPr id="3" name="Subtitle 2"/>
          <p:cNvSpPr>
            <a:spLocks noGrp="1"/>
          </p:cNvSpPr>
          <p:nvPr>
            <p:ph type="subTitle" idx="1"/>
          </p:nvPr>
        </p:nvSpPr>
        <p:spPr/>
        <p:txBody>
          <a:bodyPr/>
          <a:lstStyle/>
          <a:p>
            <a:r>
              <a:rPr lang="en-US" dirty="0" smtClean="0"/>
              <a:t>Office of community development-Local government assistance</a:t>
            </a:r>
            <a:endParaRPr lang="en-US" dirty="0"/>
          </a:p>
        </p:txBody>
      </p:sp>
    </p:spTree>
    <p:extLst>
      <p:ext uri="{BB962C8B-B14F-4D97-AF65-F5344CB8AC3E}">
        <p14:creationId xmlns:p14="http://schemas.microsoft.com/office/powerpoint/2010/main" val="16875662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Definitions</a:t>
            </a:r>
            <a:endParaRPr lang="en-US" dirty="0"/>
          </a:p>
        </p:txBody>
      </p:sp>
      <p:sp>
        <p:nvSpPr>
          <p:cNvPr id="3" name="Text Placeholder 2"/>
          <p:cNvSpPr>
            <a:spLocks noGrp="1"/>
          </p:cNvSpPr>
          <p:nvPr>
            <p:ph type="body" sz="half" idx="2"/>
          </p:nvPr>
        </p:nvSpPr>
        <p:spPr/>
        <p:txBody>
          <a:bodyPr/>
          <a:lstStyle/>
          <a:p>
            <a:r>
              <a:rPr lang="en-US" dirty="0" smtClean="0"/>
              <a:t>Identify any items that are peculiar to the procurement</a:t>
            </a:r>
            <a:endParaRPr lang="en-US" dirty="0"/>
          </a:p>
        </p:txBody>
      </p:sp>
    </p:spTree>
    <p:extLst>
      <p:ext uri="{BB962C8B-B14F-4D97-AF65-F5344CB8AC3E}">
        <p14:creationId xmlns:p14="http://schemas.microsoft.com/office/powerpoint/2010/main" val="3897371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Description</a:t>
            </a:r>
            <a:endParaRPr lang="en-US" dirty="0"/>
          </a:p>
        </p:txBody>
      </p:sp>
      <p:sp>
        <p:nvSpPr>
          <p:cNvPr id="3" name="Text Placeholder 2"/>
          <p:cNvSpPr>
            <a:spLocks noGrp="1"/>
          </p:cNvSpPr>
          <p:nvPr>
            <p:ph type="body" sz="half" idx="2"/>
          </p:nvPr>
        </p:nvSpPr>
        <p:spPr/>
        <p:txBody>
          <a:bodyPr/>
          <a:lstStyle/>
          <a:p>
            <a:r>
              <a:rPr lang="en-US" dirty="0" smtClean="0"/>
              <a:t>Provide </a:t>
            </a:r>
            <a:r>
              <a:rPr lang="en-US" b="1" dirty="0" smtClean="0"/>
              <a:t>sufficient information </a:t>
            </a:r>
            <a:r>
              <a:rPr lang="en-US" dirty="0" smtClean="0"/>
              <a:t>for proposers to estimate work efforts and time needed to accomplish tasks</a:t>
            </a:r>
            <a:endParaRPr lang="en-US" dirty="0"/>
          </a:p>
        </p:txBody>
      </p:sp>
    </p:spTree>
    <p:extLst>
      <p:ext uri="{BB962C8B-B14F-4D97-AF65-F5344CB8AC3E}">
        <p14:creationId xmlns:p14="http://schemas.microsoft.com/office/powerpoint/2010/main" val="17643436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 Description</a:t>
            </a:r>
            <a:endParaRPr lang="en-US" dirty="0"/>
          </a:p>
        </p:txBody>
      </p:sp>
      <p:sp>
        <p:nvSpPr>
          <p:cNvPr id="3" name="Text Placeholder 2"/>
          <p:cNvSpPr>
            <a:spLocks noGrp="1"/>
          </p:cNvSpPr>
          <p:nvPr>
            <p:ph type="body" sz="half" idx="2"/>
          </p:nvPr>
        </p:nvSpPr>
        <p:spPr/>
        <p:txBody>
          <a:bodyPr/>
          <a:lstStyle/>
          <a:p>
            <a:r>
              <a:rPr lang="en-US" dirty="0"/>
              <a:t>The type of project involved is provide management and administrative services to keep the Village of </a:t>
            </a:r>
            <a:r>
              <a:rPr lang="en-US" dirty="0" err="1" smtClean="0"/>
              <a:t>Jazztown</a:t>
            </a:r>
            <a:r>
              <a:rPr lang="en-US" dirty="0" smtClean="0"/>
              <a:t> </a:t>
            </a:r>
            <a:r>
              <a:rPr lang="en-US" dirty="0"/>
              <a:t>in compliance with all federal, state, and local standards for the design and construction of a water well system, including, but not limited maintaining program files, updating policies regarding equal opportunity, construction compliance, and financial management. </a:t>
            </a:r>
          </a:p>
        </p:txBody>
      </p:sp>
    </p:spTree>
    <p:extLst>
      <p:ext uri="{BB962C8B-B14F-4D97-AF65-F5344CB8AC3E}">
        <p14:creationId xmlns:p14="http://schemas.microsoft.com/office/powerpoint/2010/main" val="32216546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of Events</a:t>
            </a:r>
            <a:endParaRPr lang="en-US" dirty="0"/>
          </a:p>
        </p:txBody>
      </p:sp>
      <p:sp>
        <p:nvSpPr>
          <p:cNvPr id="3" name="Text Placeholder 2"/>
          <p:cNvSpPr>
            <a:spLocks noGrp="1"/>
          </p:cNvSpPr>
          <p:nvPr>
            <p:ph type="body" sz="half" idx="2"/>
          </p:nvPr>
        </p:nvSpPr>
        <p:spPr/>
        <p:txBody>
          <a:bodyPr/>
          <a:lstStyle/>
          <a:p>
            <a:r>
              <a:rPr lang="en-US" dirty="0" smtClean="0"/>
              <a:t>Outline the significant </a:t>
            </a:r>
            <a:r>
              <a:rPr lang="en-US" b="1" dirty="0" smtClean="0"/>
              <a:t>dates/events</a:t>
            </a:r>
            <a:r>
              <a:rPr lang="en-US" dirty="0" smtClean="0"/>
              <a:t> of the procurement</a:t>
            </a:r>
          </a:p>
          <a:p>
            <a:r>
              <a:rPr lang="en-US" dirty="0" smtClean="0"/>
              <a:t>RFP/RFQ Announced/Issued</a:t>
            </a:r>
          </a:p>
          <a:p>
            <a:endParaRPr lang="en-US" dirty="0"/>
          </a:p>
        </p:txBody>
      </p:sp>
    </p:spTree>
    <p:extLst>
      <p:ext uri="{BB962C8B-B14F-4D97-AF65-F5344CB8AC3E}">
        <p14:creationId xmlns:p14="http://schemas.microsoft.com/office/powerpoint/2010/main" val="32692660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Schedule of Events</a:t>
            </a:r>
            <a:endParaRPr lang="en-US" dirty="0"/>
          </a:p>
        </p:txBody>
      </p:sp>
      <p:sp>
        <p:nvSpPr>
          <p:cNvPr id="5" name="Content Placeholder 4"/>
          <p:cNvSpPr>
            <a:spLocks noGrp="1"/>
          </p:cNvSpPr>
          <p:nvPr>
            <p:ph sz="half" idx="1"/>
          </p:nvPr>
        </p:nvSpPr>
        <p:spPr/>
        <p:txBody>
          <a:bodyPr>
            <a:normAutofit/>
          </a:bodyPr>
          <a:lstStyle/>
          <a:p>
            <a:r>
              <a:rPr lang="en-US" dirty="0"/>
              <a:t>Publicizing RFP:					December 3, 10, and 17, 2021</a:t>
            </a:r>
          </a:p>
          <a:p>
            <a:r>
              <a:rPr lang="en-US" dirty="0"/>
              <a:t>Final Date for Inquiries or Clarifications:		December 30, 2021 4:00 PM</a:t>
            </a:r>
          </a:p>
          <a:p>
            <a:r>
              <a:rPr lang="en-US" dirty="0"/>
              <a:t>Initial RFP Submittal Deadline:			January 3, 2022 at 4:00 PM</a:t>
            </a:r>
          </a:p>
          <a:p>
            <a:endParaRPr lang="en-US" dirty="0" smtClean="0"/>
          </a:p>
          <a:p>
            <a:r>
              <a:rPr lang="en-US" i="1" dirty="0" smtClean="0"/>
              <a:t>The RFP/RFQ must be posted for a minimum of 14 days to ensure adequate competition. </a:t>
            </a:r>
            <a:endParaRPr lang="en-US" i="1" dirty="0"/>
          </a:p>
        </p:txBody>
      </p:sp>
      <p:sp>
        <p:nvSpPr>
          <p:cNvPr id="6" name="Content Placeholder 5"/>
          <p:cNvSpPr>
            <a:spLocks noGrp="1"/>
          </p:cNvSpPr>
          <p:nvPr>
            <p:ph sz="half" idx="2"/>
          </p:nvPr>
        </p:nvSpPr>
        <p:spPr>
          <a:xfrm>
            <a:off x="6208712" y="2603500"/>
            <a:ext cx="4825159" cy="4020966"/>
          </a:xfrm>
        </p:spPr>
        <p:txBody>
          <a:bodyPr>
            <a:normAutofit/>
          </a:bodyPr>
          <a:lstStyle/>
          <a:p>
            <a:r>
              <a:rPr lang="en-US" dirty="0"/>
              <a:t>Extended Deadline:*					January 17, 2022</a:t>
            </a:r>
          </a:p>
          <a:p>
            <a:r>
              <a:rPr lang="en-US" dirty="0"/>
              <a:t>Estimated Contractor Selection:			January 26, 2022</a:t>
            </a:r>
          </a:p>
          <a:p>
            <a:r>
              <a:rPr lang="en-US" dirty="0" smtClean="0"/>
              <a:t>Water Sector </a:t>
            </a:r>
            <a:r>
              <a:rPr lang="en-US" dirty="0"/>
              <a:t>Application Deadline:			February 1, 2022</a:t>
            </a:r>
          </a:p>
          <a:p>
            <a:endParaRPr lang="en-US" dirty="0" smtClean="0"/>
          </a:p>
          <a:p>
            <a:r>
              <a:rPr lang="en-US" b="1" dirty="0" smtClean="0"/>
              <a:t>Must be made available on website, Facebook page (if available), local journal, and journal of largest nearby city, i.e., Mooringsport will also advertise in the Shreveport paper </a:t>
            </a:r>
            <a:endParaRPr lang="en-US" b="1" dirty="0"/>
          </a:p>
        </p:txBody>
      </p:sp>
    </p:spTree>
    <p:extLst>
      <p:ext uri="{BB962C8B-B14F-4D97-AF65-F5344CB8AC3E}">
        <p14:creationId xmlns:p14="http://schemas.microsoft.com/office/powerpoint/2010/main" val="2444044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Services</a:t>
            </a:r>
            <a:endParaRPr lang="en-US" dirty="0"/>
          </a:p>
        </p:txBody>
      </p:sp>
      <p:sp>
        <p:nvSpPr>
          <p:cNvPr id="3" name="Text Placeholder 2"/>
          <p:cNvSpPr>
            <a:spLocks noGrp="1"/>
          </p:cNvSpPr>
          <p:nvPr>
            <p:ph type="body" sz="half" idx="2"/>
          </p:nvPr>
        </p:nvSpPr>
        <p:spPr/>
        <p:txBody>
          <a:bodyPr/>
          <a:lstStyle/>
          <a:p>
            <a:r>
              <a:rPr lang="en-US" dirty="0" smtClean="0"/>
              <a:t>Identify what tasks and/or accomplishments contractor will perform:</a:t>
            </a:r>
          </a:p>
          <a:p>
            <a:r>
              <a:rPr lang="en-US" dirty="0"/>
              <a:t>	</a:t>
            </a:r>
            <a:r>
              <a:rPr lang="en-US" b="1" dirty="0" smtClean="0"/>
              <a:t>objectives</a:t>
            </a:r>
          </a:p>
          <a:p>
            <a:r>
              <a:rPr lang="en-US" b="1" dirty="0"/>
              <a:t>	</a:t>
            </a:r>
            <a:r>
              <a:rPr lang="en-US" b="1" dirty="0" smtClean="0"/>
              <a:t>requirements</a:t>
            </a:r>
          </a:p>
          <a:p>
            <a:r>
              <a:rPr lang="en-US" b="1" dirty="0"/>
              <a:t>	</a:t>
            </a:r>
            <a:r>
              <a:rPr lang="en-US" b="1" dirty="0" smtClean="0"/>
              <a:t>elements &amp; deliverables</a:t>
            </a:r>
            <a:endParaRPr lang="en-US" b="1" dirty="0"/>
          </a:p>
        </p:txBody>
      </p:sp>
    </p:spTree>
    <p:extLst>
      <p:ext uri="{BB962C8B-B14F-4D97-AF65-F5344CB8AC3E}">
        <p14:creationId xmlns:p14="http://schemas.microsoft.com/office/powerpoint/2010/main" val="2902799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Services</a:t>
            </a:r>
            <a:endParaRPr lang="en-US" dirty="0"/>
          </a:p>
        </p:txBody>
      </p:sp>
      <p:sp>
        <p:nvSpPr>
          <p:cNvPr id="3" name="Text Placeholder 2"/>
          <p:cNvSpPr>
            <a:spLocks noGrp="1"/>
          </p:cNvSpPr>
          <p:nvPr>
            <p:ph type="body" sz="half" idx="2"/>
          </p:nvPr>
        </p:nvSpPr>
        <p:spPr>
          <a:xfrm>
            <a:off x="1154954" y="3361571"/>
            <a:ext cx="8825659" cy="3105013"/>
          </a:xfrm>
        </p:spPr>
        <p:txBody>
          <a:bodyPr>
            <a:normAutofit lnSpcReduction="10000"/>
          </a:bodyPr>
          <a:lstStyle/>
          <a:p>
            <a:r>
              <a:rPr lang="en-US" dirty="0"/>
              <a:t>The services to be provided will include, but not be limited to:</a:t>
            </a:r>
          </a:p>
          <a:p>
            <a:pPr lvl="0"/>
            <a:r>
              <a:rPr lang="en-US" dirty="0"/>
              <a:t>Assist the VILLAGE in setting up and maintaining their general </a:t>
            </a:r>
            <a:r>
              <a:rPr lang="en-US" dirty="0" smtClean="0"/>
              <a:t>Water Sector</a:t>
            </a:r>
            <a:r>
              <a:rPr lang="en-US" dirty="0" smtClean="0"/>
              <a:t> </a:t>
            </a:r>
            <a:r>
              <a:rPr lang="en-US" dirty="0"/>
              <a:t>program files in accordance with the requirements of 24 CFR 570.490(b) and the requirements of Part A of the 2021 LCDBG Program Handbook.</a:t>
            </a:r>
          </a:p>
          <a:p>
            <a:pPr lvl="0"/>
            <a:r>
              <a:rPr lang="en-US" dirty="0"/>
              <a:t>Assist the VILLAGE in reviewing and updating as appropriate their policies regarding equal opportunity in accordance with 24 CFR 570.602, and the requirements of Part A of the current LCDBG Handbook.</a:t>
            </a:r>
          </a:p>
          <a:p>
            <a:pPr lvl="0"/>
            <a:r>
              <a:rPr lang="en-US" dirty="0"/>
              <a:t>Prepare the appropriate level of Environmental clearance in accordance with the regulations of 24 CFR Part 58 and the requirements of Part A of the 2021 LCDBG Handbook.</a:t>
            </a:r>
          </a:p>
          <a:p>
            <a:endParaRPr lang="en-US" dirty="0"/>
          </a:p>
        </p:txBody>
      </p:sp>
    </p:spTree>
    <p:extLst>
      <p:ext uri="{BB962C8B-B14F-4D97-AF65-F5344CB8AC3E}">
        <p14:creationId xmlns:p14="http://schemas.microsoft.com/office/powerpoint/2010/main" val="8189071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Scope of Services</a:t>
            </a:r>
          </a:p>
        </p:txBody>
      </p:sp>
      <p:sp>
        <p:nvSpPr>
          <p:cNvPr id="3" name="Text Placeholder 2"/>
          <p:cNvSpPr>
            <a:spLocks noGrp="1"/>
          </p:cNvSpPr>
          <p:nvPr>
            <p:ph type="body" sz="half" idx="2"/>
          </p:nvPr>
        </p:nvSpPr>
        <p:spPr>
          <a:xfrm>
            <a:off x="1154954" y="3414199"/>
            <a:ext cx="8825659" cy="2999757"/>
          </a:xfrm>
        </p:spPr>
        <p:txBody>
          <a:bodyPr>
            <a:normAutofit fontScale="85000" lnSpcReduction="20000"/>
          </a:bodyPr>
          <a:lstStyle/>
          <a:p>
            <a:pPr lvl="0"/>
            <a:r>
              <a:rPr lang="en-US" dirty="0"/>
              <a:t>Provide assistance to the VILLAGE with labor compliance in accordance with the requirements of 29 CFR Part 5 and the requirements of Part B of the 2021 LCDBG Handbook.</a:t>
            </a:r>
          </a:p>
          <a:p>
            <a:pPr lvl="0"/>
            <a:r>
              <a:rPr lang="en-US" dirty="0"/>
              <a:t>Provide assistance to the VILLAGE with construction compliance in accordance with the requirements of 24 CFR 570.201(c) and Part A of the 2021 LCDBG Handbook.</a:t>
            </a:r>
          </a:p>
          <a:p>
            <a:pPr lvl="0"/>
            <a:r>
              <a:rPr lang="en-US" dirty="0"/>
              <a:t>Provide assistance to the VILLAGE with program monitoring and closeout in accordance with the requirements of 24 CFR Part 570 and the requirements of Part E of the 2021 LCDBG Handbook.</a:t>
            </a:r>
          </a:p>
          <a:p>
            <a:pPr lvl="0"/>
            <a:r>
              <a:rPr lang="en-US" dirty="0"/>
              <a:t>Provide assistance to the VILLAGE with financial management in accordance with the requirements of 2 CFR 200 Subparts D, E, and F and the requirements of Part A of the 2021 LCDBG Handbook.</a:t>
            </a:r>
          </a:p>
          <a:p>
            <a:pPr lvl="0"/>
            <a:r>
              <a:rPr lang="en-US" dirty="0"/>
              <a:t>Provide assistance to the VILLAGE with procurement activities in accordance with 2 CFR 200 Subpart D and the requirements of Part A of the 2021 LCDBG Handbook.</a:t>
            </a:r>
          </a:p>
          <a:p>
            <a:endParaRPr lang="en-US" dirty="0"/>
          </a:p>
        </p:txBody>
      </p:sp>
    </p:spTree>
    <p:extLst>
      <p:ext uri="{BB962C8B-B14F-4D97-AF65-F5344CB8AC3E}">
        <p14:creationId xmlns:p14="http://schemas.microsoft.com/office/powerpoint/2010/main" val="35386246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&amp; Payments</a:t>
            </a:r>
            <a:endParaRPr lang="en-US" dirty="0"/>
          </a:p>
        </p:txBody>
      </p:sp>
      <p:sp>
        <p:nvSpPr>
          <p:cNvPr id="4" name="Content Placeholder 3"/>
          <p:cNvSpPr>
            <a:spLocks noGrp="1"/>
          </p:cNvSpPr>
          <p:nvPr>
            <p:ph idx="1"/>
          </p:nvPr>
        </p:nvSpPr>
        <p:spPr/>
        <p:txBody>
          <a:bodyPr/>
          <a:lstStyle/>
          <a:p>
            <a:r>
              <a:rPr lang="en-US" dirty="0"/>
              <a:t>Identify the </a:t>
            </a:r>
            <a:r>
              <a:rPr lang="en-US" b="1" dirty="0"/>
              <a:t>type of contract </a:t>
            </a:r>
            <a:r>
              <a:rPr lang="en-US" dirty="0"/>
              <a:t>and type(s) of </a:t>
            </a:r>
            <a:r>
              <a:rPr lang="en-US" b="1" dirty="0"/>
              <a:t>prices</a:t>
            </a:r>
            <a:r>
              <a:rPr lang="en-US" dirty="0"/>
              <a:t> that will be utilized in the contract</a:t>
            </a:r>
          </a:p>
          <a:p>
            <a:endParaRPr lang="en-US" dirty="0"/>
          </a:p>
        </p:txBody>
      </p:sp>
      <p:sp>
        <p:nvSpPr>
          <p:cNvPr id="3" name="Text Placeholder 2"/>
          <p:cNvSpPr>
            <a:spLocks noGrp="1"/>
          </p:cNvSpPr>
          <p:nvPr>
            <p:ph type="body" sz="half" idx="4294967295"/>
          </p:nvPr>
        </p:nvSpPr>
        <p:spPr>
          <a:xfrm>
            <a:off x="2901082" y="3543300"/>
            <a:ext cx="5923831" cy="2476500"/>
          </a:xfrm>
        </p:spPr>
        <p:txBody>
          <a:bodyPr/>
          <a:lstStyle/>
          <a:p>
            <a:endParaRPr lang="en-US" dirty="0"/>
          </a:p>
        </p:txBody>
      </p:sp>
      <p:pic>
        <p:nvPicPr>
          <p:cNvPr id="5" name="Picture 4" descr="Ways to Improve Your Company's Contract Management | Techno FAQ"/>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99758" y="3382667"/>
            <a:ext cx="4740558" cy="2527680"/>
          </a:xfrm>
          <a:prstGeom prst="rect">
            <a:avLst/>
          </a:prstGeom>
        </p:spPr>
      </p:pic>
    </p:spTree>
    <p:extLst>
      <p:ext uri="{BB962C8B-B14F-4D97-AF65-F5344CB8AC3E}">
        <p14:creationId xmlns:p14="http://schemas.microsoft.com/office/powerpoint/2010/main" val="13976105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Contract and Payment</a:t>
            </a:r>
            <a:endParaRPr lang="en-US" dirty="0"/>
          </a:p>
        </p:txBody>
      </p:sp>
      <p:sp>
        <p:nvSpPr>
          <p:cNvPr id="3" name="Content Placeholder 2"/>
          <p:cNvSpPr>
            <a:spLocks noGrp="1"/>
          </p:cNvSpPr>
          <p:nvPr>
            <p:ph idx="1"/>
          </p:nvPr>
        </p:nvSpPr>
        <p:spPr/>
        <p:txBody>
          <a:bodyPr/>
          <a:lstStyle/>
          <a:p>
            <a:r>
              <a:rPr lang="en-US" dirty="0"/>
              <a:t>The intent of the VILLAGE is to award a cost reimbursement contract. The contract ceiling amount of program implementation reimbursable costs that can be paid for implementation with </a:t>
            </a:r>
            <a:r>
              <a:rPr lang="en-US" dirty="0" smtClean="0"/>
              <a:t>Water Sector </a:t>
            </a:r>
            <a:r>
              <a:rPr lang="en-US" dirty="0"/>
              <a:t>funds will be determined by the state and may require adjustments in the proposed contract amount. The ceiling amount will be based upon information provided by proposers/</a:t>
            </a:r>
            <a:r>
              <a:rPr lang="en-US" dirty="0" err="1"/>
              <a:t>offerors’</a:t>
            </a:r>
            <a:r>
              <a:rPr lang="en-US" dirty="0"/>
              <a:t> Cost Reasonableness form.  Billing and payment terms shall be negotiated with the successful Proposer. All invoices shall be accompanied by an accounting of hours worked, by whom, at the hourly rate, along with a description of work or task performed that has been completed at the time of invoice submission. No advance payments shall be made.</a:t>
            </a:r>
          </a:p>
        </p:txBody>
      </p:sp>
    </p:spTree>
    <p:extLst>
      <p:ext uri="{BB962C8B-B14F-4D97-AF65-F5344CB8AC3E}">
        <p14:creationId xmlns:p14="http://schemas.microsoft.com/office/powerpoint/2010/main" val="3157341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r>
              <a:rPr lang="en-US" dirty="0" smtClean="0"/>
              <a:t>Housekeeping</a:t>
            </a:r>
            <a:endParaRPr lang="en-US" dirty="0"/>
          </a:p>
        </p:txBody>
      </p:sp>
      <p:sp>
        <p:nvSpPr>
          <p:cNvPr id="10" name="Content Placeholder 9"/>
          <p:cNvSpPr>
            <a:spLocks noGrp="1"/>
          </p:cNvSpPr>
          <p:nvPr>
            <p:ph idx="1"/>
          </p:nvPr>
        </p:nvSpPr>
        <p:spPr/>
        <p:txBody>
          <a:bodyPr/>
          <a:lstStyle/>
          <a:p>
            <a:r>
              <a:rPr lang="en-US" dirty="0" smtClean="0"/>
              <a:t>Please type any questions in the Chat or Q&amp;A box</a:t>
            </a:r>
          </a:p>
          <a:p>
            <a:pPr marL="0" indent="0">
              <a:buNone/>
            </a:pPr>
            <a:endParaRPr lang="en-US" dirty="0" smtClean="0"/>
          </a:p>
          <a:p>
            <a:r>
              <a:rPr lang="en-US" dirty="0">
                <a:latin typeface="Century Gothic" panose="020B0502020202020204" pitchFamily="34" charset="0"/>
              </a:rPr>
              <a:t>Enter your first and last name, title </a:t>
            </a:r>
            <a:r>
              <a:rPr lang="en-US" dirty="0" smtClean="0">
                <a:latin typeface="Century Gothic" panose="020B0502020202020204" pitchFamily="34" charset="0"/>
              </a:rPr>
              <a:t>&amp; local </a:t>
            </a:r>
            <a:r>
              <a:rPr lang="en-US" dirty="0">
                <a:latin typeface="Century Gothic" panose="020B0502020202020204" pitchFamily="34" charset="0"/>
              </a:rPr>
              <a:t>government in the chat box.</a:t>
            </a:r>
          </a:p>
          <a:p>
            <a:pPr marL="0" indent="0">
              <a:buNone/>
            </a:pPr>
            <a:endParaRPr lang="en-US" dirty="0"/>
          </a:p>
        </p:txBody>
      </p:sp>
    </p:spTree>
    <p:extLst>
      <p:ext uri="{BB962C8B-B14F-4D97-AF65-F5344CB8AC3E}">
        <p14:creationId xmlns:p14="http://schemas.microsoft.com/office/powerpoint/2010/main" val="39072970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reen Clipping"/>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1521229" y="299258"/>
            <a:ext cx="9144000" cy="5727469"/>
          </a:xfrm>
        </p:spPr>
      </p:pic>
      <p:sp>
        <p:nvSpPr>
          <p:cNvPr id="5" name="TextBox 4"/>
          <p:cNvSpPr txBox="1"/>
          <p:nvPr/>
        </p:nvSpPr>
        <p:spPr>
          <a:xfrm>
            <a:off x="1521229" y="6217920"/>
            <a:ext cx="11205556" cy="646331"/>
          </a:xfrm>
          <a:prstGeom prst="rect">
            <a:avLst/>
          </a:prstGeom>
          <a:noFill/>
        </p:spPr>
        <p:txBody>
          <a:bodyPr wrap="square" rtlCol="0">
            <a:spAutoFit/>
          </a:bodyPr>
          <a:lstStyle/>
          <a:p>
            <a:r>
              <a:rPr lang="en-US" dirty="0">
                <a:ln w="0">
                  <a:solidFill>
                    <a:srgbClr val="002060"/>
                  </a:solidFill>
                </a:ln>
                <a:solidFill>
                  <a:srgbClr val="0070C0"/>
                </a:solidFill>
                <a:effectLst>
                  <a:outerShdw blurRad="38100" dist="25400" dir="5400000" algn="ctr" rotWithShape="0">
                    <a:srgbClr val="6E747A">
                      <a:alpha val="43000"/>
                    </a:srgbClr>
                  </a:outerShdw>
                </a:effectLst>
                <a:hlinkClick r:id="rId3"/>
              </a:rPr>
              <a:t>https://www.doa.la.gov/doa/ocd-lga/lcdbg-programs/forms-and-information</a:t>
            </a:r>
            <a:r>
              <a:rPr lang="en-US" dirty="0" smtClean="0">
                <a:ln w="0">
                  <a:solidFill>
                    <a:srgbClr val="002060"/>
                  </a:solidFill>
                </a:ln>
                <a:solidFill>
                  <a:srgbClr val="0070C0"/>
                </a:solidFill>
                <a:effectLst>
                  <a:outerShdw blurRad="38100" dist="25400" dir="5400000" algn="ctr" rotWithShape="0">
                    <a:srgbClr val="6E747A">
                      <a:alpha val="43000"/>
                    </a:srgbClr>
                  </a:outerShdw>
                </a:effectLst>
                <a:hlinkClick r:id="rId3"/>
              </a:rPr>
              <a:t>/</a:t>
            </a:r>
            <a:endParaRPr lang="en-US" dirty="0" smtClean="0">
              <a:ln w="0">
                <a:solidFill>
                  <a:srgbClr val="002060"/>
                </a:solidFill>
              </a:ln>
              <a:solidFill>
                <a:srgbClr val="0070C0"/>
              </a:solidFill>
              <a:effectLst>
                <a:outerShdw blurRad="38100" dist="25400" dir="5400000" algn="ctr" rotWithShape="0">
                  <a:srgbClr val="6E747A">
                    <a:alpha val="43000"/>
                  </a:srgbClr>
                </a:outerShdw>
              </a:effectLst>
            </a:endParaRPr>
          </a:p>
          <a:p>
            <a:endParaRPr lang="en-US" dirty="0"/>
          </a:p>
        </p:txBody>
      </p:sp>
      <p:cxnSp>
        <p:nvCxnSpPr>
          <p:cNvPr id="7" name="Straight Arrow Connector 6"/>
          <p:cNvCxnSpPr/>
          <p:nvPr/>
        </p:nvCxnSpPr>
        <p:spPr>
          <a:xfrm>
            <a:off x="3740727" y="2493818"/>
            <a:ext cx="739833"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7218219" y="2809702"/>
            <a:ext cx="994755" cy="110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49126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Proposers Information</a:t>
            </a:r>
            <a:endParaRPr lang="en-US" dirty="0"/>
          </a:p>
        </p:txBody>
      </p:sp>
      <p:sp>
        <p:nvSpPr>
          <p:cNvPr id="3" name="Text Placeholder 2"/>
          <p:cNvSpPr>
            <a:spLocks noGrp="1"/>
          </p:cNvSpPr>
          <p:nvPr>
            <p:ph type="body" sz="half" idx="2"/>
          </p:nvPr>
        </p:nvSpPr>
        <p:spPr/>
        <p:txBody>
          <a:bodyPr/>
          <a:lstStyle/>
          <a:p>
            <a:r>
              <a:rPr lang="en-US" dirty="0" smtClean="0"/>
              <a:t>Identify the relevant information about each proposer</a:t>
            </a:r>
          </a:p>
          <a:p>
            <a:r>
              <a:rPr lang="en-US" dirty="0"/>
              <a:t>	</a:t>
            </a:r>
            <a:r>
              <a:rPr lang="en-US" dirty="0" smtClean="0"/>
              <a:t>general firm background</a:t>
            </a:r>
          </a:p>
          <a:p>
            <a:r>
              <a:rPr lang="en-US" dirty="0"/>
              <a:t>	</a:t>
            </a:r>
            <a:r>
              <a:rPr lang="en-US" dirty="0" smtClean="0"/>
              <a:t>general qualifications</a:t>
            </a:r>
          </a:p>
          <a:p>
            <a:r>
              <a:rPr lang="en-US" dirty="0"/>
              <a:t>	</a:t>
            </a:r>
            <a:r>
              <a:rPr lang="en-US" dirty="0" smtClean="0"/>
              <a:t>general experience</a:t>
            </a:r>
          </a:p>
          <a:p>
            <a:r>
              <a:rPr lang="en-US" dirty="0"/>
              <a:t>	</a:t>
            </a:r>
            <a:r>
              <a:rPr lang="en-US" dirty="0" smtClean="0"/>
              <a:t>references</a:t>
            </a:r>
          </a:p>
          <a:p>
            <a:r>
              <a:rPr lang="en-US" dirty="0"/>
              <a:t>	</a:t>
            </a:r>
            <a:r>
              <a:rPr lang="en-US" dirty="0" smtClean="0"/>
              <a:t>certain assurances and/or stipulations</a:t>
            </a:r>
            <a:endParaRPr lang="en-US" dirty="0"/>
          </a:p>
        </p:txBody>
      </p:sp>
    </p:spTree>
    <p:extLst>
      <p:ext uri="{BB962C8B-B14F-4D97-AF65-F5344CB8AC3E}">
        <p14:creationId xmlns:p14="http://schemas.microsoft.com/office/powerpoint/2010/main" val="2551282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Selection Process</a:t>
            </a:r>
            <a:endParaRPr lang="en-US" dirty="0"/>
          </a:p>
        </p:txBody>
      </p:sp>
      <p:sp>
        <p:nvSpPr>
          <p:cNvPr id="3" name="Text Placeholder 2"/>
          <p:cNvSpPr>
            <a:spLocks noGrp="1"/>
          </p:cNvSpPr>
          <p:nvPr>
            <p:ph type="body" sz="half" idx="2"/>
          </p:nvPr>
        </p:nvSpPr>
        <p:spPr/>
        <p:txBody>
          <a:bodyPr/>
          <a:lstStyle/>
          <a:p>
            <a:r>
              <a:rPr lang="en-US" dirty="0" smtClean="0"/>
              <a:t>Identify who will be conducting the evaluation; one step or two step process, interviews</a:t>
            </a:r>
            <a:endParaRPr lang="en-US" dirty="0"/>
          </a:p>
        </p:txBody>
      </p:sp>
    </p:spTree>
    <p:extLst>
      <p:ext uri="{BB962C8B-B14F-4D97-AF65-F5344CB8AC3E}">
        <p14:creationId xmlns:p14="http://schemas.microsoft.com/office/powerpoint/2010/main" val="6868778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Criteria</a:t>
            </a:r>
            <a:endParaRPr lang="en-US" dirty="0"/>
          </a:p>
        </p:txBody>
      </p:sp>
      <p:sp>
        <p:nvSpPr>
          <p:cNvPr id="3" name="Text Placeholder 2"/>
          <p:cNvSpPr>
            <a:spLocks noGrp="1"/>
          </p:cNvSpPr>
          <p:nvPr>
            <p:ph type="body" sz="half" idx="2"/>
          </p:nvPr>
        </p:nvSpPr>
        <p:spPr/>
        <p:txBody>
          <a:bodyPr>
            <a:normAutofit lnSpcReduction="10000"/>
          </a:bodyPr>
          <a:lstStyle/>
          <a:p>
            <a:r>
              <a:rPr lang="en-US" dirty="0" smtClean="0"/>
              <a:t>Threshold Requirements are optional but helpful. Most proposers will have the same criteria which makes them harder to rate.</a:t>
            </a:r>
          </a:p>
          <a:p>
            <a:r>
              <a:rPr lang="en-US" dirty="0" smtClean="0"/>
              <a:t>These are the minimum requirements for all proposers to compete</a:t>
            </a:r>
          </a:p>
          <a:p>
            <a:r>
              <a:rPr lang="en-US" dirty="0"/>
              <a:t>	</a:t>
            </a:r>
            <a:r>
              <a:rPr lang="en-US" dirty="0" smtClean="0"/>
              <a:t>qualifications</a:t>
            </a:r>
          </a:p>
          <a:p>
            <a:r>
              <a:rPr lang="en-US" dirty="0"/>
              <a:t>	</a:t>
            </a:r>
            <a:r>
              <a:rPr lang="en-US" dirty="0" smtClean="0"/>
              <a:t>education</a:t>
            </a:r>
          </a:p>
          <a:p>
            <a:r>
              <a:rPr lang="en-US" dirty="0"/>
              <a:t>	</a:t>
            </a:r>
            <a:r>
              <a:rPr lang="en-US" dirty="0" smtClean="0"/>
              <a:t>experience</a:t>
            </a:r>
          </a:p>
          <a:p>
            <a:r>
              <a:rPr lang="en-US" dirty="0"/>
              <a:t>	</a:t>
            </a:r>
            <a:r>
              <a:rPr lang="en-US" dirty="0" smtClean="0"/>
              <a:t>capabilities</a:t>
            </a:r>
            <a:endParaRPr lang="en-US" dirty="0"/>
          </a:p>
        </p:txBody>
      </p:sp>
    </p:spTree>
    <p:extLst>
      <p:ext uri="{BB962C8B-B14F-4D97-AF65-F5344CB8AC3E}">
        <p14:creationId xmlns:p14="http://schemas.microsoft.com/office/powerpoint/2010/main" val="33426786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Threshold Requirements	</a:t>
            </a:r>
            <a:endParaRPr lang="en-US" dirty="0"/>
          </a:p>
        </p:txBody>
      </p:sp>
      <p:sp>
        <p:nvSpPr>
          <p:cNvPr id="3" name="Text Placeholder 2"/>
          <p:cNvSpPr>
            <a:spLocks noGrp="1"/>
          </p:cNvSpPr>
          <p:nvPr>
            <p:ph type="body" sz="half" idx="2"/>
          </p:nvPr>
        </p:nvSpPr>
        <p:spPr/>
        <p:txBody>
          <a:bodyPr/>
          <a:lstStyle/>
          <a:p>
            <a:r>
              <a:rPr lang="en-US" dirty="0" smtClean="0"/>
              <a:t>Threshold requirements are not to be used as a scoring criteria because most if not all of the proposers have these.</a:t>
            </a:r>
          </a:p>
          <a:p>
            <a:r>
              <a:rPr lang="en-US" dirty="0"/>
              <a:t>	</a:t>
            </a:r>
            <a:r>
              <a:rPr lang="en-US" dirty="0" smtClean="0"/>
              <a:t>Minimum of 5 years experience with water/sewer programs</a:t>
            </a:r>
          </a:p>
          <a:p>
            <a:r>
              <a:rPr lang="en-US" dirty="0"/>
              <a:t>	</a:t>
            </a:r>
            <a:r>
              <a:rPr lang="en-US" dirty="0" smtClean="0"/>
              <a:t>Particular degree (accounting, engineering, landscape architect, etc.)</a:t>
            </a:r>
            <a:endParaRPr lang="en-US" dirty="0"/>
          </a:p>
        </p:txBody>
      </p:sp>
    </p:spTree>
    <p:extLst>
      <p:ext uri="{BB962C8B-B14F-4D97-AF65-F5344CB8AC3E}">
        <p14:creationId xmlns:p14="http://schemas.microsoft.com/office/powerpoint/2010/main" val="25998917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Weighted Evaluation Criteria</a:t>
            </a:r>
            <a:endParaRPr lang="en-US" dirty="0"/>
          </a:p>
        </p:txBody>
      </p:sp>
      <p:sp>
        <p:nvSpPr>
          <p:cNvPr id="3" name="Text Placeholder 2"/>
          <p:cNvSpPr>
            <a:spLocks noGrp="1"/>
          </p:cNvSpPr>
          <p:nvPr>
            <p:ph type="body" sz="half" idx="2"/>
          </p:nvPr>
        </p:nvSpPr>
        <p:spPr/>
        <p:txBody>
          <a:bodyPr>
            <a:normAutofit fontScale="92500" lnSpcReduction="20000"/>
          </a:bodyPr>
          <a:lstStyle/>
          <a:p>
            <a:r>
              <a:rPr lang="en-US" dirty="0" smtClean="0"/>
              <a:t>The criteria for comparison of proposers and selection of contractor</a:t>
            </a:r>
          </a:p>
          <a:p>
            <a:r>
              <a:rPr lang="en-US" dirty="0"/>
              <a:t>	</a:t>
            </a:r>
            <a:r>
              <a:rPr lang="en-US" dirty="0" smtClean="0"/>
              <a:t>qualifications</a:t>
            </a:r>
          </a:p>
          <a:p>
            <a:r>
              <a:rPr lang="en-US" dirty="0"/>
              <a:t>	</a:t>
            </a:r>
            <a:r>
              <a:rPr lang="en-US" dirty="0" smtClean="0"/>
              <a:t>experience</a:t>
            </a:r>
          </a:p>
          <a:p>
            <a:r>
              <a:rPr lang="en-US" dirty="0"/>
              <a:t>	</a:t>
            </a:r>
            <a:r>
              <a:rPr lang="en-US" dirty="0" smtClean="0"/>
              <a:t>capabilities (optional)</a:t>
            </a:r>
          </a:p>
          <a:p>
            <a:r>
              <a:rPr lang="en-US" dirty="0"/>
              <a:t>	</a:t>
            </a:r>
            <a:r>
              <a:rPr lang="en-US" dirty="0" smtClean="0"/>
              <a:t>past performance (optional)</a:t>
            </a:r>
          </a:p>
          <a:p>
            <a:r>
              <a:rPr lang="en-US" dirty="0"/>
              <a:t>	</a:t>
            </a:r>
            <a:r>
              <a:rPr lang="en-US" dirty="0" smtClean="0"/>
              <a:t>approach (optional)</a:t>
            </a:r>
          </a:p>
          <a:p>
            <a:r>
              <a:rPr lang="en-US" dirty="0"/>
              <a:t>	</a:t>
            </a:r>
            <a:r>
              <a:rPr lang="en-US" dirty="0" smtClean="0"/>
              <a:t>staffing/work plan </a:t>
            </a:r>
            <a:r>
              <a:rPr lang="en-US" smtClean="0"/>
              <a:t>(optional)</a:t>
            </a:r>
            <a:endParaRPr lang="en-US"/>
          </a:p>
        </p:txBody>
      </p:sp>
    </p:spTree>
    <p:extLst>
      <p:ext uri="{BB962C8B-B14F-4D97-AF65-F5344CB8AC3E}">
        <p14:creationId xmlns:p14="http://schemas.microsoft.com/office/powerpoint/2010/main" val="29096506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Qualifications</a:t>
            </a:r>
            <a:endParaRPr lang="en-US" dirty="0"/>
          </a:p>
        </p:txBody>
      </p:sp>
      <p:sp>
        <p:nvSpPr>
          <p:cNvPr id="3" name="Text Placeholder 2"/>
          <p:cNvSpPr>
            <a:spLocks noGrp="1"/>
          </p:cNvSpPr>
          <p:nvPr>
            <p:ph type="body" sz="half" idx="2"/>
          </p:nvPr>
        </p:nvSpPr>
        <p:spPr/>
        <p:txBody>
          <a:bodyPr/>
          <a:lstStyle/>
          <a:p>
            <a:r>
              <a:rPr lang="en-US" dirty="0"/>
              <a:t>Proposer will submit documentation stating his/her team's general academic qualifications and experience. The proposer shall also submit documentation regarding the proposer team's academic qualifications in the area of financial management/accounting.  Finally, the proposer shall submit documentation stating the firm's total cumulative number of projects administered by the firm's current employees.</a:t>
            </a:r>
          </a:p>
        </p:txBody>
      </p:sp>
    </p:spTree>
    <p:extLst>
      <p:ext uri="{BB962C8B-B14F-4D97-AF65-F5344CB8AC3E}">
        <p14:creationId xmlns:p14="http://schemas.microsoft.com/office/powerpoint/2010/main" val="8615421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Experience</a:t>
            </a:r>
            <a:endParaRPr lang="en-US" dirty="0"/>
          </a:p>
        </p:txBody>
      </p:sp>
      <p:sp>
        <p:nvSpPr>
          <p:cNvPr id="3" name="Text Placeholder 2"/>
          <p:cNvSpPr>
            <a:spLocks noGrp="1"/>
          </p:cNvSpPr>
          <p:nvPr>
            <p:ph type="body" sz="half" idx="2"/>
          </p:nvPr>
        </p:nvSpPr>
        <p:spPr/>
        <p:txBody>
          <a:bodyPr/>
          <a:lstStyle/>
          <a:p>
            <a:r>
              <a:rPr lang="en-US" dirty="0"/>
              <a:t>Proposer will submit documentation to exhibit the proposer's project experience.  The proposer shall also submit documentation showing his/her work on similar types of </a:t>
            </a:r>
            <a:r>
              <a:rPr lang="en-US" dirty="0" smtClean="0"/>
              <a:t>water and sewer</a:t>
            </a:r>
            <a:r>
              <a:rPr lang="en-US" dirty="0" smtClean="0"/>
              <a:t> </a:t>
            </a:r>
            <a:r>
              <a:rPr lang="en-US" dirty="0"/>
              <a:t>p</a:t>
            </a:r>
            <a:r>
              <a:rPr lang="en-US" dirty="0" smtClean="0"/>
              <a:t>rojects </a:t>
            </a:r>
            <a:r>
              <a:rPr lang="en-US" dirty="0"/>
              <a:t>and the firm's total cumulative experiences with the </a:t>
            </a:r>
            <a:r>
              <a:rPr lang="en-US" dirty="0" smtClean="0"/>
              <a:t>Water Sector </a:t>
            </a:r>
            <a:r>
              <a:rPr lang="en-US" dirty="0"/>
              <a:t>Program Administration.  The proposer shall also submit documentation that states that he/she has been conducting business in the State of Louisiana for a minimum of five (5) years.</a:t>
            </a:r>
          </a:p>
        </p:txBody>
      </p:sp>
    </p:spTree>
    <p:extLst>
      <p:ext uri="{BB962C8B-B14F-4D97-AF65-F5344CB8AC3E}">
        <p14:creationId xmlns:p14="http://schemas.microsoft.com/office/powerpoint/2010/main" val="1014056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Capabilities</a:t>
            </a:r>
            <a:endParaRPr lang="en-US" dirty="0"/>
          </a:p>
        </p:txBody>
      </p:sp>
      <p:sp>
        <p:nvSpPr>
          <p:cNvPr id="3" name="Text Placeholder 2"/>
          <p:cNvSpPr>
            <a:spLocks noGrp="1"/>
          </p:cNvSpPr>
          <p:nvPr>
            <p:ph type="body" sz="half" idx="2"/>
          </p:nvPr>
        </p:nvSpPr>
        <p:spPr/>
        <p:txBody>
          <a:bodyPr/>
          <a:lstStyle/>
          <a:p>
            <a:r>
              <a:rPr lang="en-US" dirty="0"/>
              <a:t>Proposer will submit documentation stating the number of different personnel performing specific project functions; proposers will identify how which personnel will perform the following functions:  project manager, environmental specialist, labor specialist, financial controller/accountant, contracts specialist, civil rights/Sec. 3 specialist and clerical, number of non-routine specialty areas the firm has performed in the last three (3) years, and the average number of years that the firm maintains its employees.</a:t>
            </a:r>
          </a:p>
        </p:txBody>
      </p:sp>
    </p:spTree>
    <p:extLst>
      <p:ext uri="{BB962C8B-B14F-4D97-AF65-F5344CB8AC3E}">
        <p14:creationId xmlns:p14="http://schemas.microsoft.com/office/powerpoint/2010/main" val="50634801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Price/Cost</a:t>
            </a:r>
            <a:endParaRPr lang="en-US" dirty="0"/>
          </a:p>
        </p:txBody>
      </p:sp>
      <p:sp>
        <p:nvSpPr>
          <p:cNvPr id="3" name="Text Placeholder 2"/>
          <p:cNvSpPr>
            <a:spLocks noGrp="1"/>
          </p:cNvSpPr>
          <p:nvPr>
            <p:ph type="body" sz="half" idx="2"/>
          </p:nvPr>
        </p:nvSpPr>
        <p:spPr/>
        <p:txBody>
          <a:bodyPr/>
          <a:lstStyle/>
          <a:p>
            <a:r>
              <a:rPr lang="en-US" dirty="0" smtClean="0"/>
              <a:t>Identify how much weight price/cost; required for all procurement except design professionals (engineers and architects)</a:t>
            </a:r>
            <a:endParaRPr lang="en-US" dirty="0"/>
          </a:p>
        </p:txBody>
      </p:sp>
    </p:spTree>
    <p:extLst>
      <p:ext uri="{BB962C8B-B14F-4D97-AF65-F5344CB8AC3E}">
        <p14:creationId xmlns:p14="http://schemas.microsoft.com/office/powerpoint/2010/main" val="2532771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the difference between RFP and RFQ?</a:t>
            </a:r>
            <a:endParaRPr lang="en-US" dirty="0"/>
          </a:p>
        </p:txBody>
      </p:sp>
      <p:sp>
        <p:nvSpPr>
          <p:cNvPr id="3" name="Content Placeholder 2"/>
          <p:cNvSpPr>
            <a:spLocks noGrp="1"/>
          </p:cNvSpPr>
          <p:nvPr>
            <p:ph idx="1"/>
          </p:nvPr>
        </p:nvSpPr>
        <p:spPr/>
        <p:txBody>
          <a:bodyPr/>
          <a:lstStyle/>
          <a:p>
            <a:r>
              <a:rPr lang="en-US" dirty="0" smtClean="0"/>
              <a:t>A </a:t>
            </a:r>
            <a:r>
              <a:rPr lang="en-US" b="1" dirty="0" smtClean="0"/>
              <a:t>request for proposal (RFP) </a:t>
            </a:r>
            <a:r>
              <a:rPr lang="en-US" dirty="0" smtClean="0"/>
              <a:t>is for professional services and includes administrative consulting firms when price is a factor in the selection process. </a:t>
            </a:r>
          </a:p>
          <a:p>
            <a:r>
              <a:rPr lang="en-US" dirty="0" smtClean="0"/>
              <a:t>A </a:t>
            </a:r>
            <a:r>
              <a:rPr lang="en-US" b="1" dirty="0" smtClean="0"/>
              <a:t>request for qualifications (RFQ) </a:t>
            </a:r>
            <a:r>
              <a:rPr lang="en-US" dirty="0" smtClean="0"/>
              <a:t>is for engineering or architectural services. Louisiana State law (R.S. 38:2318.1 A.) prohibits price or price related considerations as a selection factor. Qualification statements cannot be used to procure any other service (2 CFR 200.302 (d)(5). Engineering and Architectural firms may be procured for administrative services but the RFP procedure must be utilized to procure administrative services. </a:t>
            </a:r>
            <a:endParaRPr lang="en-US" dirty="0"/>
          </a:p>
        </p:txBody>
      </p:sp>
    </p:spTree>
    <p:extLst>
      <p:ext uri="{BB962C8B-B14F-4D97-AF65-F5344CB8AC3E}">
        <p14:creationId xmlns:p14="http://schemas.microsoft.com/office/powerpoint/2010/main" val="421187323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 Reasonableness</a:t>
            </a:r>
            <a:endParaRPr lang="en-US" dirty="0"/>
          </a:p>
        </p:txBody>
      </p:sp>
      <p:sp>
        <p:nvSpPr>
          <p:cNvPr id="3" name="Text Placeholder 2"/>
          <p:cNvSpPr>
            <a:spLocks noGrp="1"/>
          </p:cNvSpPr>
          <p:nvPr>
            <p:ph type="body" sz="half" idx="2"/>
          </p:nvPr>
        </p:nvSpPr>
        <p:spPr/>
        <p:txBody>
          <a:bodyPr/>
          <a:lstStyle/>
          <a:p>
            <a:r>
              <a:rPr lang="en-US" dirty="0"/>
              <a:t>In order to meet the cost reasonableness requirements of the Federal grant procurement regulations [2 CFR 200 Subpart E] when not using price only competitive bidding; all proposers will be required to prepare a cost reasonableness schedule for all required tasks based upon the estimate of time required and rate of compensation to establish a cost per task. Some tasks may be the contracted and billed on a price basis as long as they conform to the requirements of “Contract Prices”; page 5 of the </a:t>
            </a:r>
            <a:r>
              <a:rPr lang="en-US" u="sng" dirty="0"/>
              <a:t>LCDBG Procurement Procedures</a:t>
            </a:r>
            <a:r>
              <a:rPr lang="en-US" dirty="0"/>
              <a:t>.</a:t>
            </a:r>
          </a:p>
          <a:p>
            <a:endParaRPr lang="en-US" dirty="0"/>
          </a:p>
        </p:txBody>
      </p:sp>
    </p:spTree>
    <p:extLst>
      <p:ext uri="{BB962C8B-B14F-4D97-AF65-F5344CB8AC3E}">
        <p14:creationId xmlns:p14="http://schemas.microsoft.com/office/powerpoint/2010/main" val="22529170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a:t>
            </a:r>
            <a:endParaRPr lang="en-US" dirty="0"/>
          </a:p>
        </p:txBody>
      </p:sp>
      <p:sp>
        <p:nvSpPr>
          <p:cNvPr id="3" name="Text Placeholder 2"/>
          <p:cNvSpPr>
            <a:spLocks noGrp="1"/>
          </p:cNvSpPr>
          <p:nvPr>
            <p:ph type="body" sz="half" idx="2"/>
          </p:nvPr>
        </p:nvSpPr>
        <p:spPr/>
        <p:txBody>
          <a:bodyPr/>
          <a:lstStyle/>
          <a:p>
            <a:r>
              <a:rPr lang="en-US" dirty="0"/>
              <a:t>For the purpose of scoring “Costs” the proposers must submit a completed Cost Determination form to provide a common cost comparison for all proposers.  </a:t>
            </a:r>
          </a:p>
          <a:p>
            <a:endParaRPr lang="en-US" dirty="0"/>
          </a:p>
        </p:txBody>
      </p:sp>
    </p:spTree>
    <p:extLst>
      <p:ext uri="{BB962C8B-B14F-4D97-AF65-F5344CB8AC3E}">
        <p14:creationId xmlns:p14="http://schemas.microsoft.com/office/powerpoint/2010/main" val="25716198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 Requirements</a:t>
            </a:r>
            <a:endParaRPr lang="en-US" dirty="0"/>
          </a:p>
        </p:txBody>
      </p:sp>
      <p:sp>
        <p:nvSpPr>
          <p:cNvPr id="3" name="Text Placeholder 2"/>
          <p:cNvSpPr>
            <a:spLocks noGrp="1"/>
          </p:cNvSpPr>
          <p:nvPr>
            <p:ph type="body" sz="half" idx="2"/>
          </p:nvPr>
        </p:nvSpPr>
        <p:spPr/>
        <p:txBody>
          <a:bodyPr/>
          <a:lstStyle/>
          <a:p>
            <a:r>
              <a:rPr lang="en-US" dirty="0" smtClean="0"/>
              <a:t>Request additional information or pertinent information not elsewhere requested</a:t>
            </a:r>
          </a:p>
          <a:p>
            <a:endParaRPr lang="en-US" dirty="0"/>
          </a:p>
          <a:p>
            <a:r>
              <a:rPr lang="en-US" dirty="0" smtClean="0"/>
              <a:t>State Requirements for Submission of RFP/RFQ</a:t>
            </a:r>
            <a:endParaRPr lang="en-US" dirty="0"/>
          </a:p>
        </p:txBody>
      </p:sp>
    </p:spTree>
    <p:extLst>
      <p:ext uri="{BB962C8B-B14F-4D97-AF65-F5344CB8AC3E}">
        <p14:creationId xmlns:p14="http://schemas.microsoft.com/office/powerpoint/2010/main" val="116501398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Submission</a:t>
            </a:r>
            <a:endParaRPr lang="en-US" dirty="0"/>
          </a:p>
        </p:txBody>
      </p:sp>
      <p:sp>
        <p:nvSpPr>
          <p:cNvPr id="3" name="Text Placeholder 2"/>
          <p:cNvSpPr>
            <a:spLocks noGrp="1"/>
          </p:cNvSpPr>
          <p:nvPr>
            <p:ph type="body" sz="half" idx="2"/>
          </p:nvPr>
        </p:nvSpPr>
        <p:spPr>
          <a:xfrm>
            <a:off x="1429274" y="3258590"/>
            <a:ext cx="8825659" cy="3392978"/>
          </a:xfrm>
        </p:spPr>
        <p:txBody>
          <a:bodyPr>
            <a:normAutofit fontScale="85000" lnSpcReduction="10000"/>
          </a:bodyPr>
          <a:lstStyle/>
          <a:p>
            <a:r>
              <a:rPr lang="en-US" b="1" dirty="0"/>
              <a:t>Cover Letter</a:t>
            </a:r>
            <a:endParaRPr lang="en-US" dirty="0"/>
          </a:p>
          <a:p>
            <a:r>
              <a:rPr lang="en-US" dirty="0"/>
              <a:t>Proposers must submit a cover letter signed by an authorized representative of the entity committing proposer to provide the services as described in this RFP in accordance with the terms and conditions of any contract awarded pursuant to the RFP process. The cover letter must include:</a:t>
            </a:r>
          </a:p>
          <a:p>
            <a:r>
              <a:rPr lang="en-US" dirty="0"/>
              <a:t>1) </a:t>
            </a:r>
            <a:r>
              <a:rPr lang="en-US" b="1" dirty="0"/>
              <a:t>Firm and location. </a:t>
            </a:r>
            <a:r>
              <a:rPr lang="en-US" dirty="0"/>
              <a:t>Indicate the full, legal company name of proposer, the address of its headquarters and the address of the office to which this project will be assigned.</a:t>
            </a:r>
          </a:p>
          <a:p>
            <a:r>
              <a:rPr lang="en-US" dirty="0"/>
              <a:t>2) </a:t>
            </a:r>
            <a:r>
              <a:rPr lang="en-US" b="1" dirty="0"/>
              <a:t>Contact person. </a:t>
            </a:r>
            <a:r>
              <a:rPr lang="en-US" dirty="0"/>
              <a:t>Clearly identify the name, address and telephone number of the proposer’s contact person(s) for any and all communications pertaining to this RFP.</a:t>
            </a:r>
          </a:p>
          <a:p>
            <a:r>
              <a:rPr lang="en-US" dirty="0"/>
              <a:t>3) </a:t>
            </a:r>
            <a:r>
              <a:rPr lang="en-US" b="1" dirty="0"/>
              <a:t>Authorized submittal</a:t>
            </a:r>
            <a:r>
              <a:rPr lang="en-US" dirty="0"/>
              <a:t>. Include name, signature, title, address, and telephone number of the</a:t>
            </a:r>
          </a:p>
          <a:p>
            <a:r>
              <a:rPr lang="en-US" dirty="0"/>
              <a:t>person authorized to submit and sign proposer’s proposal.</a:t>
            </a:r>
          </a:p>
          <a:p>
            <a:endParaRPr lang="en-US" dirty="0"/>
          </a:p>
        </p:txBody>
      </p:sp>
    </p:spTree>
    <p:extLst>
      <p:ext uri="{BB962C8B-B14F-4D97-AF65-F5344CB8AC3E}">
        <p14:creationId xmlns:p14="http://schemas.microsoft.com/office/powerpoint/2010/main" val="41039119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Criteria</a:t>
            </a:r>
          </a:p>
        </p:txBody>
      </p:sp>
      <p:pic>
        <p:nvPicPr>
          <p:cNvPr id="3" name="Picture 2" descr="Happy engineer holding a model in a construction with his thumb up ..."/>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99437" y="2308545"/>
            <a:ext cx="3408374" cy="4446496"/>
          </a:xfrm>
          <a:prstGeom prst="rect">
            <a:avLst/>
          </a:prstGeom>
        </p:spPr>
      </p:pic>
    </p:spTree>
    <p:extLst>
      <p:ext uri="{BB962C8B-B14F-4D97-AF65-F5344CB8AC3E}">
        <p14:creationId xmlns:p14="http://schemas.microsoft.com/office/powerpoint/2010/main" val="23646298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 Criteria- Qualifications</a:t>
            </a:r>
            <a:endParaRPr lang="en-US" dirty="0"/>
          </a:p>
        </p:txBody>
      </p:sp>
      <p:sp>
        <p:nvSpPr>
          <p:cNvPr id="3" name="Text Placeholder 2"/>
          <p:cNvSpPr>
            <a:spLocks noGrp="1"/>
          </p:cNvSpPr>
          <p:nvPr>
            <p:ph type="body" sz="half" idx="2"/>
          </p:nvPr>
        </p:nvSpPr>
        <p:spPr/>
        <p:txBody>
          <a:bodyPr/>
          <a:lstStyle/>
          <a:p>
            <a:r>
              <a:rPr lang="en-US" dirty="0" smtClean="0"/>
              <a:t>What is the proposer qualified to do?</a:t>
            </a:r>
          </a:p>
          <a:p>
            <a:endParaRPr lang="en-US" dirty="0"/>
          </a:p>
          <a:p>
            <a:r>
              <a:rPr lang="en-US" dirty="0" smtClean="0"/>
              <a:t>Academic achievement and or pertinent experience of firm’s personnel to be employed by this project</a:t>
            </a:r>
          </a:p>
          <a:p>
            <a:endParaRPr lang="en-US" dirty="0"/>
          </a:p>
        </p:txBody>
      </p:sp>
    </p:spTree>
    <p:extLst>
      <p:ext uri="{BB962C8B-B14F-4D97-AF65-F5344CB8AC3E}">
        <p14:creationId xmlns:p14="http://schemas.microsoft.com/office/powerpoint/2010/main" val="265481581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a:t>
            </a:r>
            <a:r>
              <a:rPr lang="en-US" dirty="0" smtClean="0"/>
              <a:t>Criteria-Experience</a:t>
            </a:r>
            <a:endParaRPr lang="en-US" dirty="0"/>
          </a:p>
        </p:txBody>
      </p:sp>
      <p:sp>
        <p:nvSpPr>
          <p:cNvPr id="3" name="Text Placeholder 2"/>
          <p:cNvSpPr>
            <a:spLocks noGrp="1"/>
          </p:cNvSpPr>
          <p:nvPr>
            <p:ph type="body" sz="half" idx="2"/>
          </p:nvPr>
        </p:nvSpPr>
        <p:spPr/>
        <p:txBody>
          <a:bodyPr/>
          <a:lstStyle/>
          <a:p>
            <a:r>
              <a:rPr lang="en-US" dirty="0" smtClean="0"/>
              <a:t>What has the proposer done?</a:t>
            </a:r>
          </a:p>
          <a:p>
            <a:endParaRPr lang="en-US" dirty="0"/>
          </a:p>
          <a:p>
            <a:r>
              <a:rPr lang="en-US" dirty="0" smtClean="0"/>
              <a:t>Firm’s list of previous </a:t>
            </a:r>
            <a:r>
              <a:rPr lang="en-US" b="1" i="1" dirty="0" smtClean="0"/>
              <a:t>comparable</a:t>
            </a:r>
            <a:r>
              <a:rPr lang="en-US" dirty="0" smtClean="0"/>
              <a:t> projects by type, size, and number</a:t>
            </a:r>
            <a:endParaRPr lang="en-US" dirty="0"/>
          </a:p>
        </p:txBody>
      </p:sp>
    </p:spTree>
    <p:extLst>
      <p:ext uri="{BB962C8B-B14F-4D97-AF65-F5344CB8AC3E}">
        <p14:creationId xmlns:p14="http://schemas.microsoft.com/office/powerpoint/2010/main" val="38392524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a:t>
            </a:r>
            <a:r>
              <a:rPr lang="en-US" dirty="0" smtClean="0"/>
              <a:t>Criteria-Capabilities</a:t>
            </a:r>
            <a:endParaRPr lang="en-US" dirty="0"/>
          </a:p>
        </p:txBody>
      </p:sp>
      <p:sp>
        <p:nvSpPr>
          <p:cNvPr id="3" name="Text Placeholder 2"/>
          <p:cNvSpPr>
            <a:spLocks noGrp="1"/>
          </p:cNvSpPr>
          <p:nvPr>
            <p:ph type="body" sz="half" idx="2"/>
          </p:nvPr>
        </p:nvSpPr>
        <p:spPr/>
        <p:txBody>
          <a:bodyPr/>
          <a:lstStyle/>
          <a:p>
            <a:r>
              <a:rPr lang="en-US" dirty="0" smtClean="0"/>
              <a:t>What can the proposer do?</a:t>
            </a:r>
          </a:p>
          <a:p>
            <a:endParaRPr lang="en-US" dirty="0"/>
          </a:p>
          <a:p>
            <a:r>
              <a:rPr lang="en-US" dirty="0" smtClean="0"/>
              <a:t>What personnel (and or other resources) and their </a:t>
            </a:r>
            <a:r>
              <a:rPr lang="en-US" b="1" i="1" dirty="0" smtClean="0"/>
              <a:t>qualifications/specialties </a:t>
            </a:r>
            <a:r>
              <a:rPr lang="en-US" dirty="0" smtClean="0"/>
              <a:t>are available for this project</a:t>
            </a:r>
            <a:endParaRPr lang="en-US" dirty="0"/>
          </a:p>
        </p:txBody>
      </p:sp>
    </p:spTree>
    <p:extLst>
      <p:ext uri="{BB962C8B-B14F-4D97-AF65-F5344CB8AC3E}">
        <p14:creationId xmlns:p14="http://schemas.microsoft.com/office/powerpoint/2010/main" val="24103059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a:t>
            </a:r>
            <a:r>
              <a:rPr lang="en-US" dirty="0" smtClean="0"/>
              <a:t>Criteria-Past Performance</a:t>
            </a:r>
            <a:endParaRPr lang="en-US" dirty="0"/>
          </a:p>
        </p:txBody>
      </p:sp>
      <p:sp>
        <p:nvSpPr>
          <p:cNvPr id="3" name="Text Placeholder 2"/>
          <p:cNvSpPr>
            <a:spLocks noGrp="1"/>
          </p:cNvSpPr>
          <p:nvPr>
            <p:ph type="body" sz="half" idx="2"/>
          </p:nvPr>
        </p:nvSpPr>
        <p:spPr/>
        <p:txBody>
          <a:bodyPr/>
          <a:lstStyle/>
          <a:p>
            <a:r>
              <a:rPr lang="en-US" dirty="0" smtClean="0"/>
              <a:t>How well has proposer done comparable work?</a:t>
            </a:r>
          </a:p>
          <a:p>
            <a:endParaRPr lang="en-US" dirty="0"/>
          </a:p>
          <a:p>
            <a:r>
              <a:rPr lang="en-US" dirty="0" smtClean="0"/>
              <a:t>Quantifiable measures proposer has </a:t>
            </a:r>
            <a:r>
              <a:rPr lang="en-US" b="1" i="1" dirty="0" smtClean="0"/>
              <a:t>performed previously </a:t>
            </a:r>
            <a:r>
              <a:rPr lang="en-US" dirty="0" smtClean="0"/>
              <a:t>on specific/identified projects</a:t>
            </a:r>
            <a:endParaRPr lang="en-US" dirty="0"/>
          </a:p>
        </p:txBody>
      </p:sp>
    </p:spTree>
    <p:extLst>
      <p:ext uri="{BB962C8B-B14F-4D97-AF65-F5344CB8AC3E}">
        <p14:creationId xmlns:p14="http://schemas.microsoft.com/office/powerpoint/2010/main" val="3004941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Evaluation </a:t>
            </a:r>
            <a:r>
              <a:rPr lang="en-US" dirty="0" smtClean="0"/>
              <a:t>Criteria-Approach</a:t>
            </a:r>
            <a:endParaRPr lang="en-US" dirty="0"/>
          </a:p>
        </p:txBody>
      </p:sp>
      <p:sp>
        <p:nvSpPr>
          <p:cNvPr id="3" name="Text Placeholder 2"/>
          <p:cNvSpPr>
            <a:spLocks noGrp="1"/>
          </p:cNvSpPr>
          <p:nvPr>
            <p:ph type="body" sz="half" idx="2"/>
          </p:nvPr>
        </p:nvSpPr>
        <p:spPr/>
        <p:txBody>
          <a:bodyPr/>
          <a:lstStyle/>
          <a:p>
            <a:r>
              <a:rPr lang="en-US" dirty="0" smtClean="0"/>
              <a:t>The objective, project description and scope of services all align.</a:t>
            </a:r>
          </a:p>
          <a:p>
            <a:endParaRPr lang="en-US" dirty="0"/>
          </a:p>
          <a:p>
            <a:r>
              <a:rPr lang="en-US" dirty="0" smtClean="0"/>
              <a:t>Firm is asked for their recommendations on how to accomplish the objective implied in the project description.</a:t>
            </a:r>
            <a:endParaRPr lang="en-US" dirty="0"/>
          </a:p>
        </p:txBody>
      </p:sp>
    </p:spTree>
    <p:extLst>
      <p:ext uri="{BB962C8B-B14F-4D97-AF65-F5344CB8AC3E}">
        <p14:creationId xmlns:p14="http://schemas.microsoft.com/office/powerpoint/2010/main" val="2774451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Purpose	</a:t>
            </a:r>
            <a:endParaRPr lang="en-US" dirty="0"/>
          </a:p>
        </p:txBody>
      </p:sp>
      <p:sp>
        <p:nvSpPr>
          <p:cNvPr id="3" name="Content Placeholder 2"/>
          <p:cNvSpPr>
            <a:spLocks noGrp="1"/>
          </p:cNvSpPr>
          <p:nvPr>
            <p:ph type="body" sz="half" idx="2"/>
          </p:nvPr>
        </p:nvSpPr>
        <p:spPr/>
        <p:txBody>
          <a:bodyPr/>
          <a:lstStyle/>
          <a:p>
            <a:r>
              <a:rPr lang="en-US" dirty="0"/>
              <a:t>Explains </a:t>
            </a:r>
            <a:r>
              <a:rPr lang="en-US" b="1" dirty="0"/>
              <a:t>why</a:t>
            </a:r>
            <a:r>
              <a:rPr lang="en-US" dirty="0"/>
              <a:t> the Local Government is issuing the proposal</a:t>
            </a:r>
          </a:p>
          <a:p>
            <a:endParaRPr lang="en-US" dirty="0"/>
          </a:p>
        </p:txBody>
      </p:sp>
    </p:spTree>
    <p:extLst>
      <p:ext uri="{BB962C8B-B14F-4D97-AF65-F5344CB8AC3E}">
        <p14:creationId xmlns:p14="http://schemas.microsoft.com/office/powerpoint/2010/main" val="200138183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Contacts</a:t>
            </a:r>
            <a:endParaRPr lang="en-US" dirty="0"/>
          </a:p>
        </p:txBody>
      </p:sp>
      <p:sp>
        <p:nvSpPr>
          <p:cNvPr id="3" name="Text Placeholder 2"/>
          <p:cNvSpPr>
            <a:spLocks noGrp="1"/>
          </p:cNvSpPr>
          <p:nvPr>
            <p:ph type="body" idx="1"/>
          </p:nvPr>
        </p:nvSpPr>
        <p:spPr/>
        <p:txBody>
          <a:bodyPr/>
          <a:lstStyle/>
          <a:p>
            <a:r>
              <a:rPr lang="en-US" dirty="0" smtClean="0"/>
              <a:t>Kristie Galy</a:t>
            </a:r>
            <a:endParaRPr lang="en-US" dirty="0"/>
          </a:p>
        </p:txBody>
      </p:sp>
      <p:sp>
        <p:nvSpPr>
          <p:cNvPr id="4" name="Text Placeholder 3"/>
          <p:cNvSpPr>
            <a:spLocks noGrp="1"/>
          </p:cNvSpPr>
          <p:nvPr>
            <p:ph type="body" sz="half" idx="15"/>
          </p:nvPr>
        </p:nvSpPr>
        <p:spPr/>
        <p:txBody>
          <a:bodyPr/>
          <a:lstStyle/>
          <a:p>
            <a:r>
              <a:rPr lang="en-US" dirty="0" smtClean="0">
                <a:hlinkClick r:id="rId2"/>
              </a:rPr>
              <a:t>CDBG Program Manager</a:t>
            </a:r>
          </a:p>
          <a:p>
            <a:r>
              <a:rPr lang="en-US" dirty="0" smtClean="0">
                <a:hlinkClick r:id="rId2"/>
              </a:rPr>
              <a:t>Kristie.galy2@la.gov</a:t>
            </a:r>
            <a:endParaRPr lang="en-US" dirty="0" smtClean="0"/>
          </a:p>
          <a:p>
            <a:r>
              <a:rPr lang="en-US" dirty="0" smtClean="0"/>
              <a:t>225-342-2800</a:t>
            </a:r>
            <a:endParaRPr lang="en-US" dirty="0"/>
          </a:p>
        </p:txBody>
      </p:sp>
      <p:sp>
        <p:nvSpPr>
          <p:cNvPr id="5" name="Text Placeholder 4"/>
          <p:cNvSpPr>
            <a:spLocks noGrp="1"/>
          </p:cNvSpPr>
          <p:nvPr>
            <p:ph type="body" sz="quarter" idx="3"/>
          </p:nvPr>
        </p:nvSpPr>
        <p:spPr/>
        <p:txBody>
          <a:bodyPr/>
          <a:lstStyle/>
          <a:p>
            <a:r>
              <a:rPr lang="en-US" dirty="0" smtClean="0"/>
              <a:t>Denease McGee	</a:t>
            </a:r>
            <a:endParaRPr lang="en-US" dirty="0"/>
          </a:p>
        </p:txBody>
      </p:sp>
      <p:sp>
        <p:nvSpPr>
          <p:cNvPr id="6" name="Text Placeholder 5"/>
          <p:cNvSpPr>
            <a:spLocks noGrp="1"/>
          </p:cNvSpPr>
          <p:nvPr>
            <p:ph type="body" sz="half" idx="16"/>
          </p:nvPr>
        </p:nvSpPr>
        <p:spPr/>
        <p:txBody>
          <a:bodyPr/>
          <a:lstStyle/>
          <a:p>
            <a:r>
              <a:rPr lang="en-US" dirty="0" smtClean="0">
                <a:hlinkClick r:id="rId3"/>
              </a:rPr>
              <a:t>Financial Analyst</a:t>
            </a:r>
          </a:p>
          <a:p>
            <a:r>
              <a:rPr lang="en-US" dirty="0" smtClean="0">
                <a:hlinkClick r:id="rId3"/>
              </a:rPr>
              <a:t>Denease.mcgee2@la.gov</a:t>
            </a:r>
            <a:endParaRPr lang="en-US" dirty="0" smtClean="0"/>
          </a:p>
          <a:p>
            <a:r>
              <a:rPr lang="en-US" dirty="0" smtClean="0"/>
              <a:t>225-342-7530</a:t>
            </a:r>
            <a:endParaRPr lang="en-US" dirty="0"/>
          </a:p>
        </p:txBody>
      </p:sp>
      <p:sp>
        <p:nvSpPr>
          <p:cNvPr id="7" name="Text Placeholder 6"/>
          <p:cNvSpPr>
            <a:spLocks noGrp="1"/>
          </p:cNvSpPr>
          <p:nvPr>
            <p:ph type="body" sz="quarter" idx="13"/>
          </p:nvPr>
        </p:nvSpPr>
        <p:spPr/>
        <p:txBody>
          <a:bodyPr/>
          <a:lstStyle/>
          <a:p>
            <a:r>
              <a:rPr lang="en-US" dirty="0" smtClean="0"/>
              <a:t>William Hall		</a:t>
            </a:r>
            <a:endParaRPr lang="en-US" dirty="0"/>
          </a:p>
        </p:txBody>
      </p:sp>
      <p:sp>
        <p:nvSpPr>
          <p:cNvPr id="8" name="Text Placeholder 7"/>
          <p:cNvSpPr>
            <a:spLocks noGrp="1"/>
          </p:cNvSpPr>
          <p:nvPr>
            <p:ph type="body" sz="half" idx="17"/>
          </p:nvPr>
        </p:nvSpPr>
        <p:spPr/>
        <p:txBody>
          <a:bodyPr/>
          <a:lstStyle/>
          <a:p>
            <a:r>
              <a:rPr lang="en-US" dirty="0" smtClean="0">
                <a:hlinkClick r:id="rId4"/>
              </a:rPr>
              <a:t>Community Development Specialist</a:t>
            </a:r>
          </a:p>
          <a:p>
            <a:r>
              <a:rPr lang="en-US" dirty="0" smtClean="0">
                <a:hlinkClick r:id="rId4"/>
              </a:rPr>
              <a:t>William.hall@la.gov</a:t>
            </a:r>
            <a:endParaRPr lang="en-US" dirty="0" smtClean="0"/>
          </a:p>
          <a:p>
            <a:r>
              <a:rPr lang="en-US" dirty="0" smtClean="0"/>
              <a:t>225-219-3613</a:t>
            </a:r>
            <a:endParaRPr lang="en-US" dirty="0"/>
          </a:p>
        </p:txBody>
      </p:sp>
    </p:spTree>
    <p:extLst>
      <p:ext uri="{BB962C8B-B14F-4D97-AF65-F5344CB8AC3E}">
        <p14:creationId xmlns:p14="http://schemas.microsoft.com/office/powerpoint/2010/main" val="5378818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4883181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Purpose	</a:t>
            </a:r>
            <a:endParaRPr lang="en-US" dirty="0"/>
          </a:p>
        </p:txBody>
      </p:sp>
      <p:sp>
        <p:nvSpPr>
          <p:cNvPr id="5" name="Text Placeholder 4"/>
          <p:cNvSpPr>
            <a:spLocks noGrp="1"/>
          </p:cNvSpPr>
          <p:nvPr>
            <p:ph type="body" sz="half" idx="2"/>
          </p:nvPr>
        </p:nvSpPr>
        <p:spPr/>
        <p:txBody>
          <a:bodyPr/>
          <a:lstStyle/>
          <a:p>
            <a:r>
              <a:rPr lang="en-US" dirty="0" smtClean="0"/>
              <a:t>The Village of </a:t>
            </a:r>
            <a:r>
              <a:rPr lang="en-US" dirty="0" err="1" smtClean="0"/>
              <a:t>Jazztown</a:t>
            </a:r>
            <a:r>
              <a:rPr lang="en-US" dirty="0" smtClean="0"/>
              <a:t> is accepting proposals for administrative consultants to prepare a Water Sector application. </a:t>
            </a:r>
            <a:endParaRPr lang="en-US" dirty="0"/>
          </a:p>
        </p:txBody>
      </p:sp>
    </p:spTree>
    <p:extLst>
      <p:ext uri="{BB962C8B-B14F-4D97-AF65-F5344CB8AC3E}">
        <p14:creationId xmlns:p14="http://schemas.microsoft.com/office/powerpoint/2010/main" val="1021568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	</a:t>
            </a:r>
            <a:endParaRPr lang="en-US" dirty="0"/>
          </a:p>
        </p:txBody>
      </p:sp>
      <p:sp>
        <p:nvSpPr>
          <p:cNvPr id="3" name="Text Placeholder 2"/>
          <p:cNvSpPr>
            <a:spLocks noGrp="1"/>
          </p:cNvSpPr>
          <p:nvPr>
            <p:ph type="body" sz="half" idx="2"/>
          </p:nvPr>
        </p:nvSpPr>
        <p:spPr/>
        <p:txBody>
          <a:bodyPr/>
          <a:lstStyle/>
          <a:p>
            <a:r>
              <a:rPr lang="en-US" dirty="0" smtClean="0"/>
              <a:t>Explain </a:t>
            </a:r>
            <a:r>
              <a:rPr lang="en-US" b="1" dirty="0" smtClean="0"/>
              <a:t>what</a:t>
            </a:r>
            <a:r>
              <a:rPr lang="en-US" dirty="0" smtClean="0"/>
              <a:t> the purchase/acquisition/procurement is seeking to obtain</a:t>
            </a:r>
            <a:endParaRPr lang="en-US" dirty="0"/>
          </a:p>
        </p:txBody>
      </p:sp>
    </p:spTree>
    <p:extLst>
      <p:ext uri="{BB962C8B-B14F-4D97-AF65-F5344CB8AC3E}">
        <p14:creationId xmlns:p14="http://schemas.microsoft.com/office/powerpoint/2010/main" val="29189359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a:t>
            </a:r>
            <a:endParaRPr lang="en-US" dirty="0"/>
          </a:p>
        </p:txBody>
      </p:sp>
      <p:sp>
        <p:nvSpPr>
          <p:cNvPr id="3" name="Text Placeholder 2"/>
          <p:cNvSpPr>
            <a:spLocks noGrp="1"/>
          </p:cNvSpPr>
          <p:nvPr>
            <p:ph type="body" sz="half" idx="2"/>
          </p:nvPr>
        </p:nvSpPr>
        <p:spPr/>
        <p:txBody>
          <a:bodyPr/>
          <a:lstStyle/>
          <a:p>
            <a:r>
              <a:rPr lang="en-US" dirty="0"/>
              <a:t>The VILLAGE of </a:t>
            </a:r>
            <a:r>
              <a:rPr lang="en-US" dirty="0" err="1" smtClean="0"/>
              <a:t>Jazztown</a:t>
            </a:r>
            <a:r>
              <a:rPr lang="en-US" dirty="0" smtClean="0"/>
              <a:t> </a:t>
            </a:r>
            <a:r>
              <a:rPr lang="en-US" dirty="0"/>
              <a:t>is accepting proposals from consultants for management and administrative services required by the VILLAGE for the administration/implementation of a </a:t>
            </a:r>
            <a:r>
              <a:rPr lang="en-US" dirty="0" smtClean="0"/>
              <a:t>Water Sector Program grant.</a:t>
            </a:r>
            <a:endParaRPr lang="en-US" dirty="0"/>
          </a:p>
          <a:p>
            <a:endParaRPr lang="en-US" dirty="0"/>
          </a:p>
        </p:txBody>
      </p:sp>
    </p:spTree>
    <p:extLst>
      <p:ext uri="{BB962C8B-B14F-4D97-AF65-F5344CB8AC3E}">
        <p14:creationId xmlns:p14="http://schemas.microsoft.com/office/powerpoint/2010/main" val="34050050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of the Issuer</a:t>
            </a:r>
            <a:endParaRPr lang="en-US" dirty="0"/>
          </a:p>
        </p:txBody>
      </p:sp>
      <p:sp>
        <p:nvSpPr>
          <p:cNvPr id="3" name="Text Placeholder 2"/>
          <p:cNvSpPr>
            <a:spLocks noGrp="1"/>
          </p:cNvSpPr>
          <p:nvPr>
            <p:ph type="body" sz="half" idx="2"/>
          </p:nvPr>
        </p:nvSpPr>
        <p:spPr/>
        <p:txBody>
          <a:bodyPr/>
          <a:lstStyle/>
          <a:p>
            <a:r>
              <a:rPr lang="en-US" dirty="0" smtClean="0"/>
              <a:t>Provide information on the local government and pertinent information about the project</a:t>
            </a:r>
          </a:p>
          <a:p>
            <a:r>
              <a:rPr lang="en-US" dirty="0" smtClean="0"/>
              <a:t>You are telling the proposer </a:t>
            </a:r>
            <a:r>
              <a:rPr lang="en-US" b="1" dirty="0" smtClean="0"/>
              <a:t>who </a:t>
            </a:r>
            <a:r>
              <a:rPr lang="en-US" dirty="0" smtClean="0"/>
              <a:t>you are…</a:t>
            </a:r>
            <a:endParaRPr lang="en-US" dirty="0"/>
          </a:p>
        </p:txBody>
      </p:sp>
    </p:spTree>
    <p:extLst>
      <p:ext uri="{BB962C8B-B14F-4D97-AF65-F5344CB8AC3E}">
        <p14:creationId xmlns:p14="http://schemas.microsoft.com/office/powerpoint/2010/main" val="13088949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Text Placeholder 2"/>
          <p:cNvSpPr>
            <a:spLocks noGrp="1"/>
          </p:cNvSpPr>
          <p:nvPr>
            <p:ph type="body" sz="half" idx="2"/>
          </p:nvPr>
        </p:nvSpPr>
        <p:spPr/>
        <p:txBody>
          <a:bodyPr/>
          <a:lstStyle/>
          <a:p>
            <a:r>
              <a:rPr lang="en-US" dirty="0"/>
              <a:t>The VILLAGE is an incorporated municipality in the southeastern part of the State. The population according to the 2010 Census is 748. The total number of full time and part time employment for the VILLAGE is three (3). The VILLAGE as has five (5) elected officials including the mayor, chief of police, and three (3) aldermen. VILLAGE is an eligible applicant under the </a:t>
            </a:r>
            <a:r>
              <a:rPr lang="en-US" dirty="0" smtClean="0"/>
              <a:t>Water Sector Program. The </a:t>
            </a:r>
            <a:r>
              <a:rPr lang="en-US" dirty="0"/>
              <a:t>VILLAGE owns and operates a water system consisting of 748 residential customers.</a:t>
            </a:r>
          </a:p>
        </p:txBody>
      </p:sp>
    </p:spTree>
    <p:extLst>
      <p:ext uri="{BB962C8B-B14F-4D97-AF65-F5344CB8AC3E}">
        <p14:creationId xmlns:p14="http://schemas.microsoft.com/office/powerpoint/2010/main" val="8259098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447</TotalTime>
  <Words>1858</Words>
  <Application>Microsoft Office PowerPoint</Application>
  <PresentationFormat>Widescreen</PresentationFormat>
  <Paragraphs>149</Paragraphs>
  <Slides>41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41</vt:i4>
      </vt:variant>
    </vt:vector>
  </HeadingPairs>
  <TitlesOfParts>
    <vt:vector size="45" baseType="lpstr">
      <vt:lpstr>Arial</vt:lpstr>
      <vt:lpstr>Century Gothic</vt:lpstr>
      <vt:lpstr>Wingdings 3</vt:lpstr>
      <vt:lpstr>Ion Boardroom</vt:lpstr>
      <vt:lpstr>Components of Requests for Proposals (RFP) and Requests for Qualifications (RFQ)</vt:lpstr>
      <vt:lpstr>Housekeeping</vt:lpstr>
      <vt:lpstr>What is the difference between RFP and RFQ?</vt:lpstr>
      <vt:lpstr>Purpose </vt:lpstr>
      <vt:lpstr>Purpose </vt:lpstr>
      <vt:lpstr>Objective </vt:lpstr>
      <vt:lpstr>Objective</vt:lpstr>
      <vt:lpstr>Background of the Issuer</vt:lpstr>
      <vt:lpstr>Background </vt:lpstr>
      <vt:lpstr>Definitions</vt:lpstr>
      <vt:lpstr>Project Description</vt:lpstr>
      <vt:lpstr>Project Description</vt:lpstr>
      <vt:lpstr>Schedule of Events</vt:lpstr>
      <vt:lpstr>Schedule of Events</vt:lpstr>
      <vt:lpstr>Scope of Services</vt:lpstr>
      <vt:lpstr>Scope of Services</vt:lpstr>
      <vt:lpstr>Scope of Services</vt:lpstr>
      <vt:lpstr>Contract &amp; Payments</vt:lpstr>
      <vt:lpstr>Contract and Payment</vt:lpstr>
      <vt:lpstr>PowerPoint Presentation</vt:lpstr>
      <vt:lpstr>Proposers Information</vt:lpstr>
      <vt:lpstr>Selection Process</vt:lpstr>
      <vt:lpstr>Evaluation Criteria</vt:lpstr>
      <vt:lpstr>Threshold Requirements </vt:lpstr>
      <vt:lpstr>Weighted Evaluation Criteria</vt:lpstr>
      <vt:lpstr>Qualifications</vt:lpstr>
      <vt:lpstr>Experience</vt:lpstr>
      <vt:lpstr>Capabilities</vt:lpstr>
      <vt:lpstr>Price/Cost</vt:lpstr>
      <vt:lpstr>Cost Reasonableness</vt:lpstr>
      <vt:lpstr>Costs</vt:lpstr>
      <vt:lpstr>Submission Requirements</vt:lpstr>
      <vt:lpstr>Submission</vt:lpstr>
      <vt:lpstr>Evaluation Criteria</vt:lpstr>
      <vt:lpstr>Evaluation Criteria- Qualifications</vt:lpstr>
      <vt:lpstr>Evaluation Criteria-Experience</vt:lpstr>
      <vt:lpstr>Evaluation Criteria-Capabilities</vt:lpstr>
      <vt:lpstr>Evaluation Criteria-Past Performance</vt:lpstr>
      <vt:lpstr>Evaluation Criteria-Approach</vt:lpstr>
      <vt:lpstr>Contacts</vt:lpstr>
      <vt:lpstr>Questions????</vt:lpstr>
    </vt:vector>
  </TitlesOfParts>
  <Company>State of Louisiana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Components of Requests for Proposals (RFP) and Requests for Qualifications (RFQ)</dc:title>
  <dc:creator>Kristie Galy</dc:creator>
  <cp:lastModifiedBy>Kristie Galy</cp:lastModifiedBy>
  <cp:revision>12</cp:revision>
  <dcterms:created xsi:type="dcterms:W3CDTF">2022-05-24T12:51:00Z</dcterms:created>
  <dcterms:modified xsi:type="dcterms:W3CDTF">2022-06-08T13:17:24Z</dcterms:modified>
</cp:coreProperties>
</file>