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media/image29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7" r:id="rId19"/>
    <p:sldId id="274" r:id="rId20"/>
    <p:sldId id="275" r:id="rId21"/>
    <p:sldId id="276" r:id="rId22"/>
    <p:sldId id="290" r:id="rId23"/>
    <p:sldId id="289" r:id="rId24"/>
    <p:sldId id="287" r:id="rId25"/>
    <p:sldId id="286" r:id="rId26"/>
    <p:sldId id="288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AFB5"/>
    <a:srgbClr val="9CA383"/>
    <a:srgbClr val="C96731"/>
    <a:srgbClr val="87795D"/>
    <a:srgbClr val="A0988C"/>
    <a:srgbClr val="16385E"/>
    <a:srgbClr val="122E48"/>
    <a:srgbClr val="0E2636"/>
    <a:srgbClr val="1B427B"/>
    <a:srgbClr val="3F7E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4688" autoAdjust="0"/>
  </p:normalViewPr>
  <p:slideViewPr>
    <p:cSldViewPr snapToGrid="0">
      <p:cViewPr varScale="1">
        <p:scale>
          <a:sx n="147" d="100"/>
          <a:sy n="147" d="100"/>
        </p:scale>
        <p:origin x="21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E9F26C-7416-436F-BB20-327AC09F6C1B}" type="doc">
      <dgm:prSet loTypeId="urn:microsoft.com/office/officeart/2005/8/layout/chevronAccent+Icon" loCatId="process" qsTypeId="urn:microsoft.com/office/officeart/2005/8/quickstyle/3d5" qsCatId="3D" csTypeId="urn:microsoft.com/office/officeart/2005/8/colors/accent1_2" csCatId="accent1" phldr="1"/>
      <dgm:spPr/>
    </dgm:pt>
    <dgm:pt modelId="{25DCFDBD-E5D6-4082-AFDB-DFE7231B111E}">
      <dgm:prSet phldrT="[Text]"/>
      <dgm:sp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en-US" dirty="0"/>
            <a:t>Submit a Capital Outlay Request</a:t>
          </a:r>
        </a:p>
      </dgm:t>
    </dgm:pt>
    <dgm:pt modelId="{F6588290-5048-4386-BDE7-8A459E181FF7}" type="parTrans" cxnId="{3A08007D-4268-4650-9563-2A5B10F7261F}">
      <dgm:prSet/>
      <dgm:spPr/>
      <dgm:t>
        <a:bodyPr/>
        <a:lstStyle/>
        <a:p>
          <a:endParaRPr lang="en-US"/>
        </a:p>
      </dgm:t>
    </dgm:pt>
    <dgm:pt modelId="{72030959-39F6-48A2-93A6-D6F43C248E1F}" type="sibTrans" cxnId="{3A08007D-4268-4650-9563-2A5B10F7261F}">
      <dgm:prSet/>
      <dgm:spPr/>
      <dgm:t>
        <a:bodyPr/>
        <a:lstStyle/>
        <a:p>
          <a:endParaRPr lang="en-US"/>
        </a:p>
      </dgm:t>
    </dgm:pt>
    <dgm:pt modelId="{40F989BD-2B9A-47B3-A3E7-AA8A6FCE73EA}">
      <dgm:prSet phldrT="[Text]"/>
      <dgm:spPr>
        <a:gradFill rotWithShape="0">
          <a:gsLst>
            <a:gs pos="0">
              <a:schemeClr val="accent3">
                <a:lumMod val="40000"/>
                <a:lumOff val="6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</dgm:spPr>
      <dgm:t>
        <a:bodyPr/>
        <a:lstStyle/>
        <a:p>
          <a:r>
            <a:rPr lang="en-US" dirty="0"/>
            <a:t>Receive Appropriation in the Capital Outlay Act</a:t>
          </a:r>
        </a:p>
      </dgm:t>
    </dgm:pt>
    <dgm:pt modelId="{6408E8A8-20A9-41F3-AFC5-5BEEB62A53D7}" type="parTrans" cxnId="{FDAFDA1E-0FC9-4B32-A764-DD328A74D110}">
      <dgm:prSet/>
      <dgm:spPr/>
      <dgm:t>
        <a:bodyPr/>
        <a:lstStyle/>
        <a:p>
          <a:endParaRPr lang="en-US"/>
        </a:p>
      </dgm:t>
    </dgm:pt>
    <dgm:pt modelId="{AB686995-15BB-429A-A07D-B66FEEA62C5D}" type="sibTrans" cxnId="{FDAFDA1E-0FC9-4B32-A764-DD328A74D110}">
      <dgm:prSet/>
      <dgm:spPr/>
      <dgm:t>
        <a:bodyPr/>
        <a:lstStyle/>
        <a:p>
          <a:endParaRPr lang="en-US"/>
        </a:p>
      </dgm:t>
    </dgm:pt>
    <dgm:pt modelId="{0C7B6534-BFA5-4400-A73F-D2D429C9CE17}">
      <dgm:prSet phldrT="[Text]"/>
      <dgm:spPr>
        <a:gradFill rotWithShape="0">
          <a:gsLst>
            <a:gs pos="0">
              <a:schemeClr val="accent3">
                <a:lumMod val="40000"/>
                <a:lumOff val="6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</dgm:spPr>
      <dgm:t>
        <a:bodyPr/>
        <a:lstStyle/>
        <a:p>
          <a:r>
            <a:rPr lang="en-US" dirty="0"/>
            <a:t>Receive Funding of the Appropriation</a:t>
          </a:r>
        </a:p>
      </dgm:t>
    </dgm:pt>
    <dgm:pt modelId="{2C90ADCF-C2DE-478B-97BA-0AF2A63CA6E6}" type="parTrans" cxnId="{572216FA-F761-4959-93F6-9D1FD01836DA}">
      <dgm:prSet/>
      <dgm:spPr/>
      <dgm:t>
        <a:bodyPr/>
        <a:lstStyle/>
        <a:p>
          <a:endParaRPr lang="en-US"/>
        </a:p>
      </dgm:t>
    </dgm:pt>
    <dgm:pt modelId="{85EFEE3B-F488-4CC2-AC1C-6C360461E011}" type="sibTrans" cxnId="{572216FA-F761-4959-93F6-9D1FD01836DA}">
      <dgm:prSet/>
      <dgm:spPr/>
      <dgm:t>
        <a:bodyPr/>
        <a:lstStyle/>
        <a:p>
          <a:endParaRPr lang="en-US"/>
        </a:p>
      </dgm:t>
    </dgm:pt>
    <dgm:pt modelId="{22DBE234-3856-400F-A4FC-9555E2F00167}">
      <dgm:prSet/>
      <dgm:spPr>
        <a:gradFill rotWithShape="0">
          <a:gsLst>
            <a:gs pos="0">
              <a:schemeClr val="accent3">
                <a:lumMod val="40000"/>
                <a:lumOff val="6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</dgm:spPr>
      <dgm:t>
        <a:bodyPr/>
        <a:lstStyle/>
        <a:p>
          <a:r>
            <a:rPr lang="en-US" dirty="0"/>
            <a:t>CEA Executed</a:t>
          </a:r>
        </a:p>
      </dgm:t>
      <dgm:extLst>
        <a:ext uri="{E40237B7-FDA0-4F09-8148-C483321AD2D9}">
          <dgm14:cNvPr xmlns:dgm14="http://schemas.microsoft.com/office/drawing/2010/diagram" id="0" name="" descr="Submit a Capital Outlay Request, Recieve Appropriation int he Capital Outlay Act, Recieve Funding of the Appropriation, CEA Executed, Select Designer/Proceed with Construction, Close-Out"/>
        </a:ext>
      </dgm:extLst>
    </dgm:pt>
    <dgm:pt modelId="{075107F5-66AB-4EC7-8D7C-D892F7E0456B}" type="parTrans" cxnId="{F0D71136-8833-498E-B3A8-6A1CE3D8D0FB}">
      <dgm:prSet/>
      <dgm:spPr/>
      <dgm:t>
        <a:bodyPr/>
        <a:lstStyle/>
        <a:p>
          <a:endParaRPr lang="en-US"/>
        </a:p>
      </dgm:t>
    </dgm:pt>
    <dgm:pt modelId="{1AB34D06-8B20-4642-913D-BA221364AE6D}" type="sibTrans" cxnId="{F0D71136-8833-498E-B3A8-6A1CE3D8D0FB}">
      <dgm:prSet/>
      <dgm:spPr/>
      <dgm:t>
        <a:bodyPr/>
        <a:lstStyle/>
        <a:p>
          <a:endParaRPr lang="en-US"/>
        </a:p>
      </dgm:t>
    </dgm:pt>
    <dgm:pt modelId="{4ABB8EC1-4996-4407-8E46-03E65333E817}">
      <dgm:prSet/>
      <dgm:spPr>
        <a:gradFill rotWithShape="0">
          <a:gsLst>
            <a:gs pos="0">
              <a:schemeClr val="accent3">
                <a:lumMod val="40000"/>
                <a:lumOff val="6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</dgm:spPr>
      <dgm:t>
        <a:bodyPr/>
        <a:lstStyle/>
        <a:p>
          <a:r>
            <a:rPr lang="en-US" dirty="0"/>
            <a:t>Select Designer/Proceed with Construction</a:t>
          </a:r>
        </a:p>
      </dgm:t>
    </dgm:pt>
    <dgm:pt modelId="{9625A69E-3295-49F5-BE81-2EAFDADD6AF5}" type="parTrans" cxnId="{10B26A1A-2711-4A9C-9345-7A5D72C9DB2B}">
      <dgm:prSet/>
      <dgm:spPr/>
      <dgm:t>
        <a:bodyPr/>
        <a:lstStyle/>
        <a:p>
          <a:endParaRPr lang="en-US"/>
        </a:p>
      </dgm:t>
    </dgm:pt>
    <dgm:pt modelId="{E000D237-79D0-4EF7-A1BF-7624277615C9}" type="sibTrans" cxnId="{10B26A1A-2711-4A9C-9345-7A5D72C9DB2B}">
      <dgm:prSet/>
      <dgm:spPr/>
      <dgm:t>
        <a:bodyPr/>
        <a:lstStyle/>
        <a:p>
          <a:endParaRPr lang="en-US"/>
        </a:p>
      </dgm:t>
    </dgm:pt>
    <dgm:pt modelId="{72F3B6DD-AF41-453E-A209-3FC42F93160E}">
      <dgm:prSet/>
      <dgm:spPr>
        <a:gradFill rotWithShape="0">
          <a:gsLst>
            <a:gs pos="0">
              <a:schemeClr val="accent3">
                <a:lumMod val="40000"/>
                <a:lumOff val="6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</dgm:spPr>
      <dgm:t>
        <a:bodyPr/>
        <a:lstStyle/>
        <a:p>
          <a:r>
            <a:rPr lang="en-US" dirty="0"/>
            <a:t>Close-out</a:t>
          </a:r>
        </a:p>
      </dgm:t>
    </dgm:pt>
    <dgm:pt modelId="{3228A3A7-C81A-416E-8A47-F7C2C566E059}" type="parTrans" cxnId="{9CAF2528-9977-4EBB-BA64-585ECD4E417C}">
      <dgm:prSet/>
      <dgm:spPr/>
      <dgm:t>
        <a:bodyPr/>
        <a:lstStyle/>
        <a:p>
          <a:endParaRPr lang="en-US"/>
        </a:p>
      </dgm:t>
    </dgm:pt>
    <dgm:pt modelId="{6D813D76-DDDD-4BDA-96E5-E999A7AA5351}" type="sibTrans" cxnId="{9CAF2528-9977-4EBB-BA64-585ECD4E417C}">
      <dgm:prSet/>
      <dgm:spPr/>
      <dgm:t>
        <a:bodyPr/>
        <a:lstStyle/>
        <a:p>
          <a:endParaRPr lang="en-US"/>
        </a:p>
      </dgm:t>
    </dgm:pt>
    <dgm:pt modelId="{A0023807-676C-458F-8B9C-A2554C1B26D9}" type="pres">
      <dgm:prSet presAssocID="{49E9F26C-7416-436F-BB20-327AC09F6C1B}" presName="Name0" presStyleCnt="0">
        <dgm:presLayoutVars>
          <dgm:dir/>
          <dgm:resizeHandles val="exact"/>
        </dgm:presLayoutVars>
      </dgm:prSet>
      <dgm:spPr/>
    </dgm:pt>
    <dgm:pt modelId="{62FD2986-C74C-4C38-A5FB-D3A35B5E7695}" type="pres">
      <dgm:prSet presAssocID="{25DCFDBD-E5D6-4082-AFDB-DFE7231B111E}" presName="composite" presStyleCnt="0"/>
      <dgm:spPr/>
    </dgm:pt>
    <dgm:pt modelId="{3D4E9F28-21F5-42EC-9B35-DE184043B2B5}" type="pres">
      <dgm:prSet presAssocID="{25DCFDBD-E5D6-4082-AFDB-DFE7231B111E}" presName="bgChev" presStyleLbl="node1" presStyleIdx="0" presStyleCnt="6"/>
      <dgm:spPr/>
    </dgm:pt>
    <dgm:pt modelId="{5772BA8D-2C9B-4753-AFC5-3D9E23666C7E}" type="pres">
      <dgm:prSet presAssocID="{25DCFDBD-E5D6-4082-AFDB-DFE7231B111E}" presName="txNode" presStyleLbl="fgAcc1" presStyleIdx="0" presStyleCnt="6">
        <dgm:presLayoutVars>
          <dgm:bulletEnabled val="1"/>
        </dgm:presLayoutVars>
      </dgm:prSet>
      <dgm:spPr/>
    </dgm:pt>
    <dgm:pt modelId="{9EAFE9AC-E2CD-4C0C-8011-16EE0FAAE66D}" type="pres">
      <dgm:prSet presAssocID="{72030959-39F6-48A2-93A6-D6F43C248E1F}" presName="compositeSpace" presStyleCnt="0"/>
      <dgm:spPr/>
    </dgm:pt>
    <dgm:pt modelId="{9F83BBD0-8632-4864-B9A4-8655BACD1141}" type="pres">
      <dgm:prSet presAssocID="{40F989BD-2B9A-47B3-A3E7-AA8A6FCE73EA}" presName="composite" presStyleCnt="0"/>
      <dgm:spPr/>
    </dgm:pt>
    <dgm:pt modelId="{F5D79937-D9E5-4EC0-ABA4-0DC7B4534096}" type="pres">
      <dgm:prSet presAssocID="{40F989BD-2B9A-47B3-A3E7-AA8A6FCE73EA}" presName="bgChev" presStyleLbl="node1" presStyleIdx="1" presStyleCnt="6"/>
      <dgm:spPr/>
    </dgm:pt>
    <dgm:pt modelId="{EE45CD9E-83F9-445C-B440-5DF49ACA7B3A}" type="pres">
      <dgm:prSet presAssocID="{40F989BD-2B9A-47B3-A3E7-AA8A6FCE73EA}" presName="txNode" presStyleLbl="fgAcc1" presStyleIdx="1" presStyleCnt="6">
        <dgm:presLayoutVars>
          <dgm:bulletEnabled val="1"/>
        </dgm:presLayoutVars>
      </dgm:prSet>
      <dgm:spPr/>
    </dgm:pt>
    <dgm:pt modelId="{2E4F9F2B-703F-4544-A7E8-0642738C7CDC}" type="pres">
      <dgm:prSet presAssocID="{AB686995-15BB-429A-A07D-B66FEEA62C5D}" presName="compositeSpace" presStyleCnt="0"/>
      <dgm:spPr/>
    </dgm:pt>
    <dgm:pt modelId="{F386F8B6-6876-4F20-97C1-EBC2F041241B}" type="pres">
      <dgm:prSet presAssocID="{0C7B6534-BFA5-4400-A73F-D2D429C9CE17}" presName="composite" presStyleCnt="0"/>
      <dgm:spPr/>
    </dgm:pt>
    <dgm:pt modelId="{457B259E-0B03-4E68-9D51-DC70880CD389}" type="pres">
      <dgm:prSet presAssocID="{0C7B6534-BFA5-4400-A73F-D2D429C9CE17}" presName="bgChev" presStyleLbl="node1" presStyleIdx="2" presStyleCnt="6"/>
      <dgm:spPr/>
    </dgm:pt>
    <dgm:pt modelId="{7A6D00AC-D38A-4DCB-9701-893432979B87}" type="pres">
      <dgm:prSet presAssocID="{0C7B6534-BFA5-4400-A73F-D2D429C9CE17}" presName="txNode" presStyleLbl="fgAcc1" presStyleIdx="2" presStyleCnt="6">
        <dgm:presLayoutVars>
          <dgm:bulletEnabled val="1"/>
        </dgm:presLayoutVars>
      </dgm:prSet>
      <dgm:spPr/>
    </dgm:pt>
    <dgm:pt modelId="{C7D1017B-4F8B-42EA-A1E1-C0A0008079E3}" type="pres">
      <dgm:prSet presAssocID="{85EFEE3B-F488-4CC2-AC1C-6C360461E011}" presName="compositeSpace" presStyleCnt="0"/>
      <dgm:spPr/>
    </dgm:pt>
    <dgm:pt modelId="{98F557CB-DA60-4A4A-A7CC-62A5BC393436}" type="pres">
      <dgm:prSet presAssocID="{22DBE234-3856-400F-A4FC-9555E2F00167}" presName="composite" presStyleCnt="0"/>
      <dgm:spPr/>
    </dgm:pt>
    <dgm:pt modelId="{9F09198B-A012-472C-AC08-61F8A23FE53C}" type="pres">
      <dgm:prSet presAssocID="{22DBE234-3856-400F-A4FC-9555E2F00167}" presName="bgChev" presStyleLbl="node1" presStyleIdx="3" presStyleCnt="6"/>
      <dgm:spPr/>
    </dgm:pt>
    <dgm:pt modelId="{606648DD-D9D2-43B0-93DA-D9B3FCAA17F8}" type="pres">
      <dgm:prSet presAssocID="{22DBE234-3856-400F-A4FC-9555E2F00167}" presName="txNode" presStyleLbl="fgAcc1" presStyleIdx="3" presStyleCnt="6" custLinFactNeighborX="-1951">
        <dgm:presLayoutVars>
          <dgm:bulletEnabled val="1"/>
        </dgm:presLayoutVars>
      </dgm:prSet>
      <dgm:spPr/>
    </dgm:pt>
    <dgm:pt modelId="{1C6AA0EE-B8DA-40CE-8A72-7A2F42370276}" type="pres">
      <dgm:prSet presAssocID="{1AB34D06-8B20-4642-913D-BA221364AE6D}" presName="compositeSpace" presStyleCnt="0"/>
      <dgm:spPr/>
    </dgm:pt>
    <dgm:pt modelId="{D98219B8-D5A2-41C6-BAFC-B8BF622C9ABA}" type="pres">
      <dgm:prSet presAssocID="{4ABB8EC1-4996-4407-8E46-03E65333E817}" presName="composite" presStyleCnt="0"/>
      <dgm:spPr/>
    </dgm:pt>
    <dgm:pt modelId="{01E543EF-05E9-4C2B-9A6D-8C39D8289B18}" type="pres">
      <dgm:prSet presAssocID="{4ABB8EC1-4996-4407-8E46-03E65333E817}" presName="bgChev" presStyleLbl="node1" presStyleIdx="4" presStyleCnt="6"/>
      <dgm:spPr/>
      <dgm:extLst>
        <a:ext uri="{E40237B7-FDA0-4F09-8148-C483321AD2D9}">
          <dgm14:cNvPr xmlns:dgm14="http://schemas.microsoft.com/office/drawing/2010/diagram" id="0" name="" descr="Submit a Capital Outlay Request, Recieve Appropriation int he Capital Outlay Act, Recieve Funding of the Appropriation, CEA Executed, Select Designer/Proceed with Construction, Close-Out"/>
        </a:ext>
      </dgm:extLst>
    </dgm:pt>
    <dgm:pt modelId="{311CCA6F-DFDE-4C92-8514-6E94B6DE789A}" type="pres">
      <dgm:prSet presAssocID="{4ABB8EC1-4996-4407-8E46-03E65333E817}" presName="txNode" presStyleLbl="fgAcc1" presStyleIdx="4" presStyleCnt="6">
        <dgm:presLayoutVars>
          <dgm:bulletEnabled val="1"/>
        </dgm:presLayoutVars>
      </dgm:prSet>
      <dgm:spPr/>
    </dgm:pt>
    <dgm:pt modelId="{2A183A33-C1E3-4688-B3EC-C9D0C7F7BEF1}" type="pres">
      <dgm:prSet presAssocID="{E000D237-79D0-4EF7-A1BF-7624277615C9}" presName="compositeSpace" presStyleCnt="0"/>
      <dgm:spPr/>
    </dgm:pt>
    <dgm:pt modelId="{C68511E6-4F07-4970-9321-3BC47129BB5D}" type="pres">
      <dgm:prSet presAssocID="{72F3B6DD-AF41-453E-A209-3FC42F93160E}" presName="composite" presStyleCnt="0"/>
      <dgm:spPr/>
    </dgm:pt>
    <dgm:pt modelId="{B1017D55-1AD8-46F9-BBB0-62850B95DB5C}" type="pres">
      <dgm:prSet presAssocID="{72F3B6DD-AF41-453E-A209-3FC42F93160E}" presName="bgChev" presStyleLbl="node1" presStyleIdx="5" presStyleCnt="6"/>
      <dgm:spPr/>
    </dgm:pt>
    <dgm:pt modelId="{069B67B0-04E6-4DAB-9966-1A0C6F338C58}" type="pres">
      <dgm:prSet presAssocID="{72F3B6DD-AF41-453E-A209-3FC42F93160E}" presName="txNode" presStyleLbl="fgAcc1" presStyleIdx="5" presStyleCnt="6">
        <dgm:presLayoutVars>
          <dgm:bulletEnabled val="1"/>
        </dgm:presLayoutVars>
      </dgm:prSet>
      <dgm:spPr/>
    </dgm:pt>
  </dgm:ptLst>
  <dgm:cxnLst>
    <dgm:cxn modelId="{99065010-9651-4FB3-8FC9-3824C2AF8375}" type="presOf" srcId="{40F989BD-2B9A-47B3-A3E7-AA8A6FCE73EA}" destId="{EE45CD9E-83F9-445C-B440-5DF49ACA7B3A}" srcOrd="0" destOrd="0" presId="urn:microsoft.com/office/officeart/2005/8/layout/chevronAccent+Icon"/>
    <dgm:cxn modelId="{10B26A1A-2711-4A9C-9345-7A5D72C9DB2B}" srcId="{49E9F26C-7416-436F-BB20-327AC09F6C1B}" destId="{4ABB8EC1-4996-4407-8E46-03E65333E817}" srcOrd="4" destOrd="0" parTransId="{9625A69E-3295-49F5-BE81-2EAFDADD6AF5}" sibTransId="{E000D237-79D0-4EF7-A1BF-7624277615C9}"/>
    <dgm:cxn modelId="{FDAFDA1E-0FC9-4B32-A764-DD328A74D110}" srcId="{49E9F26C-7416-436F-BB20-327AC09F6C1B}" destId="{40F989BD-2B9A-47B3-A3E7-AA8A6FCE73EA}" srcOrd="1" destOrd="0" parTransId="{6408E8A8-20A9-41F3-AFC5-5BEEB62A53D7}" sibTransId="{AB686995-15BB-429A-A07D-B66FEEA62C5D}"/>
    <dgm:cxn modelId="{9CAF2528-9977-4EBB-BA64-585ECD4E417C}" srcId="{49E9F26C-7416-436F-BB20-327AC09F6C1B}" destId="{72F3B6DD-AF41-453E-A209-3FC42F93160E}" srcOrd="5" destOrd="0" parTransId="{3228A3A7-C81A-416E-8A47-F7C2C566E059}" sibTransId="{6D813D76-DDDD-4BDA-96E5-E999A7AA5351}"/>
    <dgm:cxn modelId="{B06B9F2F-9514-4C7A-BFA0-56FC403AB39A}" type="presOf" srcId="{4ABB8EC1-4996-4407-8E46-03E65333E817}" destId="{311CCA6F-DFDE-4C92-8514-6E94B6DE789A}" srcOrd="0" destOrd="0" presId="urn:microsoft.com/office/officeart/2005/8/layout/chevronAccent+Icon"/>
    <dgm:cxn modelId="{F0D71136-8833-498E-B3A8-6A1CE3D8D0FB}" srcId="{49E9F26C-7416-436F-BB20-327AC09F6C1B}" destId="{22DBE234-3856-400F-A4FC-9555E2F00167}" srcOrd="3" destOrd="0" parTransId="{075107F5-66AB-4EC7-8D7C-D892F7E0456B}" sibTransId="{1AB34D06-8B20-4642-913D-BA221364AE6D}"/>
    <dgm:cxn modelId="{54337563-6B71-4708-B92E-376A2795D499}" type="presOf" srcId="{72F3B6DD-AF41-453E-A209-3FC42F93160E}" destId="{069B67B0-04E6-4DAB-9966-1A0C6F338C58}" srcOrd="0" destOrd="0" presId="urn:microsoft.com/office/officeart/2005/8/layout/chevronAccent+Icon"/>
    <dgm:cxn modelId="{3A08007D-4268-4650-9563-2A5B10F7261F}" srcId="{49E9F26C-7416-436F-BB20-327AC09F6C1B}" destId="{25DCFDBD-E5D6-4082-AFDB-DFE7231B111E}" srcOrd="0" destOrd="0" parTransId="{F6588290-5048-4386-BDE7-8A459E181FF7}" sibTransId="{72030959-39F6-48A2-93A6-D6F43C248E1F}"/>
    <dgm:cxn modelId="{9E98D4B3-703B-45C9-B59D-9168CF9790C1}" type="presOf" srcId="{0C7B6534-BFA5-4400-A73F-D2D429C9CE17}" destId="{7A6D00AC-D38A-4DCB-9701-893432979B87}" srcOrd="0" destOrd="0" presId="urn:microsoft.com/office/officeart/2005/8/layout/chevronAccent+Icon"/>
    <dgm:cxn modelId="{628E2FB5-6F02-470B-BDAB-B874F5387078}" type="presOf" srcId="{49E9F26C-7416-436F-BB20-327AC09F6C1B}" destId="{A0023807-676C-458F-8B9C-A2554C1B26D9}" srcOrd="0" destOrd="0" presId="urn:microsoft.com/office/officeart/2005/8/layout/chevronAccent+Icon"/>
    <dgm:cxn modelId="{7873BAE4-54DE-42C2-9E61-A0130DD32F24}" type="presOf" srcId="{25DCFDBD-E5D6-4082-AFDB-DFE7231B111E}" destId="{5772BA8D-2C9B-4753-AFC5-3D9E23666C7E}" srcOrd="0" destOrd="0" presId="urn:microsoft.com/office/officeart/2005/8/layout/chevronAccent+Icon"/>
    <dgm:cxn modelId="{7851BFF5-CD4D-4345-A053-1ABCAA5F5FFB}" type="presOf" srcId="{22DBE234-3856-400F-A4FC-9555E2F00167}" destId="{606648DD-D9D2-43B0-93DA-D9B3FCAA17F8}" srcOrd="0" destOrd="0" presId="urn:microsoft.com/office/officeart/2005/8/layout/chevronAccent+Icon"/>
    <dgm:cxn modelId="{572216FA-F761-4959-93F6-9D1FD01836DA}" srcId="{49E9F26C-7416-436F-BB20-327AC09F6C1B}" destId="{0C7B6534-BFA5-4400-A73F-D2D429C9CE17}" srcOrd="2" destOrd="0" parTransId="{2C90ADCF-C2DE-478B-97BA-0AF2A63CA6E6}" sibTransId="{85EFEE3B-F488-4CC2-AC1C-6C360461E011}"/>
    <dgm:cxn modelId="{E657B296-3A49-4B63-9918-C438B661216B}" type="presParOf" srcId="{A0023807-676C-458F-8B9C-A2554C1B26D9}" destId="{62FD2986-C74C-4C38-A5FB-D3A35B5E7695}" srcOrd="0" destOrd="0" presId="urn:microsoft.com/office/officeart/2005/8/layout/chevronAccent+Icon"/>
    <dgm:cxn modelId="{FC87B180-F7DE-4695-B3E4-B6F08E34A55F}" type="presParOf" srcId="{62FD2986-C74C-4C38-A5FB-D3A35B5E7695}" destId="{3D4E9F28-21F5-42EC-9B35-DE184043B2B5}" srcOrd="0" destOrd="0" presId="urn:microsoft.com/office/officeart/2005/8/layout/chevronAccent+Icon"/>
    <dgm:cxn modelId="{0C7CCB3F-0E34-4930-8F04-FC1D3815D945}" type="presParOf" srcId="{62FD2986-C74C-4C38-A5FB-D3A35B5E7695}" destId="{5772BA8D-2C9B-4753-AFC5-3D9E23666C7E}" srcOrd="1" destOrd="0" presId="urn:microsoft.com/office/officeart/2005/8/layout/chevronAccent+Icon"/>
    <dgm:cxn modelId="{A4DD49D4-38A5-4F5E-9941-8D831FE75E3A}" type="presParOf" srcId="{A0023807-676C-458F-8B9C-A2554C1B26D9}" destId="{9EAFE9AC-E2CD-4C0C-8011-16EE0FAAE66D}" srcOrd="1" destOrd="0" presId="urn:microsoft.com/office/officeart/2005/8/layout/chevronAccent+Icon"/>
    <dgm:cxn modelId="{35A74EBE-113E-4058-B291-E70BA960FD8A}" type="presParOf" srcId="{A0023807-676C-458F-8B9C-A2554C1B26D9}" destId="{9F83BBD0-8632-4864-B9A4-8655BACD1141}" srcOrd="2" destOrd="0" presId="urn:microsoft.com/office/officeart/2005/8/layout/chevronAccent+Icon"/>
    <dgm:cxn modelId="{EEE4A0CE-BC1A-4446-AD4B-6B8CF0F20B19}" type="presParOf" srcId="{9F83BBD0-8632-4864-B9A4-8655BACD1141}" destId="{F5D79937-D9E5-4EC0-ABA4-0DC7B4534096}" srcOrd="0" destOrd="0" presId="urn:microsoft.com/office/officeart/2005/8/layout/chevronAccent+Icon"/>
    <dgm:cxn modelId="{73EBB34F-D487-4596-B8E2-7E38C81E29D2}" type="presParOf" srcId="{9F83BBD0-8632-4864-B9A4-8655BACD1141}" destId="{EE45CD9E-83F9-445C-B440-5DF49ACA7B3A}" srcOrd="1" destOrd="0" presId="urn:microsoft.com/office/officeart/2005/8/layout/chevronAccent+Icon"/>
    <dgm:cxn modelId="{976624F5-8930-4832-84E8-83E6D34DCE71}" type="presParOf" srcId="{A0023807-676C-458F-8B9C-A2554C1B26D9}" destId="{2E4F9F2B-703F-4544-A7E8-0642738C7CDC}" srcOrd="3" destOrd="0" presId="urn:microsoft.com/office/officeart/2005/8/layout/chevronAccent+Icon"/>
    <dgm:cxn modelId="{FEBB8F69-B10A-4365-9B57-0E2F2D381F84}" type="presParOf" srcId="{A0023807-676C-458F-8B9C-A2554C1B26D9}" destId="{F386F8B6-6876-4F20-97C1-EBC2F041241B}" srcOrd="4" destOrd="0" presId="urn:microsoft.com/office/officeart/2005/8/layout/chevronAccent+Icon"/>
    <dgm:cxn modelId="{E551D2B3-30D0-47AE-8306-191500605339}" type="presParOf" srcId="{F386F8B6-6876-4F20-97C1-EBC2F041241B}" destId="{457B259E-0B03-4E68-9D51-DC70880CD389}" srcOrd="0" destOrd="0" presId="urn:microsoft.com/office/officeart/2005/8/layout/chevronAccent+Icon"/>
    <dgm:cxn modelId="{99FC0404-D8DF-4247-8399-9EC6711D2400}" type="presParOf" srcId="{F386F8B6-6876-4F20-97C1-EBC2F041241B}" destId="{7A6D00AC-D38A-4DCB-9701-893432979B87}" srcOrd="1" destOrd="0" presId="urn:microsoft.com/office/officeart/2005/8/layout/chevronAccent+Icon"/>
    <dgm:cxn modelId="{CE9950E6-99CE-4918-9D13-4E05EF7E8E04}" type="presParOf" srcId="{A0023807-676C-458F-8B9C-A2554C1B26D9}" destId="{C7D1017B-4F8B-42EA-A1E1-C0A0008079E3}" srcOrd="5" destOrd="0" presId="urn:microsoft.com/office/officeart/2005/8/layout/chevronAccent+Icon"/>
    <dgm:cxn modelId="{D1024762-41C5-4135-B85C-8F7C7F8AA56B}" type="presParOf" srcId="{A0023807-676C-458F-8B9C-A2554C1B26D9}" destId="{98F557CB-DA60-4A4A-A7CC-62A5BC393436}" srcOrd="6" destOrd="0" presId="urn:microsoft.com/office/officeart/2005/8/layout/chevronAccent+Icon"/>
    <dgm:cxn modelId="{684AB692-8F0F-40B9-8604-6DB421D495BF}" type="presParOf" srcId="{98F557CB-DA60-4A4A-A7CC-62A5BC393436}" destId="{9F09198B-A012-472C-AC08-61F8A23FE53C}" srcOrd="0" destOrd="0" presId="urn:microsoft.com/office/officeart/2005/8/layout/chevronAccent+Icon"/>
    <dgm:cxn modelId="{ACEB4195-2FD5-4F4D-A681-3DB62065145A}" type="presParOf" srcId="{98F557CB-DA60-4A4A-A7CC-62A5BC393436}" destId="{606648DD-D9D2-43B0-93DA-D9B3FCAA17F8}" srcOrd="1" destOrd="0" presId="urn:microsoft.com/office/officeart/2005/8/layout/chevronAccent+Icon"/>
    <dgm:cxn modelId="{9D7A2A75-E9A1-4B04-A612-40CBF01404F6}" type="presParOf" srcId="{A0023807-676C-458F-8B9C-A2554C1B26D9}" destId="{1C6AA0EE-B8DA-40CE-8A72-7A2F42370276}" srcOrd="7" destOrd="0" presId="urn:microsoft.com/office/officeart/2005/8/layout/chevronAccent+Icon"/>
    <dgm:cxn modelId="{0284E040-BD1F-4D44-BB96-3523C411D07D}" type="presParOf" srcId="{A0023807-676C-458F-8B9C-A2554C1B26D9}" destId="{D98219B8-D5A2-41C6-BAFC-B8BF622C9ABA}" srcOrd="8" destOrd="0" presId="urn:microsoft.com/office/officeart/2005/8/layout/chevronAccent+Icon"/>
    <dgm:cxn modelId="{4C9FCD55-EBDE-434B-A3AE-5F87F87CD722}" type="presParOf" srcId="{D98219B8-D5A2-41C6-BAFC-B8BF622C9ABA}" destId="{01E543EF-05E9-4C2B-9A6D-8C39D8289B18}" srcOrd="0" destOrd="0" presId="urn:microsoft.com/office/officeart/2005/8/layout/chevronAccent+Icon"/>
    <dgm:cxn modelId="{2EECF3A2-1264-4D65-AA73-3CD5D0A9BAAB}" type="presParOf" srcId="{D98219B8-D5A2-41C6-BAFC-B8BF622C9ABA}" destId="{311CCA6F-DFDE-4C92-8514-6E94B6DE789A}" srcOrd="1" destOrd="0" presId="urn:microsoft.com/office/officeart/2005/8/layout/chevronAccent+Icon"/>
    <dgm:cxn modelId="{0F737DBE-04FE-445F-BADA-780EC033C699}" type="presParOf" srcId="{A0023807-676C-458F-8B9C-A2554C1B26D9}" destId="{2A183A33-C1E3-4688-B3EC-C9D0C7F7BEF1}" srcOrd="9" destOrd="0" presId="urn:microsoft.com/office/officeart/2005/8/layout/chevronAccent+Icon"/>
    <dgm:cxn modelId="{DBB297BF-7702-49D6-A5A5-7514AC1171C1}" type="presParOf" srcId="{A0023807-676C-458F-8B9C-A2554C1B26D9}" destId="{C68511E6-4F07-4970-9321-3BC47129BB5D}" srcOrd="10" destOrd="0" presId="urn:microsoft.com/office/officeart/2005/8/layout/chevronAccent+Icon"/>
    <dgm:cxn modelId="{DC2AD862-5F78-41E4-B861-CC64D365D2D4}" type="presParOf" srcId="{C68511E6-4F07-4970-9321-3BC47129BB5D}" destId="{B1017D55-1AD8-46F9-BBB0-62850B95DB5C}" srcOrd="0" destOrd="0" presId="urn:microsoft.com/office/officeart/2005/8/layout/chevronAccent+Icon"/>
    <dgm:cxn modelId="{BDB15C31-2FB5-47FC-8A89-AB97FDCBFFB8}" type="presParOf" srcId="{C68511E6-4F07-4970-9321-3BC47129BB5D}" destId="{069B67B0-04E6-4DAB-9966-1A0C6F338C58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C515BB-FB14-4C22-8F95-AFB0D2A12FA4}" type="doc">
      <dgm:prSet loTypeId="urn:microsoft.com/office/officeart/2005/8/layout/cycle3" loCatId="cycle" qsTypeId="urn:microsoft.com/office/officeart/2005/8/quickstyle/3d9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137E80AE-AEFD-4A99-967A-0C2BF83AEAF4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Development</a:t>
          </a:r>
        </a:p>
      </dgm:t>
    </dgm:pt>
    <dgm:pt modelId="{75278685-201A-42B3-91B2-536334DFE998}" type="parTrans" cxnId="{2C2A1033-4F1F-4ACF-B0AC-1DE24F8BB4F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65B39EB-D263-4611-B7F4-BEA32999D61D}" type="sibTrans" cxnId="{2C2A1033-4F1F-4ACF-B0AC-1DE24F8BB4F3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80AC3B2-8CF7-420A-BFB7-8E1F65346DD5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Execution</a:t>
          </a:r>
        </a:p>
      </dgm:t>
    </dgm:pt>
    <dgm:pt modelId="{EDC69490-A93F-445D-BF88-D918DB65E090}" type="parTrans" cxnId="{12AB5ED9-AD2D-4F5E-A0BC-BBB8ACD2F15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371E345-FF93-4CDE-B21D-7CA2BF514020}" type="sibTrans" cxnId="{12AB5ED9-AD2D-4F5E-A0BC-BBB8ACD2F15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BB9FB4E-A130-45A2-9266-8D69F86EE62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Enactment</a:t>
          </a:r>
        </a:p>
      </dgm:t>
    </dgm:pt>
    <dgm:pt modelId="{DAF05F68-46E8-4E1E-BE86-75654959DC43}" type="parTrans" cxnId="{CD1AA63D-4B82-488B-8D70-956694DC241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F639D05-9A30-4897-869A-FE20E12D4E00}" type="sibTrans" cxnId="{CD1AA63D-4B82-488B-8D70-956694DC241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3B770D8-D57C-456E-9999-35C87F62E988}" type="pres">
      <dgm:prSet presAssocID="{BEC515BB-FB14-4C22-8F95-AFB0D2A12FA4}" presName="Name0" presStyleCnt="0">
        <dgm:presLayoutVars>
          <dgm:dir/>
          <dgm:resizeHandles val="exact"/>
        </dgm:presLayoutVars>
      </dgm:prSet>
      <dgm:spPr/>
    </dgm:pt>
    <dgm:pt modelId="{78857B8F-C2F1-41A7-B15E-6BB814C75663}" type="pres">
      <dgm:prSet presAssocID="{BEC515BB-FB14-4C22-8F95-AFB0D2A12FA4}" presName="cycle" presStyleCnt="0"/>
      <dgm:spPr/>
    </dgm:pt>
    <dgm:pt modelId="{EE5AB01B-DB72-48A1-93E7-39570FB4A200}" type="pres">
      <dgm:prSet presAssocID="{137E80AE-AEFD-4A99-967A-0C2BF83AEAF4}" presName="nodeFirstNode" presStyleLbl="node1" presStyleIdx="0" presStyleCnt="3">
        <dgm:presLayoutVars>
          <dgm:bulletEnabled val="1"/>
        </dgm:presLayoutVars>
      </dgm:prSet>
      <dgm:spPr/>
    </dgm:pt>
    <dgm:pt modelId="{BE3C74C6-DBB9-4ACD-8FD6-FBB14552EE53}" type="pres">
      <dgm:prSet presAssocID="{565B39EB-D263-4611-B7F4-BEA32999D61D}" presName="sibTransFirstNode" presStyleLbl="bgShp" presStyleIdx="0" presStyleCnt="1" custLinFactNeighborX="-3005" custLinFactNeighborY="8014"/>
      <dgm:spPr/>
    </dgm:pt>
    <dgm:pt modelId="{7EDAD892-0637-4622-939E-AC0BC5A57316}" type="pres">
      <dgm:prSet presAssocID="{1BB9FB4E-A130-45A2-9266-8D69F86EE626}" presName="nodeFollowingNodes" presStyleLbl="node1" presStyleIdx="1" presStyleCnt="3" custRadScaleRad="97101" custRadScaleInc="-18426">
        <dgm:presLayoutVars>
          <dgm:bulletEnabled val="1"/>
        </dgm:presLayoutVars>
      </dgm:prSet>
      <dgm:spPr/>
    </dgm:pt>
    <dgm:pt modelId="{1EE97126-E6B5-4168-9E61-6481A3178DF0}" type="pres">
      <dgm:prSet presAssocID="{C80AC3B2-8CF7-420A-BFB7-8E1F65346DD5}" presName="nodeFollowingNodes" presStyleLbl="node1" presStyleIdx="2" presStyleCnt="3" custRadScaleRad="102727" custRadScaleInc="17798">
        <dgm:presLayoutVars>
          <dgm:bulletEnabled val="1"/>
        </dgm:presLayoutVars>
      </dgm:prSet>
      <dgm:spPr/>
    </dgm:pt>
  </dgm:ptLst>
  <dgm:cxnLst>
    <dgm:cxn modelId="{2C2A1033-4F1F-4ACF-B0AC-1DE24F8BB4F3}" srcId="{BEC515BB-FB14-4C22-8F95-AFB0D2A12FA4}" destId="{137E80AE-AEFD-4A99-967A-0C2BF83AEAF4}" srcOrd="0" destOrd="0" parTransId="{75278685-201A-42B3-91B2-536334DFE998}" sibTransId="{565B39EB-D263-4611-B7F4-BEA32999D61D}"/>
    <dgm:cxn modelId="{CD1AA63D-4B82-488B-8D70-956694DC241B}" srcId="{BEC515BB-FB14-4C22-8F95-AFB0D2A12FA4}" destId="{1BB9FB4E-A130-45A2-9266-8D69F86EE626}" srcOrd="1" destOrd="0" parTransId="{DAF05F68-46E8-4E1E-BE86-75654959DC43}" sibTransId="{DF639D05-9A30-4897-869A-FE20E12D4E00}"/>
    <dgm:cxn modelId="{D0E45B64-A480-43C1-98B1-5457820D1629}" type="presOf" srcId="{137E80AE-AEFD-4A99-967A-0C2BF83AEAF4}" destId="{EE5AB01B-DB72-48A1-93E7-39570FB4A200}" srcOrd="0" destOrd="0" presId="urn:microsoft.com/office/officeart/2005/8/layout/cycle3"/>
    <dgm:cxn modelId="{AFC9E167-5651-4441-8BED-86CFBD85BAAC}" type="presOf" srcId="{565B39EB-D263-4611-B7F4-BEA32999D61D}" destId="{BE3C74C6-DBB9-4ACD-8FD6-FBB14552EE53}" srcOrd="0" destOrd="0" presId="urn:microsoft.com/office/officeart/2005/8/layout/cycle3"/>
    <dgm:cxn modelId="{B30AC29B-3F1F-4EEB-9071-557B7BC9F5F8}" type="presOf" srcId="{1BB9FB4E-A130-45A2-9266-8D69F86EE626}" destId="{7EDAD892-0637-4622-939E-AC0BC5A57316}" srcOrd="0" destOrd="0" presId="urn:microsoft.com/office/officeart/2005/8/layout/cycle3"/>
    <dgm:cxn modelId="{CD824EC1-3A3E-4F13-9FE7-B6D62039FBE9}" type="presOf" srcId="{BEC515BB-FB14-4C22-8F95-AFB0D2A12FA4}" destId="{83B770D8-D57C-456E-9999-35C87F62E988}" srcOrd="0" destOrd="0" presId="urn:microsoft.com/office/officeart/2005/8/layout/cycle3"/>
    <dgm:cxn modelId="{0D4030CA-A06E-4CFA-A6FE-991615104D52}" type="presOf" srcId="{C80AC3B2-8CF7-420A-BFB7-8E1F65346DD5}" destId="{1EE97126-E6B5-4168-9E61-6481A3178DF0}" srcOrd="0" destOrd="0" presId="urn:microsoft.com/office/officeart/2005/8/layout/cycle3"/>
    <dgm:cxn modelId="{12AB5ED9-AD2D-4F5E-A0BC-BBB8ACD2F155}" srcId="{BEC515BB-FB14-4C22-8F95-AFB0D2A12FA4}" destId="{C80AC3B2-8CF7-420A-BFB7-8E1F65346DD5}" srcOrd="2" destOrd="0" parTransId="{EDC69490-A93F-445D-BF88-D918DB65E090}" sibTransId="{E371E345-FF93-4CDE-B21D-7CA2BF514020}"/>
    <dgm:cxn modelId="{3A7C2A95-D07A-4D49-9D18-8A6A871C3EE8}" type="presParOf" srcId="{83B770D8-D57C-456E-9999-35C87F62E988}" destId="{78857B8F-C2F1-41A7-B15E-6BB814C75663}" srcOrd="0" destOrd="0" presId="urn:microsoft.com/office/officeart/2005/8/layout/cycle3"/>
    <dgm:cxn modelId="{EFD030B4-EF6A-445A-A76E-6C3256DA5CBC}" type="presParOf" srcId="{78857B8F-C2F1-41A7-B15E-6BB814C75663}" destId="{EE5AB01B-DB72-48A1-93E7-39570FB4A200}" srcOrd="0" destOrd="0" presId="urn:microsoft.com/office/officeart/2005/8/layout/cycle3"/>
    <dgm:cxn modelId="{2FDC0D68-3AA5-447F-A25B-2B9CD6828EEA}" type="presParOf" srcId="{78857B8F-C2F1-41A7-B15E-6BB814C75663}" destId="{BE3C74C6-DBB9-4ACD-8FD6-FBB14552EE53}" srcOrd="1" destOrd="0" presId="urn:microsoft.com/office/officeart/2005/8/layout/cycle3"/>
    <dgm:cxn modelId="{5B43534A-1D4D-4520-8B44-AB2D763C9E92}" type="presParOf" srcId="{78857B8F-C2F1-41A7-B15E-6BB814C75663}" destId="{7EDAD892-0637-4622-939E-AC0BC5A57316}" srcOrd="2" destOrd="0" presId="urn:microsoft.com/office/officeart/2005/8/layout/cycle3"/>
    <dgm:cxn modelId="{B19E890F-4419-4217-B02E-1BBF05BB0DC4}" type="presParOf" srcId="{78857B8F-C2F1-41A7-B15E-6BB814C75663}" destId="{1EE97126-E6B5-4168-9E61-6481A3178DF0}" srcOrd="3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97EF91-4236-442C-A9A8-7EDA9D9BD81C}" type="doc">
      <dgm:prSet loTypeId="urn:microsoft.com/office/officeart/2008/layout/VerticalCurvedList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1D9024-6A42-436B-A0B0-D98C608C0DAE}">
      <dgm:prSet phldrT="[Text]" custT="1"/>
      <dgm:spPr/>
      <dgm:t>
        <a:bodyPr/>
        <a:lstStyle/>
        <a:p>
          <a:r>
            <a:rPr lang="en-US" sz="2400" baseline="0" dirty="0">
              <a:solidFill>
                <a:schemeClr val="tx1"/>
              </a:solidFill>
            </a:rPr>
            <a:t>A Legislative Letter of Support (LOS)</a:t>
          </a:r>
        </a:p>
      </dgm:t>
      <dgm:extLst>
        <a:ext uri="{E40237B7-FDA0-4F09-8148-C483321AD2D9}">
          <dgm14:cNvPr xmlns:dgm14="http://schemas.microsoft.com/office/drawing/2010/diagram" id="0" name="" descr="A Legistlative Letter of Support (LOS)&#10;A Minimum 25% local Match&#10;Updated information on amount of match expended"/>
        </a:ext>
      </dgm:extLst>
    </dgm:pt>
    <dgm:pt modelId="{2CD456AB-FD57-4AFF-939E-477745D16C02}" type="parTrans" cxnId="{CD474D20-3052-4D19-AE55-2F95D7C762C2}">
      <dgm:prSet/>
      <dgm:spPr/>
      <dgm:t>
        <a:bodyPr/>
        <a:lstStyle/>
        <a:p>
          <a:endParaRPr lang="en-US"/>
        </a:p>
      </dgm:t>
    </dgm:pt>
    <dgm:pt modelId="{33FCE4BC-8475-4166-A7BE-7530B94A879D}" type="sibTrans" cxnId="{CD474D20-3052-4D19-AE55-2F95D7C762C2}">
      <dgm:prSet/>
      <dgm:spPr/>
      <dgm:t>
        <a:bodyPr/>
        <a:lstStyle/>
        <a:p>
          <a:endParaRPr lang="en-US"/>
        </a:p>
      </dgm:t>
    </dgm:pt>
    <dgm:pt modelId="{B69BB3CC-8D1E-456B-9BAA-00D25F534BCB}">
      <dgm:prSet phldrT="[Text]" custT="1"/>
      <dgm:spPr/>
      <dgm:t>
        <a:bodyPr/>
        <a:lstStyle/>
        <a:p>
          <a:r>
            <a:rPr lang="en-US" sz="2400" dirty="0">
              <a:solidFill>
                <a:schemeClr val="tx1"/>
              </a:solidFill>
            </a:rPr>
            <a:t>A Minimum 25% local match</a:t>
          </a:r>
        </a:p>
      </dgm:t>
      <dgm:extLst>
        <a:ext uri="{E40237B7-FDA0-4F09-8148-C483321AD2D9}">
          <dgm14:cNvPr xmlns:dgm14="http://schemas.microsoft.com/office/drawing/2010/diagram" id="0" name="" descr="A Legistlative Letter of Support (LOS)&#10;A Minimum 25% local Match&#10;Updated information on amount of match expended"/>
        </a:ext>
      </dgm:extLst>
    </dgm:pt>
    <dgm:pt modelId="{A6665324-83D0-4146-85D7-33BE4CF5D9FB}" type="parTrans" cxnId="{F8D7AFCF-3001-4E45-AF1B-4072783F6C2A}">
      <dgm:prSet/>
      <dgm:spPr/>
      <dgm:t>
        <a:bodyPr/>
        <a:lstStyle/>
        <a:p>
          <a:endParaRPr lang="en-US"/>
        </a:p>
      </dgm:t>
    </dgm:pt>
    <dgm:pt modelId="{01934BA0-0891-4040-9CB4-EFBD0D49FFE4}" type="sibTrans" cxnId="{F8D7AFCF-3001-4E45-AF1B-4072783F6C2A}">
      <dgm:prSet/>
      <dgm:spPr/>
      <dgm:t>
        <a:bodyPr/>
        <a:lstStyle/>
        <a:p>
          <a:endParaRPr lang="en-US"/>
        </a:p>
      </dgm:t>
    </dgm:pt>
    <dgm:pt modelId="{6BAC6178-12E9-4AEE-97DE-B9BA33F1B7EA}">
      <dgm:prSet phldrT="[Text]" custT="1"/>
      <dgm:spPr/>
      <dgm:t>
        <a:bodyPr/>
        <a:lstStyle/>
        <a:p>
          <a:r>
            <a:rPr lang="en-US" sz="2400" baseline="0" dirty="0">
              <a:solidFill>
                <a:schemeClr val="tx1"/>
              </a:solidFill>
            </a:rPr>
            <a:t>Updated information on amount of match expended</a:t>
          </a:r>
        </a:p>
      </dgm:t>
    </dgm:pt>
    <dgm:pt modelId="{415C0F85-AAD1-464C-AC9A-B7A0A8B304A9}" type="parTrans" cxnId="{3F6C9C56-B7F7-42EE-844B-34F16C91BD92}">
      <dgm:prSet/>
      <dgm:spPr/>
      <dgm:t>
        <a:bodyPr/>
        <a:lstStyle/>
        <a:p>
          <a:endParaRPr lang="en-US"/>
        </a:p>
      </dgm:t>
    </dgm:pt>
    <dgm:pt modelId="{C4BCFE19-89DC-4D2B-AFF9-6B7D3CD00434}" type="sibTrans" cxnId="{3F6C9C56-B7F7-42EE-844B-34F16C91BD92}">
      <dgm:prSet/>
      <dgm:spPr/>
      <dgm:t>
        <a:bodyPr/>
        <a:lstStyle/>
        <a:p>
          <a:endParaRPr lang="en-US"/>
        </a:p>
      </dgm:t>
    </dgm:pt>
    <dgm:pt modelId="{5D667C92-2882-431F-A16D-BA41561FA5BC}" type="pres">
      <dgm:prSet presAssocID="{E297EF91-4236-442C-A9A8-7EDA9D9BD81C}" presName="Name0" presStyleCnt="0">
        <dgm:presLayoutVars>
          <dgm:chMax val="7"/>
          <dgm:chPref val="7"/>
          <dgm:dir/>
        </dgm:presLayoutVars>
      </dgm:prSet>
      <dgm:spPr/>
    </dgm:pt>
    <dgm:pt modelId="{3B211427-38DC-4BC8-9187-F89D8BA60AEA}" type="pres">
      <dgm:prSet presAssocID="{E297EF91-4236-442C-A9A8-7EDA9D9BD81C}" presName="Name1" presStyleCnt="0"/>
      <dgm:spPr/>
    </dgm:pt>
    <dgm:pt modelId="{CAFB50F0-D081-412A-9FB4-D7D4792173F3}" type="pres">
      <dgm:prSet presAssocID="{E297EF91-4236-442C-A9A8-7EDA9D9BD81C}" presName="cycle" presStyleCnt="0"/>
      <dgm:spPr/>
    </dgm:pt>
    <dgm:pt modelId="{E439EBAB-48B5-4BCB-A2D1-80B4BD89B6FC}" type="pres">
      <dgm:prSet presAssocID="{E297EF91-4236-442C-A9A8-7EDA9D9BD81C}" presName="srcNode" presStyleLbl="node1" presStyleIdx="0" presStyleCnt="3"/>
      <dgm:spPr/>
    </dgm:pt>
    <dgm:pt modelId="{DC39A6D7-C23A-4DB4-8078-D48A3FADA220}" type="pres">
      <dgm:prSet presAssocID="{E297EF91-4236-442C-A9A8-7EDA9D9BD81C}" presName="conn" presStyleLbl="parChTrans1D2" presStyleIdx="0" presStyleCnt="1"/>
      <dgm:spPr/>
    </dgm:pt>
    <dgm:pt modelId="{A6AF96E8-D95E-4077-9E70-2D7BD7A6390F}" type="pres">
      <dgm:prSet presAssocID="{E297EF91-4236-442C-A9A8-7EDA9D9BD81C}" presName="extraNode" presStyleLbl="node1" presStyleIdx="0" presStyleCnt="3"/>
      <dgm:spPr/>
    </dgm:pt>
    <dgm:pt modelId="{F99FC5EF-1CCC-4CB0-8B41-0F8D20BEA539}" type="pres">
      <dgm:prSet presAssocID="{E297EF91-4236-442C-A9A8-7EDA9D9BD81C}" presName="dstNode" presStyleLbl="node1" presStyleIdx="0" presStyleCnt="3"/>
      <dgm:spPr/>
    </dgm:pt>
    <dgm:pt modelId="{3E558CC9-4EF5-4882-9C1B-342C425BBE05}" type="pres">
      <dgm:prSet presAssocID="{DF1D9024-6A42-436B-A0B0-D98C608C0DAE}" presName="text_1" presStyleLbl="node1" presStyleIdx="0" presStyleCnt="3">
        <dgm:presLayoutVars>
          <dgm:bulletEnabled val="1"/>
        </dgm:presLayoutVars>
      </dgm:prSet>
      <dgm:spPr/>
    </dgm:pt>
    <dgm:pt modelId="{0985E6F6-0644-42E0-846E-D8EA873862D7}" type="pres">
      <dgm:prSet presAssocID="{DF1D9024-6A42-436B-A0B0-D98C608C0DAE}" presName="accent_1" presStyleCnt="0"/>
      <dgm:spPr/>
    </dgm:pt>
    <dgm:pt modelId="{C8B6ECC9-721F-4351-8E60-E3893A50C1B7}" type="pres">
      <dgm:prSet presAssocID="{DF1D9024-6A42-436B-A0B0-D98C608C0DAE}" presName="accentRepeatNode" presStyleLbl="solidFgAcc1" presStyleIdx="0" presStyleCnt="3" custLinFactNeighborX="-648" custLinFactNeighborY="972"/>
      <dgm:spPr>
        <a:noFill/>
        <a:ln>
          <a:noFill/>
        </a:ln>
      </dgm:spPr>
    </dgm:pt>
    <dgm:pt modelId="{C38E6C88-579A-42C9-AAEA-5CAA4D971A12}" type="pres">
      <dgm:prSet presAssocID="{B69BB3CC-8D1E-456B-9BAA-00D25F534BCB}" presName="text_2" presStyleLbl="node1" presStyleIdx="1" presStyleCnt="3">
        <dgm:presLayoutVars>
          <dgm:bulletEnabled val="1"/>
        </dgm:presLayoutVars>
      </dgm:prSet>
      <dgm:spPr/>
    </dgm:pt>
    <dgm:pt modelId="{AF8DC677-4BDC-4E7B-B1E5-B75C0F62F06B}" type="pres">
      <dgm:prSet presAssocID="{B69BB3CC-8D1E-456B-9BAA-00D25F534BCB}" presName="accent_2" presStyleCnt="0"/>
      <dgm:spPr/>
    </dgm:pt>
    <dgm:pt modelId="{D517C7C3-92AD-4EFA-9DBE-C7F1E4E2BCEC}" type="pres">
      <dgm:prSet presAssocID="{B69BB3CC-8D1E-456B-9BAA-00D25F534BCB}" presName="accentRepeatNode" presStyleLbl="solidFgAcc1" presStyleIdx="1" presStyleCnt="3"/>
      <dgm:spPr>
        <a:noFill/>
        <a:ln>
          <a:noFill/>
        </a:ln>
      </dgm:spPr>
    </dgm:pt>
    <dgm:pt modelId="{2FBB0A77-8F9F-4C05-AA98-FEDB0DD9047A}" type="pres">
      <dgm:prSet presAssocID="{6BAC6178-12E9-4AEE-97DE-B9BA33F1B7EA}" presName="text_3" presStyleLbl="node1" presStyleIdx="2" presStyleCnt="3">
        <dgm:presLayoutVars>
          <dgm:bulletEnabled val="1"/>
        </dgm:presLayoutVars>
      </dgm:prSet>
      <dgm:spPr/>
    </dgm:pt>
    <dgm:pt modelId="{9EE18BCD-831D-4DB5-BB0F-D30D329E9640}" type="pres">
      <dgm:prSet presAssocID="{6BAC6178-12E9-4AEE-97DE-B9BA33F1B7EA}" presName="accent_3" presStyleCnt="0"/>
      <dgm:spPr/>
    </dgm:pt>
    <dgm:pt modelId="{46485BF4-7156-41E8-826F-14D38BB96B57}" type="pres">
      <dgm:prSet presAssocID="{6BAC6178-12E9-4AEE-97DE-B9BA33F1B7EA}" presName="accentRepeatNode" presStyleLbl="solidFgAcc1" presStyleIdx="2" presStyleCnt="3" custLinFactNeighborX="1296" custLinFactNeighborY="6780"/>
      <dgm:spPr>
        <a:noFill/>
        <a:ln>
          <a:noFill/>
        </a:ln>
      </dgm:spPr>
    </dgm:pt>
  </dgm:ptLst>
  <dgm:cxnLst>
    <dgm:cxn modelId="{44278C18-5862-4592-8781-976A0296477B}" type="presOf" srcId="{E297EF91-4236-442C-A9A8-7EDA9D9BD81C}" destId="{5D667C92-2882-431F-A16D-BA41561FA5BC}" srcOrd="0" destOrd="0" presId="urn:microsoft.com/office/officeart/2008/layout/VerticalCurvedList"/>
    <dgm:cxn modelId="{CD474D20-3052-4D19-AE55-2F95D7C762C2}" srcId="{E297EF91-4236-442C-A9A8-7EDA9D9BD81C}" destId="{DF1D9024-6A42-436B-A0B0-D98C608C0DAE}" srcOrd="0" destOrd="0" parTransId="{2CD456AB-FD57-4AFF-939E-477745D16C02}" sibTransId="{33FCE4BC-8475-4166-A7BE-7530B94A879D}"/>
    <dgm:cxn modelId="{F2A22124-13FD-4443-B037-86209F5CEC51}" type="presOf" srcId="{6BAC6178-12E9-4AEE-97DE-B9BA33F1B7EA}" destId="{2FBB0A77-8F9F-4C05-AA98-FEDB0DD9047A}" srcOrd="0" destOrd="0" presId="urn:microsoft.com/office/officeart/2008/layout/VerticalCurvedList"/>
    <dgm:cxn modelId="{5C27BB63-263B-4DBD-B0BF-8DF33EF80E1C}" type="presOf" srcId="{33FCE4BC-8475-4166-A7BE-7530B94A879D}" destId="{DC39A6D7-C23A-4DB4-8078-D48A3FADA220}" srcOrd="0" destOrd="0" presId="urn:microsoft.com/office/officeart/2008/layout/VerticalCurvedList"/>
    <dgm:cxn modelId="{3BF1056D-7543-4FAA-BFF9-A8A6CC2FD99C}" type="presOf" srcId="{B69BB3CC-8D1E-456B-9BAA-00D25F534BCB}" destId="{C38E6C88-579A-42C9-AAEA-5CAA4D971A12}" srcOrd="0" destOrd="0" presId="urn:microsoft.com/office/officeart/2008/layout/VerticalCurvedList"/>
    <dgm:cxn modelId="{3F6C9C56-B7F7-42EE-844B-34F16C91BD92}" srcId="{E297EF91-4236-442C-A9A8-7EDA9D9BD81C}" destId="{6BAC6178-12E9-4AEE-97DE-B9BA33F1B7EA}" srcOrd="2" destOrd="0" parTransId="{415C0F85-AAD1-464C-AC9A-B7A0A8B304A9}" sibTransId="{C4BCFE19-89DC-4D2B-AFF9-6B7D3CD00434}"/>
    <dgm:cxn modelId="{9C7EE499-98B1-40FB-82A9-D20081109DF6}" type="presOf" srcId="{DF1D9024-6A42-436B-A0B0-D98C608C0DAE}" destId="{3E558CC9-4EF5-4882-9C1B-342C425BBE05}" srcOrd="0" destOrd="0" presId="urn:microsoft.com/office/officeart/2008/layout/VerticalCurvedList"/>
    <dgm:cxn modelId="{F8D7AFCF-3001-4E45-AF1B-4072783F6C2A}" srcId="{E297EF91-4236-442C-A9A8-7EDA9D9BD81C}" destId="{B69BB3CC-8D1E-456B-9BAA-00D25F534BCB}" srcOrd="1" destOrd="0" parTransId="{A6665324-83D0-4146-85D7-33BE4CF5D9FB}" sibTransId="{01934BA0-0891-4040-9CB4-EFBD0D49FFE4}"/>
    <dgm:cxn modelId="{B870D615-39C7-419F-95EF-BCE450FA1705}" type="presParOf" srcId="{5D667C92-2882-431F-A16D-BA41561FA5BC}" destId="{3B211427-38DC-4BC8-9187-F89D8BA60AEA}" srcOrd="0" destOrd="0" presId="urn:microsoft.com/office/officeart/2008/layout/VerticalCurvedList"/>
    <dgm:cxn modelId="{E38E95EF-14F1-4CD8-AE57-407D225F4B54}" type="presParOf" srcId="{3B211427-38DC-4BC8-9187-F89D8BA60AEA}" destId="{CAFB50F0-D081-412A-9FB4-D7D4792173F3}" srcOrd="0" destOrd="0" presId="urn:microsoft.com/office/officeart/2008/layout/VerticalCurvedList"/>
    <dgm:cxn modelId="{D8EDA1A3-D0B5-4FE6-BC11-13D0DA52E14E}" type="presParOf" srcId="{CAFB50F0-D081-412A-9FB4-D7D4792173F3}" destId="{E439EBAB-48B5-4BCB-A2D1-80B4BD89B6FC}" srcOrd="0" destOrd="0" presId="urn:microsoft.com/office/officeart/2008/layout/VerticalCurvedList"/>
    <dgm:cxn modelId="{0AFB79E6-0780-4179-9DFD-CFE238A50AA2}" type="presParOf" srcId="{CAFB50F0-D081-412A-9FB4-D7D4792173F3}" destId="{DC39A6D7-C23A-4DB4-8078-D48A3FADA220}" srcOrd="1" destOrd="0" presId="urn:microsoft.com/office/officeart/2008/layout/VerticalCurvedList"/>
    <dgm:cxn modelId="{4F764CC0-F448-4970-A455-E1AB1C974BE1}" type="presParOf" srcId="{CAFB50F0-D081-412A-9FB4-D7D4792173F3}" destId="{A6AF96E8-D95E-4077-9E70-2D7BD7A6390F}" srcOrd="2" destOrd="0" presId="urn:microsoft.com/office/officeart/2008/layout/VerticalCurvedList"/>
    <dgm:cxn modelId="{557DA754-D428-443B-99E3-64649EDCAD3A}" type="presParOf" srcId="{CAFB50F0-D081-412A-9FB4-D7D4792173F3}" destId="{F99FC5EF-1CCC-4CB0-8B41-0F8D20BEA539}" srcOrd="3" destOrd="0" presId="urn:microsoft.com/office/officeart/2008/layout/VerticalCurvedList"/>
    <dgm:cxn modelId="{0B4C0E3F-1EA3-4221-A28B-5F8ACA36E665}" type="presParOf" srcId="{3B211427-38DC-4BC8-9187-F89D8BA60AEA}" destId="{3E558CC9-4EF5-4882-9C1B-342C425BBE05}" srcOrd="1" destOrd="0" presId="urn:microsoft.com/office/officeart/2008/layout/VerticalCurvedList"/>
    <dgm:cxn modelId="{7FF2BB2D-BA5F-4C2D-A237-CB8483268C42}" type="presParOf" srcId="{3B211427-38DC-4BC8-9187-F89D8BA60AEA}" destId="{0985E6F6-0644-42E0-846E-D8EA873862D7}" srcOrd="2" destOrd="0" presId="urn:microsoft.com/office/officeart/2008/layout/VerticalCurvedList"/>
    <dgm:cxn modelId="{8690A2B7-835C-46EF-929A-536EDF69D260}" type="presParOf" srcId="{0985E6F6-0644-42E0-846E-D8EA873862D7}" destId="{C8B6ECC9-721F-4351-8E60-E3893A50C1B7}" srcOrd="0" destOrd="0" presId="urn:microsoft.com/office/officeart/2008/layout/VerticalCurvedList"/>
    <dgm:cxn modelId="{48FE71B3-679D-4552-9925-CC1F43640A97}" type="presParOf" srcId="{3B211427-38DC-4BC8-9187-F89D8BA60AEA}" destId="{C38E6C88-579A-42C9-AAEA-5CAA4D971A12}" srcOrd="3" destOrd="0" presId="urn:microsoft.com/office/officeart/2008/layout/VerticalCurvedList"/>
    <dgm:cxn modelId="{995A769B-CAED-46CC-A4E7-BB4B97438221}" type="presParOf" srcId="{3B211427-38DC-4BC8-9187-F89D8BA60AEA}" destId="{AF8DC677-4BDC-4E7B-B1E5-B75C0F62F06B}" srcOrd="4" destOrd="0" presId="urn:microsoft.com/office/officeart/2008/layout/VerticalCurvedList"/>
    <dgm:cxn modelId="{DC88BA33-50AC-4170-BCD5-24B9E618759E}" type="presParOf" srcId="{AF8DC677-4BDC-4E7B-B1E5-B75C0F62F06B}" destId="{D517C7C3-92AD-4EFA-9DBE-C7F1E4E2BCEC}" srcOrd="0" destOrd="0" presId="urn:microsoft.com/office/officeart/2008/layout/VerticalCurvedList"/>
    <dgm:cxn modelId="{454D8B4D-EDA9-4058-8BCE-10811DFCB65F}" type="presParOf" srcId="{3B211427-38DC-4BC8-9187-F89D8BA60AEA}" destId="{2FBB0A77-8F9F-4C05-AA98-FEDB0DD9047A}" srcOrd="5" destOrd="0" presId="urn:microsoft.com/office/officeart/2008/layout/VerticalCurvedList"/>
    <dgm:cxn modelId="{E495BFBE-55B6-406B-9D2B-E057DE7F3751}" type="presParOf" srcId="{3B211427-38DC-4BC8-9187-F89D8BA60AEA}" destId="{9EE18BCD-831D-4DB5-BB0F-D30D329E9640}" srcOrd="6" destOrd="0" presId="urn:microsoft.com/office/officeart/2008/layout/VerticalCurvedList"/>
    <dgm:cxn modelId="{6BA5D556-B37E-4E4D-BE9F-3FE86340B7F5}" type="presParOf" srcId="{9EE18BCD-831D-4DB5-BB0F-D30D329E9640}" destId="{46485BF4-7156-41E8-826F-14D38BB96B57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2335A4-720D-40A4-9A7D-E0A2420011A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B0E5C3-0141-405D-ACB8-2A6B488B3712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State General Fund (Direct)</a:t>
          </a:r>
        </a:p>
      </dgm:t>
    </dgm:pt>
    <dgm:pt modelId="{791B5C51-5A50-41D1-9C63-2145ACBC0A64}" type="parTrans" cxnId="{FCC6F79D-6EE8-4305-975C-985F50773AC8}">
      <dgm:prSet/>
      <dgm:spPr/>
      <dgm:t>
        <a:bodyPr/>
        <a:lstStyle/>
        <a:p>
          <a:endParaRPr lang="en-US"/>
        </a:p>
      </dgm:t>
    </dgm:pt>
    <dgm:pt modelId="{BFC5F8C5-5503-409D-BDB3-4FD22A9DAAB4}" type="sibTrans" cxnId="{FCC6F79D-6EE8-4305-975C-985F50773AC8}">
      <dgm:prSet/>
      <dgm:spPr/>
      <dgm:t>
        <a:bodyPr/>
        <a:lstStyle/>
        <a:p>
          <a:endParaRPr lang="en-US"/>
        </a:p>
      </dgm:t>
    </dgm:pt>
    <dgm:pt modelId="{410396B3-D076-476D-A8E6-0552D0D6FCC5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State General Fund (Direct) Non-Recurring Revenues</a:t>
          </a:r>
        </a:p>
      </dgm:t>
    </dgm:pt>
    <dgm:pt modelId="{F8EBEF1E-6AF1-4FCE-9F0B-2125A4D2AF86}" type="parTrans" cxnId="{44A4F3A6-AFB8-4BAE-B785-F7391DD0FB02}">
      <dgm:prSet/>
      <dgm:spPr/>
      <dgm:t>
        <a:bodyPr/>
        <a:lstStyle/>
        <a:p>
          <a:endParaRPr lang="en-US"/>
        </a:p>
      </dgm:t>
    </dgm:pt>
    <dgm:pt modelId="{249E1AA2-CEE2-4C1E-8944-D7CD8ED04C65}" type="sibTrans" cxnId="{44A4F3A6-AFB8-4BAE-B785-F7391DD0FB02}">
      <dgm:prSet/>
      <dgm:spPr/>
      <dgm:t>
        <a:bodyPr/>
        <a:lstStyle/>
        <a:p>
          <a:endParaRPr lang="en-US"/>
        </a:p>
      </dgm:t>
    </dgm:pt>
    <dgm:pt modelId="{93D25380-9B01-4707-9C59-DBF1C31FB7DD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Capital Outlay Savings Fund</a:t>
          </a:r>
        </a:p>
      </dgm:t>
    </dgm:pt>
    <dgm:pt modelId="{BE32635A-AF2A-4710-9D37-5CE4557C1B6D}" type="parTrans" cxnId="{424819DD-0634-49EE-A9C7-350A58CB514B}">
      <dgm:prSet/>
      <dgm:spPr/>
      <dgm:t>
        <a:bodyPr/>
        <a:lstStyle/>
        <a:p>
          <a:endParaRPr lang="en-US"/>
        </a:p>
      </dgm:t>
    </dgm:pt>
    <dgm:pt modelId="{87B1D882-B901-4911-88A4-DA1E2E6C0230}" type="sibTrans" cxnId="{424819DD-0634-49EE-A9C7-350A58CB514B}">
      <dgm:prSet/>
      <dgm:spPr/>
      <dgm:t>
        <a:bodyPr/>
        <a:lstStyle/>
        <a:p>
          <a:endParaRPr lang="en-US"/>
        </a:p>
      </dgm:t>
    </dgm:pt>
    <dgm:pt modelId="{99033FDB-C2C3-42DF-97BF-514425FF533F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Re-appropriated Cash</a:t>
          </a:r>
        </a:p>
      </dgm:t>
    </dgm:pt>
    <dgm:pt modelId="{C5DBD5D1-112A-4E97-9006-CB44897F10E9}" type="parTrans" cxnId="{CE28AC77-A671-4B35-8EC4-EE75A270209B}">
      <dgm:prSet/>
      <dgm:spPr/>
      <dgm:t>
        <a:bodyPr/>
        <a:lstStyle/>
        <a:p>
          <a:endParaRPr lang="en-US"/>
        </a:p>
      </dgm:t>
    </dgm:pt>
    <dgm:pt modelId="{D85D9F8B-F631-4025-A33C-7A23AB56F5BF}" type="sibTrans" cxnId="{CE28AC77-A671-4B35-8EC4-EE75A270209B}">
      <dgm:prSet/>
      <dgm:spPr/>
      <dgm:t>
        <a:bodyPr/>
        <a:lstStyle/>
        <a:p>
          <a:endParaRPr lang="en-US"/>
        </a:p>
      </dgm:t>
    </dgm:pt>
    <dgm:pt modelId="{268B8135-1AEF-4933-840C-ED6711522CAD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Re-Appropriated Bond Proceeds</a:t>
          </a:r>
        </a:p>
      </dgm:t>
    </dgm:pt>
    <dgm:pt modelId="{363949CA-7B92-4517-8A1E-14A4DE7393EE}" type="parTrans" cxnId="{B4517C5F-14D0-40A3-9F4B-414194E6E8A4}">
      <dgm:prSet/>
      <dgm:spPr/>
      <dgm:t>
        <a:bodyPr/>
        <a:lstStyle/>
        <a:p>
          <a:endParaRPr lang="en-US"/>
        </a:p>
      </dgm:t>
    </dgm:pt>
    <dgm:pt modelId="{32083E9B-FE35-4165-AF91-E996905F8F85}" type="sibTrans" cxnId="{B4517C5F-14D0-40A3-9F4B-414194E6E8A4}">
      <dgm:prSet/>
      <dgm:spPr/>
      <dgm:t>
        <a:bodyPr/>
        <a:lstStyle/>
        <a:p>
          <a:endParaRPr lang="en-US"/>
        </a:p>
      </dgm:t>
    </dgm:pt>
    <dgm:pt modelId="{6C4901D0-76C9-44DD-B174-D7B8B6073259}" type="pres">
      <dgm:prSet presAssocID="{9A2335A4-720D-40A4-9A7D-E0A2420011AE}" presName="linear" presStyleCnt="0">
        <dgm:presLayoutVars>
          <dgm:dir/>
          <dgm:animLvl val="lvl"/>
          <dgm:resizeHandles val="exact"/>
        </dgm:presLayoutVars>
      </dgm:prSet>
      <dgm:spPr/>
    </dgm:pt>
    <dgm:pt modelId="{530A15D2-92CF-4B6D-98E6-B41BBB7B8393}" type="pres">
      <dgm:prSet presAssocID="{58B0E5C3-0141-405D-ACB8-2A6B488B3712}" presName="parentLin" presStyleCnt="0"/>
      <dgm:spPr/>
    </dgm:pt>
    <dgm:pt modelId="{E0B584EE-C341-4F90-A6E5-65420D036EF4}" type="pres">
      <dgm:prSet presAssocID="{58B0E5C3-0141-405D-ACB8-2A6B488B3712}" presName="parentLeftMargin" presStyleLbl="node1" presStyleIdx="0" presStyleCnt="5"/>
      <dgm:spPr/>
    </dgm:pt>
    <dgm:pt modelId="{C7428334-3565-4333-B2F6-25D3D575AD4B}" type="pres">
      <dgm:prSet presAssocID="{58B0E5C3-0141-405D-ACB8-2A6B488B371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0A02C26-DD88-4DE5-B06E-A88E3F89B741}" type="pres">
      <dgm:prSet presAssocID="{58B0E5C3-0141-405D-ACB8-2A6B488B3712}" presName="negativeSpace" presStyleCnt="0"/>
      <dgm:spPr/>
    </dgm:pt>
    <dgm:pt modelId="{AB5E927A-2468-41C6-8E8E-D77FEF1AA289}" type="pres">
      <dgm:prSet presAssocID="{58B0E5C3-0141-405D-ACB8-2A6B488B3712}" presName="childText" presStyleLbl="conFgAcc1" presStyleIdx="0" presStyleCnt="5">
        <dgm:presLayoutVars>
          <dgm:bulletEnabled val="1"/>
        </dgm:presLayoutVars>
      </dgm:prSet>
      <dgm:spPr/>
    </dgm:pt>
    <dgm:pt modelId="{8C509817-C9ED-4D79-8A84-3E2D70E4703D}" type="pres">
      <dgm:prSet presAssocID="{BFC5F8C5-5503-409D-BDB3-4FD22A9DAAB4}" presName="spaceBetweenRectangles" presStyleCnt="0"/>
      <dgm:spPr/>
    </dgm:pt>
    <dgm:pt modelId="{9635348A-8457-4B7B-96BC-1F45D5F0C826}" type="pres">
      <dgm:prSet presAssocID="{410396B3-D076-476D-A8E6-0552D0D6FCC5}" presName="parentLin" presStyleCnt="0"/>
      <dgm:spPr/>
    </dgm:pt>
    <dgm:pt modelId="{023DBE02-0F25-4F33-A62A-1F289FE2294D}" type="pres">
      <dgm:prSet presAssocID="{410396B3-D076-476D-A8E6-0552D0D6FCC5}" presName="parentLeftMargin" presStyleLbl="node1" presStyleIdx="0" presStyleCnt="5"/>
      <dgm:spPr/>
    </dgm:pt>
    <dgm:pt modelId="{68A07AC5-2F6B-4AD6-BD79-F47A31946D83}" type="pres">
      <dgm:prSet presAssocID="{410396B3-D076-476D-A8E6-0552D0D6FCC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2A918C6-4CCE-4D66-A62F-F1C00CC26538}" type="pres">
      <dgm:prSet presAssocID="{410396B3-D076-476D-A8E6-0552D0D6FCC5}" presName="negativeSpace" presStyleCnt="0"/>
      <dgm:spPr/>
    </dgm:pt>
    <dgm:pt modelId="{3DA3C3AA-54AE-4530-A566-2CFE206906D5}" type="pres">
      <dgm:prSet presAssocID="{410396B3-D076-476D-A8E6-0552D0D6FCC5}" presName="childText" presStyleLbl="conFgAcc1" presStyleIdx="1" presStyleCnt="5">
        <dgm:presLayoutVars>
          <dgm:bulletEnabled val="1"/>
        </dgm:presLayoutVars>
      </dgm:prSet>
      <dgm:spPr/>
    </dgm:pt>
    <dgm:pt modelId="{2A5C726A-58B4-4BC9-8BB6-B3BC9C87F6BE}" type="pres">
      <dgm:prSet presAssocID="{249E1AA2-CEE2-4C1E-8944-D7CD8ED04C65}" presName="spaceBetweenRectangles" presStyleCnt="0"/>
      <dgm:spPr/>
    </dgm:pt>
    <dgm:pt modelId="{878E7EB2-85D7-43C6-A145-DF7274CB1CA5}" type="pres">
      <dgm:prSet presAssocID="{93D25380-9B01-4707-9C59-DBF1C31FB7DD}" presName="parentLin" presStyleCnt="0"/>
      <dgm:spPr/>
    </dgm:pt>
    <dgm:pt modelId="{11731CD8-5CBA-47D4-B103-B0A5440CBF04}" type="pres">
      <dgm:prSet presAssocID="{93D25380-9B01-4707-9C59-DBF1C31FB7DD}" presName="parentLeftMargin" presStyleLbl="node1" presStyleIdx="1" presStyleCnt="5"/>
      <dgm:spPr/>
    </dgm:pt>
    <dgm:pt modelId="{5BB41708-A9D6-4B41-8DD6-F936AEEA13D3}" type="pres">
      <dgm:prSet presAssocID="{93D25380-9B01-4707-9C59-DBF1C31FB7D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A4BFF1F-DD79-4562-8A3C-6155CB09DC9F}" type="pres">
      <dgm:prSet presAssocID="{93D25380-9B01-4707-9C59-DBF1C31FB7DD}" presName="negativeSpace" presStyleCnt="0"/>
      <dgm:spPr/>
    </dgm:pt>
    <dgm:pt modelId="{4685FD03-A4F9-42F3-9D9B-F020D5E37E5E}" type="pres">
      <dgm:prSet presAssocID="{93D25380-9B01-4707-9C59-DBF1C31FB7DD}" presName="childText" presStyleLbl="conFgAcc1" presStyleIdx="2" presStyleCnt="5">
        <dgm:presLayoutVars>
          <dgm:bulletEnabled val="1"/>
        </dgm:presLayoutVars>
      </dgm:prSet>
      <dgm:spPr/>
    </dgm:pt>
    <dgm:pt modelId="{CD3A5FC2-AFDC-44C5-9C45-128852B72FA7}" type="pres">
      <dgm:prSet presAssocID="{87B1D882-B901-4911-88A4-DA1E2E6C0230}" presName="spaceBetweenRectangles" presStyleCnt="0"/>
      <dgm:spPr/>
    </dgm:pt>
    <dgm:pt modelId="{7DEEC822-B0AA-4B5E-A51B-C18F97EAD6A7}" type="pres">
      <dgm:prSet presAssocID="{99033FDB-C2C3-42DF-97BF-514425FF533F}" presName="parentLin" presStyleCnt="0"/>
      <dgm:spPr/>
    </dgm:pt>
    <dgm:pt modelId="{20EC92BE-144D-4207-BB6E-80FB83C9C18F}" type="pres">
      <dgm:prSet presAssocID="{99033FDB-C2C3-42DF-97BF-514425FF533F}" presName="parentLeftMargin" presStyleLbl="node1" presStyleIdx="2" presStyleCnt="5"/>
      <dgm:spPr/>
    </dgm:pt>
    <dgm:pt modelId="{D45BDF14-2170-4FFA-B8FC-EE9E992DA020}" type="pres">
      <dgm:prSet presAssocID="{99033FDB-C2C3-42DF-97BF-514425FF533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2369359-EAF5-46D9-80C9-24C710496BFE}" type="pres">
      <dgm:prSet presAssocID="{99033FDB-C2C3-42DF-97BF-514425FF533F}" presName="negativeSpace" presStyleCnt="0"/>
      <dgm:spPr/>
    </dgm:pt>
    <dgm:pt modelId="{8C8A680C-8A32-4E8A-A2F9-F3591C150D27}" type="pres">
      <dgm:prSet presAssocID="{99033FDB-C2C3-42DF-97BF-514425FF533F}" presName="childText" presStyleLbl="conFgAcc1" presStyleIdx="3" presStyleCnt="5">
        <dgm:presLayoutVars>
          <dgm:bulletEnabled val="1"/>
        </dgm:presLayoutVars>
      </dgm:prSet>
      <dgm:spPr/>
    </dgm:pt>
    <dgm:pt modelId="{A76D3123-6411-403F-A8C5-709D19F3820F}" type="pres">
      <dgm:prSet presAssocID="{D85D9F8B-F631-4025-A33C-7A23AB56F5BF}" presName="spaceBetweenRectangles" presStyleCnt="0"/>
      <dgm:spPr/>
    </dgm:pt>
    <dgm:pt modelId="{8CB480FD-2A9D-4341-955A-3AD7485F25AF}" type="pres">
      <dgm:prSet presAssocID="{268B8135-1AEF-4933-840C-ED6711522CAD}" presName="parentLin" presStyleCnt="0"/>
      <dgm:spPr/>
    </dgm:pt>
    <dgm:pt modelId="{0AE95A25-33F4-4BD5-A612-49BEAEE95A3F}" type="pres">
      <dgm:prSet presAssocID="{268B8135-1AEF-4933-840C-ED6711522CAD}" presName="parentLeftMargin" presStyleLbl="node1" presStyleIdx="3" presStyleCnt="5"/>
      <dgm:spPr/>
    </dgm:pt>
    <dgm:pt modelId="{C8CDB0D0-8420-446D-B35F-58F5298D0F97}" type="pres">
      <dgm:prSet presAssocID="{268B8135-1AEF-4933-840C-ED6711522CAD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6500E2B7-EB92-41D4-BCEF-79297011D9F1}" type="pres">
      <dgm:prSet presAssocID="{268B8135-1AEF-4933-840C-ED6711522CAD}" presName="negativeSpace" presStyleCnt="0"/>
      <dgm:spPr/>
    </dgm:pt>
    <dgm:pt modelId="{CBFDB63B-D40C-4D15-A2E3-929BA89F0C18}" type="pres">
      <dgm:prSet presAssocID="{268B8135-1AEF-4933-840C-ED6711522CAD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D5D69010-EC5C-417F-BC4B-4FA160440138}" type="presOf" srcId="{58B0E5C3-0141-405D-ACB8-2A6B488B3712}" destId="{C7428334-3565-4333-B2F6-25D3D575AD4B}" srcOrd="1" destOrd="0" presId="urn:microsoft.com/office/officeart/2005/8/layout/list1"/>
    <dgm:cxn modelId="{258B4818-30C2-4558-9FE3-F7ABB5EDEFFD}" type="presOf" srcId="{9A2335A4-720D-40A4-9A7D-E0A2420011AE}" destId="{6C4901D0-76C9-44DD-B174-D7B8B6073259}" srcOrd="0" destOrd="0" presId="urn:microsoft.com/office/officeart/2005/8/layout/list1"/>
    <dgm:cxn modelId="{B681D618-14E8-4560-840F-505739E64AA7}" type="presOf" srcId="{93D25380-9B01-4707-9C59-DBF1C31FB7DD}" destId="{5BB41708-A9D6-4B41-8DD6-F936AEEA13D3}" srcOrd="1" destOrd="0" presId="urn:microsoft.com/office/officeart/2005/8/layout/list1"/>
    <dgm:cxn modelId="{B4517C5F-14D0-40A3-9F4B-414194E6E8A4}" srcId="{9A2335A4-720D-40A4-9A7D-E0A2420011AE}" destId="{268B8135-1AEF-4933-840C-ED6711522CAD}" srcOrd="4" destOrd="0" parTransId="{363949CA-7B92-4517-8A1E-14A4DE7393EE}" sibTransId="{32083E9B-FE35-4165-AF91-E996905F8F85}"/>
    <dgm:cxn modelId="{8610814B-E7DF-4F0F-8C5C-A7A3C70BA8D1}" type="presOf" srcId="{268B8135-1AEF-4933-840C-ED6711522CAD}" destId="{C8CDB0D0-8420-446D-B35F-58F5298D0F97}" srcOrd="1" destOrd="0" presId="urn:microsoft.com/office/officeart/2005/8/layout/list1"/>
    <dgm:cxn modelId="{CE28AC77-A671-4B35-8EC4-EE75A270209B}" srcId="{9A2335A4-720D-40A4-9A7D-E0A2420011AE}" destId="{99033FDB-C2C3-42DF-97BF-514425FF533F}" srcOrd="3" destOrd="0" parTransId="{C5DBD5D1-112A-4E97-9006-CB44897F10E9}" sibTransId="{D85D9F8B-F631-4025-A33C-7A23AB56F5BF}"/>
    <dgm:cxn modelId="{BB9DAF94-5F7D-4278-A7A7-E7B9AF492397}" type="presOf" srcId="{99033FDB-C2C3-42DF-97BF-514425FF533F}" destId="{D45BDF14-2170-4FFA-B8FC-EE9E992DA020}" srcOrd="1" destOrd="0" presId="urn:microsoft.com/office/officeart/2005/8/layout/list1"/>
    <dgm:cxn modelId="{FCC6F79D-6EE8-4305-975C-985F50773AC8}" srcId="{9A2335A4-720D-40A4-9A7D-E0A2420011AE}" destId="{58B0E5C3-0141-405D-ACB8-2A6B488B3712}" srcOrd="0" destOrd="0" parTransId="{791B5C51-5A50-41D1-9C63-2145ACBC0A64}" sibTransId="{BFC5F8C5-5503-409D-BDB3-4FD22A9DAAB4}"/>
    <dgm:cxn modelId="{E82BDEA5-C1CF-4C55-89F4-C2334D3CA145}" type="presOf" srcId="{99033FDB-C2C3-42DF-97BF-514425FF533F}" destId="{20EC92BE-144D-4207-BB6E-80FB83C9C18F}" srcOrd="0" destOrd="0" presId="urn:microsoft.com/office/officeart/2005/8/layout/list1"/>
    <dgm:cxn modelId="{44A4F3A6-AFB8-4BAE-B785-F7391DD0FB02}" srcId="{9A2335A4-720D-40A4-9A7D-E0A2420011AE}" destId="{410396B3-D076-476D-A8E6-0552D0D6FCC5}" srcOrd="1" destOrd="0" parTransId="{F8EBEF1E-6AF1-4FCE-9F0B-2125A4D2AF86}" sibTransId="{249E1AA2-CEE2-4C1E-8944-D7CD8ED04C65}"/>
    <dgm:cxn modelId="{3A5A82A8-71B8-479F-AC89-B115C341B05E}" type="presOf" srcId="{93D25380-9B01-4707-9C59-DBF1C31FB7DD}" destId="{11731CD8-5CBA-47D4-B103-B0A5440CBF04}" srcOrd="0" destOrd="0" presId="urn:microsoft.com/office/officeart/2005/8/layout/list1"/>
    <dgm:cxn modelId="{94FD68D2-FB24-4FE3-8C04-B3361284D7AB}" type="presOf" srcId="{410396B3-D076-476D-A8E6-0552D0D6FCC5}" destId="{68A07AC5-2F6B-4AD6-BD79-F47A31946D83}" srcOrd="1" destOrd="0" presId="urn:microsoft.com/office/officeart/2005/8/layout/list1"/>
    <dgm:cxn modelId="{9A3734DA-5B12-4108-85D8-C1107A5E936F}" type="presOf" srcId="{58B0E5C3-0141-405D-ACB8-2A6B488B3712}" destId="{E0B584EE-C341-4F90-A6E5-65420D036EF4}" srcOrd="0" destOrd="0" presId="urn:microsoft.com/office/officeart/2005/8/layout/list1"/>
    <dgm:cxn modelId="{61DF8EDA-20A9-4BCA-9E22-342FF8809FDB}" type="presOf" srcId="{410396B3-D076-476D-A8E6-0552D0D6FCC5}" destId="{023DBE02-0F25-4F33-A62A-1F289FE2294D}" srcOrd="0" destOrd="0" presId="urn:microsoft.com/office/officeart/2005/8/layout/list1"/>
    <dgm:cxn modelId="{424819DD-0634-49EE-A9C7-350A58CB514B}" srcId="{9A2335A4-720D-40A4-9A7D-E0A2420011AE}" destId="{93D25380-9B01-4707-9C59-DBF1C31FB7DD}" srcOrd="2" destOrd="0" parTransId="{BE32635A-AF2A-4710-9D37-5CE4557C1B6D}" sibTransId="{87B1D882-B901-4911-88A4-DA1E2E6C0230}"/>
    <dgm:cxn modelId="{6F2C90E1-00C7-4825-B66D-297891FFDD9F}" type="presOf" srcId="{268B8135-1AEF-4933-840C-ED6711522CAD}" destId="{0AE95A25-33F4-4BD5-A612-49BEAEE95A3F}" srcOrd="0" destOrd="0" presId="urn:microsoft.com/office/officeart/2005/8/layout/list1"/>
    <dgm:cxn modelId="{FDF1C367-3093-412E-84AC-D005F0FFD74C}" type="presParOf" srcId="{6C4901D0-76C9-44DD-B174-D7B8B6073259}" destId="{530A15D2-92CF-4B6D-98E6-B41BBB7B8393}" srcOrd="0" destOrd="0" presId="urn:microsoft.com/office/officeart/2005/8/layout/list1"/>
    <dgm:cxn modelId="{49A5EF69-D031-4501-84F2-2F43F019CB85}" type="presParOf" srcId="{530A15D2-92CF-4B6D-98E6-B41BBB7B8393}" destId="{E0B584EE-C341-4F90-A6E5-65420D036EF4}" srcOrd="0" destOrd="0" presId="urn:microsoft.com/office/officeart/2005/8/layout/list1"/>
    <dgm:cxn modelId="{CA296293-61FB-4AB7-9B2F-EFB0F291583F}" type="presParOf" srcId="{530A15D2-92CF-4B6D-98E6-B41BBB7B8393}" destId="{C7428334-3565-4333-B2F6-25D3D575AD4B}" srcOrd="1" destOrd="0" presId="urn:microsoft.com/office/officeart/2005/8/layout/list1"/>
    <dgm:cxn modelId="{78689215-2A67-4367-8D32-712AA88A0F1E}" type="presParOf" srcId="{6C4901D0-76C9-44DD-B174-D7B8B6073259}" destId="{90A02C26-DD88-4DE5-B06E-A88E3F89B741}" srcOrd="1" destOrd="0" presId="urn:microsoft.com/office/officeart/2005/8/layout/list1"/>
    <dgm:cxn modelId="{21405430-EB28-4FB2-8BC3-E33D47FF25B2}" type="presParOf" srcId="{6C4901D0-76C9-44DD-B174-D7B8B6073259}" destId="{AB5E927A-2468-41C6-8E8E-D77FEF1AA289}" srcOrd="2" destOrd="0" presId="urn:microsoft.com/office/officeart/2005/8/layout/list1"/>
    <dgm:cxn modelId="{80E260C0-5C4B-439F-A4EB-C75F36C28976}" type="presParOf" srcId="{6C4901D0-76C9-44DD-B174-D7B8B6073259}" destId="{8C509817-C9ED-4D79-8A84-3E2D70E4703D}" srcOrd="3" destOrd="0" presId="urn:microsoft.com/office/officeart/2005/8/layout/list1"/>
    <dgm:cxn modelId="{94100036-E8E5-4850-9337-502D2EDFC1FE}" type="presParOf" srcId="{6C4901D0-76C9-44DD-B174-D7B8B6073259}" destId="{9635348A-8457-4B7B-96BC-1F45D5F0C826}" srcOrd="4" destOrd="0" presId="urn:microsoft.com/office/officeart/2005/8/layout/list1"/>
    <dgm:cxn modelId="{001CF0A1-A503-4C9D-A211-547A0FB3AA5A}" type="presParOf" srcId="{9635348A-8457-4B7B-96BC-1F45D5F0C826}" destId="{023DBE02-0F25-4F33-A62A-1F289FE2294D}" srcOrd="0" destOrd="0" presId="urn:microsoft.com/office/officeart/2005/8/layout/list1"/>
    <dgm:cxn modelId="{6B869645-14CA-4BAC-BF33-72CB6E9083A4}" type="presParOf" srcId="{9635348A-8457-4B7B-96BC-1F45D5F0C826}" destId="{68A07AC5-2F6B-4AD6-BD79-F47A31946D83}" srcOrd="1" destOrd="0" presId="urn:microsoft.com/office/officeart/2005/8/layout/list1"/>
    <dgm:cxn modelId="{42ECEBD1-A70F-4EDC-886C-0646AD7269CB}" type="presParOf" srcId="{6C4901D0-76C9-44DD-B174-D7B8B6073259}" destId="{E2A918C6-4CCE-4D66-A62F-F1C00CC26538}" srcOrd="5" destOrd="0" presId="urn:microsoft.com/office/officeart/2005/8/layout/list1"/>
    <dgm:cxn modelId="{D4E77195-E989-4B3E-9487-868EAE4BF376}" type="presParOf" srcId="{6C4901D0-76C9-44DD-B174-D7B8B6073259}" destId="{3DA3C3AA-54AE-4530-A566-2CFE206906D5}" srcOrd="6" destOrd="0" presId="urn:microsoft.com/office/officeart/2005/8/layout/list1"/>
    <dgm:cxn modelId="{25E850FD-8ED6-403B-9D25-286645771B11}" type="presParOf" srcId="{6C4901D0-76C9-44DD-B174-D7B8B6073259}" destId="{2A5C726A-58B4-4BC9-8BB6-B3BC9C87F6BE}" srcOrd="7" destOrd="0" presId="urn:microsoft.com/office/officeart/2005/8/layout/list1"/>
    <dgm:cxn modelId="{8B5C1576-5D02-4858-9834-6179F0CBC703}" type="presParOf" srcId="{6C4901D0-76C9-44DD-B174-D7B8B6073259}" destId="{878E7EB2-85D7-43C6-A145-DF7274CB1CA5}" srcOrd="8" destOrd="0" presId="urn:microsoft.com/office/officeart/2005/8/layout/list1"/>
    <dgm:cxn modelId="{CFD3C02B-DBD8-4735-A0D8-C58AA6ACC83E}" type="presParOf" srcId="{878E7EB2-85D7-43C6-A145-DF7274CB1CA5}" destId="{11731CD8-5CBA-47D4-B103-B0A5440CBF04}" srcOrd="0" destOrd="0" presId="urn:microsoft.com/office/officeart/2005/8/layout/list1"/>
    <dgm:cxn modelId="{F618613A-9F6F-40DE-B0E6-7FB996EF29FD}" type="presParOf" srcId="{878E7EB2-85D7-43C6-A145-DF7274CB1CA5}" destId="{5BB41708-A9D6-4B41-8DD6-F936AEEA13D3}" srcOrd="1" destOrd="0" presId="urn:microsoft.com/office/officeart/2005/8/layout/list1"/>
    <dgm:cxn modelId="{16306DB8-FA44-4450-A539-F0548F2F8781}" type="presParOf" srcId="{6C4901D0-76C9-44DD-B174-D7B8B6073259}" destId="{EA4BFF1F-DD79-4562-8A3C-6155CB09DC9F}" srcOrd="9" destOrd="0" presId="urn:microsoft.com/office/officeart/2005/8/layout/list1"/>
    <dgm:cxn modelId="{B28CAF38-5E8D-4EA3-8329-F65F75EA116F}" type="presParOf" srcId="{6C4901D0-76C9-44DD-B174-D7B8B6073259}" destId="{4685FD03-A4F9-42F3-9D9B-F020D5E37E5E}" srcOrd="10" destOrd="0" presId="urn:microsoft.com/office/officeart/2005/8/layout/list1"/>
    <dgm:cxn modelId="{7D4C731A-5735-4203-852E-2A2F41114618}" type="presParOf" srcId="{6C4901D0-76C9-44DD-B174-D7B8B6073259}" destId="{CD3A5FC2-AFDC-44C5-9C45-128852B72FA7}" srcOrd="11" destOrd="0" presId="urn:microsoft.com/office/officeart/2005/8/layout/list1"/>
    <dgm:cxn modelId="{D52F5F9A-412D-4F17-A73D-DD620B915A81}" type="presParOf" srcId="{6C4901D0-76C9-44DD-B174-D7B8B6073259}" destId="{7DEEC822-B0AA-4B5E-A51B-C18F97EAD6A7}" srcOrd="12" destOrd="0" presId="urn:microsoft.com/office/officeart/2005/8/layout/list1"/>
    <dgm:cxn modelId="{5226047B-F02F-43AD-A113-E48852FF53CD}" type="presParOf" srcId="{7DEEC822-B0AA-4B5E-A51B-C18F97EAD6A7}" destId="{20EC92BE-144D-4207-BB6E-80FB83C9C18F}" srcOrd="0" destOrd="0" presId="urn:microsoft.com/office/officeart/2005/8/layout/list1"/>
    <dgm:cxn modelId="{70FA0B92-344F-42FF-8A93-3DF90EE9E7DA}" type="presParOf" srcId="{7DEEC822-B0AA-4B5E-A51B-C18F97EAD6A7}" destId="{D45BDF14-2170-4FFA-B8FC-EE9E992DA020}" srcOrd="1" destOrd="0" presId="urn:microsoft.com/office/officeart/2005/8/layout/list1"/>
    <dgm:cxn modelId="{1F81727C-5AD9-4084-95CC-B9F862DC4FCF}" type="presParOf" srcId="{6C4901D0-76C9-44DD-B174-D7B8B6073259}" destId="{F2369359-EAF5-46D9-80C9-24C710496BFE}" srcOrd="13" destOrd="0" presId="urn:microsoft.com/office/officeart/2005/8/layout/list1"/>
    <dgm:cxn modelId="{6BB8CA58-315A-4951-97BD-C563AAE71527}" type="presParOf" srcId="{6C4901D0-76C9-44DD-B174-D7B8B6073259}" destId="{8C8A680C-8A32-4E8A-A2F9-F3591C150D27}" srcOrd="14" destOrd="0" presId="urn:microsoft.com/office/officeart/2005/8/layout/list1"/>
    <dgm:cxn modelId="{91836FE1-282D-436A-9510-7077AEDD74DD}" type="presParOf" srcId="{6C4901D0-76C9-44DD-B174-D7B8B6073259}" destId="{A76D3123-6411-403F-A8C5-709D19F3820F}" srcOrd="15" destOrd="0" presId="urn:microsoft.com/office/officeart/2005/8/layout/list1"/>
    <dgm:cxn modelId="{B0C45954-C7A3-48B2-9DE8-C2958CF284C3}" type="presParOf" srcId="{6C4901D0-76C9-44DD-B174-D7B8B6073259}" destId="{8CB480FD-2A9D-4341-955A-3AD7485F25AF}" srcOrd="16" destOrd="0" presId="urn:microsoft.com/office/officeart/2005/8/layout/list1"/>
    <dgm:cxn modelId="{31D9FBC0-7376-4C8E-963D-DDD89D721B19}" type="presParOf" srcId="{8CB480FD-2A9D-4341-955A-3AD7485F25AF}" destId="{0AE95A25-33F4-4BD5-A612-49BEAEE95A3F}" srcOrd="0" destOrd="0" presId="urn:microsoft.com/office/officeart/2005/8/layout/list1"/>
    <dgm:cxn modelId="{BB97A411-3C0F-488B-9E59-318DDA3B30FA}" type="presParOf" srcId="{8CB480FD-2A9D-4341-955A-3AD7485F25AF}" destId="{C8CDB0D0-8420-446D-B35F-58F5298D0F97}" srcOrd="1" destOrd="0" presId="urn:microsoft.com/office/officeart/2005/8/layout/list1"/>
    <dgm:cxn modelId="{45B56F33-F4BD-48AE-9DFE-5C4B0D5FAA29}" type="presParOf" srcId="{6C4901D0-76C9-44DD-B174-D7B8B6073259}" destId="{6500E2B7-EB92-41D4-BCEF-79297011D9F1}" srcOrd="17" destOrd="0" presId="urn:microsoft.com/office/officeart/2005/8/layout/list1"/>
    <dgm:cxn modelId="{B57C575B-FDCC-4803-82B9-699940507F3D}" type="presParOf" srcId="{6C4901D0-76C9-44DD-B174-D7B8B6073259}" destId="{CBFDB63B-D40C-4D15-A2E3-929BA89F0C1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4E9F28-21F5-42EC-9B35-DE184043B2B5}">
      <dsp:nvSpPr>
        <dsp:cNvPr id="0" name=""/>
        <dsp:cNvSpPr/>
      </dsp:nvSpPr>
      <dsp:spPr>
        <a:xfrm>
          <a:off x="690" y="2498734"/>
          <a:ext cx="1337482" cy="516268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72BA8D-2C9B-4753-AFC5-3D9E23666C7E}">
      <dsp:nvSpPr>
        <dsp:cNvPr id="0" name=""/>
        <dsp:cNvSpPr/>
      </dsp:nvSpPr>
      <dsp:spPr>
        <a:xfrm>
          <a:off x="357352" y="2627801"/>
          <a:ext cx="1129429" cy="516268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Submit a Capital Outlay Request</a:t>
          </a:r>
        </a:p>
      </dsp:txBody>
      <dsp:txXfrm>
        <a:off x="372473" y="2642922"/>
        <a:ext cx="1099187" cy="486026"/>
      </dsp:txXfrm>
    </dsp:sp>
    <dsp:sp modelId="{F5D79937-D9E5-4EC0-ABA4-0DC7B4534096}">
      <dsp:nvSpPr>
        <dsp:cNvPr id="0" name=""/>
        <dsp:cNvSpPr/>
      </dsp:nvSpPr>
      <dsp:spPr>
        <a:xfrm>
          <a:off x="1528392" y="2498734"/>
          <a:ext cx="1337482" cy="516268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45CD9E-83F9-445C-B440-5DF49ACA7B3A}">
      <dsp:nvSpPr>
        <dsp:cNvPr id="0" name=""/>
        <dsp:cNvSpPr/>
      </dsp:nvSpPr>
      <dsp:spPr>
        <a:xfrm>
          <a:off x="1885054" y="2627801"/>
          <a:ext cx="1129429" cy="5162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lumMod val="40000"/>
                <a:lumOff val="6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Receive Appropriation in the Capital Outlay Act</a:t>
          </a:r>
        </a:p>
      </dsp:txBody>
      <dsp:txXfrm>
        <a:off x="1900175" y="2642922"/>
        <a:ext cx="1099187" cy="486026"/>
      </dsp:txXfrm>
    </dsp:sp>
    <dsp:sp modelId="{457B259E-0B03-4E68-9D51-DC70880CD389}">
      <dsp:nvSpPr>
        <dsp:cNvPr id="0" name=""/>
        <dsp:cNvSpPr/>
      </dsp:nvSpPr>
      <dsp:spPr>
        <a:xfrm>
          <a:off x="3056094" y="2498734"/>
          <a:ext cx="1337482" cy="516268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6D00AC-D38A-4DCB-9701-893432979B87}">
      <dsp:nvSpPr>
        <dsp:cNvPr id="0" name=""/>
        <dsp:cNvSpPr/>
      </dsp:nvSpPr>
      <dsp:spPr>
        <a:xfrm>
          <a:off x="3412756" y="2627801"/>
          <a:ext cx="1129429" cy="5162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lumMod val="40000"/>
                <a:lumOff val="6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Receive Funding of the Appropriation</a:t>
          </a:r>
        </a:p>
      </dsp:txBody>
      <dsp:txXfrm>
        <a:off x="3427877" y="2642922"/>
        <a:ext cx="1099187" cy="486026"/>
      </dsp:txXfrm>
    </dsp:sp>
    <dsp:sp modelId="{9F09198B-A012-472C-AC08-61F8A23FE53C}">
      <dsp:nvSpPr>
        <dsp:cNvPr id="0" name=""/>
        <dsp:cNvSpPr/>
      </dsp:nvSpPr>
      <dsp:spPr>
        <a:xfrm>
          <a:off x="4583796" y="2498734"/>
          <a:ext cx="1337482" cy="516268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6648DD-D9D2-43B0-93DA-D9B3FCAA17F8}">
      <dsp:nvSpPr>
        <dsp:cNvPr id="0" name=""/>
        <dsp:cNvSpPr/>
      </dsp:nvSpPr>
      <dsp:spPr>
        <a:xfrm>
          <a:off x="4918423" y="2627801"/>
          <a:ext cx="1129429" cy="5162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lumMod val="40000"/>
                <a:lumOff val="6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CEA Executed</a:t>
          </a:r>
        </a:p>
      </dsp:txBody>
      <dsp:txXfrm>
        <a:off x="4933544" y="2642922"/>
        <a:ext cx="1099187" cy="486026"/>
      </dsp:txXfrm>
    </dsp:sp>
    <dsp:sp modelId="{01E543EF-05E9-4C2B-9A6D-8C39D8289B18}">
      <dsp:nvSpPr>
        <dsp:cNvPr id="0" name=""/>
        <dsp:cNvSpPr/>
      </dsp:nvSpPr>
      <dsp:spPr>
        <a:xfrm>
          <a:off x="6111498" y="2498734"/>
          <a:ext cx="1337482" cy="516268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1CCA6F-DFDE-4C92-8514-6E94B6DE789A}">
      <dsp:nvSpPr>
        <dsp:cNvPr id="0" name=""/>
        <dsp:cNvSpPr/>
      </dsp:nvSpPr>
      <dsp:spPr>
        <a:xfrm>
          <a:off x="6468160" y="2627801"/>
          <a:ext cx="1129429" cy="5162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lumMod val="40000"/>
                <a:lumOff val="6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Select Designer/Proceed with Construction</a:t>
          </a:r>
        </a:p>
      </dsp:txBody>
      <dsp:txXfrm>
        <a:off x="6483281" y="2642922"/>
        <a:ext cx="1099187" cy="486026"/>
      </dsp:txXfrm>
    </dsp:sp>
    <dsp:sp modelId="{B1017D55-1AD8-46F9-BBB0-62850B95DB5C}">
      <dsp:nvSpPr>
        <dsp:cNvPr id="0" name=""/>
        <dsp:cNvSpPr/>
      </dsp:nvSpPr>
      <dsp:spPr>
        <a:xfrm>
          <a:off x="7639200" y="2498734"/>
          <a:ext cx="1337482" cy="516268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9B67B0-04E6-4DAB-9966-1A0C6F338C58}">
      <dsp:nvSpPr>
        <dsp:cNvPr id="0" name=""/>
        <dsp:cNvSpPr/>
      </dsp:nvSpPr>
      <dsp:spPr>
        <a:xfrm>
          <a:off x="7995861" y="2627801"/>
          <a:ext cx="1129429" cy="5162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lumMod val="40000"/>
                <a:lumOff val="6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Close-out</a:t>
          </a:r>
        </a:p>
      </dsp:txBody>
      <dsp:txXfrm>
        <a:off x="8010982" y="2642922"/>
        <a:ext cx="1099187" cy="4860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3C74C6-DBB9-4ACD-8FD6-FBB14552EE53}">
      <dsp:nvSpPr>
        <dsp:cNvPr id="0" name=""/>
        <dsp:cNvSpPr/>
      </dsp:nvSpPr>
      <dsp:spPr>
        <a:xfrm>
          <a:off x="892577" y="97590"/>
          <a:ext cx="3147433" cy="3147433"/>
        </a:xfrm>
        <a:prstGeom prst="circularArrow">
          <a:avLst>
            <a:gd name="adj1" fmla="val 5689"/>
            <a:gd name="adj2" fmla="val 340510"/>
            <a:gd name="adj3" fmla="val 12546081"/>
            <a:gd name="adj4" fmla="val 18181674"/>
            <a:gd name="adj5" fmla="val 5908"/>
          </a:avLst>
        </a:prstGeom>
        <a:solidFill>
          <a:schemeClr val="accent1">
            <a:lumMod val="5000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5AB01B-DB72-48A1-93E7-39570FB4A200}">
      <dsp:nvSpPr>
        <dsp:cNvPr id="0" name=""/>
        <dsp:cNvSpPr/>
      </dsp:nvSpPr>
      <dsp:spPr>
        <a:xfrm>
          <a:off x="1483006" y="560"/>
          <a:ext cx="2155736" cy="1077868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  <a:sp3d extrusionH="28000" prstMaterial="matte"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1"/>
              </a:solidFill>
            </a:rPr>
            <a:t>Development</a:t>
          </a:r>
        </a:p>
      </dsp:txBody>
      <dsp:txXfrm>
        <a:off x="1535623" y="53177"/>
        <a:ext cx="2050502" cy="972634"/>
      </dsp:txXfrm>
    </dsp:sp>
    <dsp:sp modelId="{7EDAD892-0637-4622-939E-AC0BC5A57316}">
      <dsp:nvSpPr>
        <dsp:cNvPr id="0" name=""/>
        <dsp:cNvSpPr/>
      </dsp:nvSpPr>
      <dsp:spPr>
        <a:xfrm>
          <a:off x="2784005" y="1688332"/>
          <a:ext cx="2155736" cy="1077868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  <a:sp3d extrusionH="28000" prstMaterial="matte"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1"/>
              </a:solidFill>
            </a:rPr>
            <a:t>Enactment</a:t>
          </a:r>
        </a:p>
      </dsp:txBody>
      <dsp:txXfrm>
        <a:off x="2836622" y="1740949"/>
        <a:ext cx="2050502" cy="972634"/>
      </dsp:txXfrm>
    </dsp:sp>
    <dsp:sp modelId="{1EE97126-E6B5-4168-9E61-6481A3178DF0}">
      <dsp:nvSpPr>
        <dsp:cNvPr id="0" name=""/>
        <dsp:cNvSpPr/>
      </dsp:nvSpPr>
      <dsp:spPr>
        <a:xfrm>
          <a:off x="109934" y="1719875"/>
          <a:ext cx="2155736" cy="1077868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  <a:sp3d extrusionH="28000" prstMaterial="matte"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1"/>
              </a:solidFill>
            </a:rPr>
            <a:t>Execution</a:t>
          </a:r>
        </a:p>
      </dsp:txBody>
      <dsp:txXfrm>
        <a:off x="162551" y="1772492"/>
        <a:ext cx="2050502" cy="9726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39A6D7-C23A-4DB4-8078-D48A3FADA220}">
      <dsp:nvSpPr>
        <dsp:cNvPr id="0" name=""/>
        <dsp:cNvSpPr/>
      </dsp:nvSpPr>
      <dsp:spPr>
        <a:xfrm>
          <a:off x="-4779143" y="-732503"/>
          <a:ext cx="5692354" cy="5692354"/>
        </a:xfrm>
        <a:prstGeom prst="blockArc">
          <a:avLst>
            <a:gd name="adj1" fmla="val 18900000"/>
            <a:gd name="adj2" fmla="val 2700000"/>
            <a:gd name="adj3" fmla="val 37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558CC9-4EF5-4882-9C1B-342C425BBE05}">
      <dsp:nvSpPr>
        <dsp:cNvPr id="0" name=""/>
        <dsp:cNvSpPr/>
      </dsp:nvSpPr>
      <dsp:spPr>
        <a:xfrm>
          <a:off x="587326" y="422734"/>
          <a:ext cx="5122399" cy="8454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71091" tIns="60960" rIns="60960" bIns="60960" numCol="1" spcCol="1270" anchor="ctr" anchorCtr="0">
          <a:noAutofit/>
          <a:sp3d extrusionH="28000" prstMaterial="matte"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baseline="0" dirty="0">
              <a:solidFill>
                <a:schemeClr val="tx1"/>
              </a:solidFill>
            </a:rPr>
            <a:t>A Legislative Letter of Support (LOS)</a:t>
          </a:r>
        </a:p>
      </dsp:txBody>
      <dsp:txXfrm>
        <a:off x="587326" y="422734"/>
        <a:ext cx="5122399" cy="845469"/>
      </dsp:txXfrm>
    </dsp:sp>
    <dsp:sp modelId="{C8B6ECC9-721F-4351-8E60-E3893A50C1B7}">
      <dsp:nvSpPr>
        <dsp:cNvPr id="0" name=""/>
        <dsp:cNvSpPr/>
      </dsp:nvSpPr>
      <dsp:spPr>
        <a:xfrm>
          <a:off x="52060" y="327323"/>
          <a:ext cx="1056836" cy="1056836"/>
        </a:xfrm>
        <a:prstGeom prst="ellipse">
          <a:avLst/>
        </a:prstGeom>
        <a:noFill/>
        <a:ln w="6350" cap="flat" cmpd="sng" algn="ctr">
          <a:noFill/>
          <a:prstDash val="solid"/>
          <a:miter lim="800000"/>
        </a:ln>
        <a:effectLst/>
        <a:sp3d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E6C88-579A-42C9-AAEA-5CAA4D971A12}">
      <dsp:nvSpPr>
        <dsp:cNvPr id="0" name=""/>
        <dsp:cNvSpPr/>
      </dsp:nvSpPr>
      <dsp:spPr>
        <a:xfrm>
          <a:off x="894654" y="1690938"/>
          <a:ext cx="4815071" cy="8454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71091" tIns="60960" rIns="60960" bIns="60960" numCol="1" spcCol="1270" anchor="ctr" anchorCtr="0">
          <a:noAutofit/>
          <a:sp3d extrusionH="28000" prstMaterial="matte"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A Minimum 25% local match</a:t>
          </a:r>
        </a:p>
      </dsp:txBody>
      <dsp:txXfrm>
        <a:off x="894654" y="1690938"/>
        <a:ext cx="4815071" cy="845469"/>
      </dsp:txXfrm>
    </dsp:sp>
    <dsp:sp modelId="{D517C7C3-92AD-4EFA-9DBE-C7F1E4E2BCEC}">
      <dsp:nvSpPr>
        <dsp:cNvPr id="0" name=""/>
        <dsp:cNvSpPr/>
      </dsp:nvSpPr>
      <dsp:spPr>
        <a:xfrm>
          <a:off x="366236" y="1585255"/>
          <a:ext cx="1056836" cy="1056836"/>
        </a:xfrm>
        <a:prstGeom prst="ellipse">
          <a:avLst/>
        </a:prstGeom>
        <a:noFill/>
        <a:ln w="6350" cap="flat" cmpd="sng" algn="ctr">
          <a:noFill/>
          <a:prstDash val="solid"/>
          <a:miter lim="800000"/>
        </a:ln>
        <a:effectLst/>
        <a:sp3d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BB0A77-8F9F-4C05-AA98-FEDB0DD9047A}">
      <dsp:nvSpPr>
        <dsp:cNvPr id="0" name=""/>
        <dsp:cNvSpPr/>
      </dsp:nvSpPr>
      <dsp:spPr>
        <a:xfrm>
          <a:off x="587326" y="2959142"/>
          <a:ext cx="5122399" cy="8454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71091" tIns="60960" rIns="60960" bIns="60960" numCol="1" spcCol="1270" anchor="ctr" anchorCtr="0">
          <a:noAutofit/>
          <a:sp3d extrusionH="28000" prstMaterial="matte"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baseline="0" dirty="0">
              <a:solidFill>
                <a:schemeClr val="tx1"/>
              </a:solidFill>
            </a:rPr>
            <a:t>Updated information on amount of match expended</a:t>
          </a:r>
        </a:p>
      </dsp:txBody>
      <dsp:txXfrm>
        <a:off x="587326" y="2959142"/>
        <a:ext cx="5122399" cy="845469"/>
      </dsp:txXfrm>
    </dsp:sp>
    <dsp:sp modelId="{46485BF4-7156-41E8-826F-14D38BB96B57}">
      <dsp:nvSpPr>
        <dsp:cNvPr id="0" name=""/>
        <dsp:cNvSpPr/>
      </dsp:nvSpPr>
      <dsp:spPr>
        <a:xfrm>
          <a:off x="72604" y="2925112"/>
          <a:ext cx="1056836" cy="1056836"/>
        </a:xfrm>
        <a:prstGeom prst="ellipse">
          <a:avLst/>
        </a:prstGeom>
        <a:noFill/>
        <a:ln w="6350" cap="flat" cmpd="sng" algn="ctr">
          <a:noFill/>
          <a:prstDash val="solid"/>
          <a:miter lim="800000"/>
        </a:ln>
        <a:effectLst/>
        <a:sp3d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5E927A-2468-41C6-8E8E-D77FEF1AA289}">
      <dsp:nvSpPr>
        <dsp:cNvPr id="0" name=""/>
        <dsp:cNvSpPr/>
      </dsp:nvSpPr>
      <dsp:spPr>
        <a:xfrm>
          <a:off x="0" y="886473"/>
          <a:ext cx="81280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428334-3565-4333-B2F6-25D3D575AD4B}">
      <dsp:nvSpPr>
        <dsp:cNvPr id="0" name=""/>
        <dsp:cNvSpPr/>
      </dsp:nvSpPr>
      <dsp:spPr>
        <a:xfrm>
          <a:off x="406400" y="606033"/>
          <a:ext cx="568960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State General Fund (Direct)</a:t>
          </a:r>
        </a:p>
      </dsp:txBody>
      <dsp:txXfrm>
        <a:off x="433780" y="633413"/>
        <a:ext cx="5634840" cy="506120"/>
      </dsp:txXfrm>
    </dsp:sp>
    <dsp:sp modelId="{3DA3C3AA-54AE-4530-A566-2CFE206906D5}">
      <dsp:nvSpPr>
        <dsp:cNvPr id="0" name=""/>
        <dsp:cNvSpPr/>
      </dsp:nvSpPr>
      <dsp:spPr>
        <a:xfrm>
          <a:off x="0" y="1748313"/>
          <a:ext cx="81280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A07AC5-2F6B-4AD6-BD79-F47A31946D83}">
      <dsp:nvSpPr>
        <dsp:cNvPr id="0" name=""/>
        <dsp:cNvSpPr/>
      </dsp:nvSpPr>
      <dsp:spPr>
        <a:xfrm>
          <a:off x="406400" y="1467873"/>
          <a:ext cx="568960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State General Fund (Direct) Non-Recurring Revenues</a:t>
          </a:r>
        </a:p>
      </dsp:txBody>
      <dsp:txXfrm>
        <a:off x="433780" y="1495253"/>
        <a:ext cx="5634840" cy="506120"/>
      </dsp:txXfrm>
    </dsp:sp>
    <dsp:sp modelId="{4685FD03-A4F9-42F3-9D9B-F020D5E37E5E}">
      <dsp:nvSpPr>
        <dsp:cNvPr id="0" name=""/>
        <dsp:cNvSpPr/>
      </dsp:nvSpPr>
      <dsp:spPr>
        <a:xfrm>
          <a:off x="0" y="2610153"/>
          <a:ext cx="81280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B41708-A9D6-4B41-8DD6-F936AEEA13D3}">
      <dsp:nvSpPr>
        <dsp:cNvPr id="0" name=""/>
        <dsp:cNvSpPr/>
      </dsp:nvSpPr>
      <dsp:spPr>
        <a:xfrm>
          <a:off x="406400" y="2329713"/>
          <a:ext cx="568960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Capital Outlay Savings Fund</a:t>
          </a:r>
        </a:p>
      </dsp:txBody>
      <dsp:txXfrm>
        <a:off x="433780" y="2357093"/>
        <a:ext cx="5634840" cy="506120"/>
      </dsp:txXfrm>
    </dsp:sp>
    <dsp:sp modelId="{8C8A680C-8A32-4E8A-A2F9-F3591C150D27}">
      <dsp:nvSpPr>
        <dsp:cNvPr id="0" name=""/>
        <dsp:cNvSpPr/>
      </dsp:nvSpPr>
      <dsp:spPr>
        <a:xfrm>
          <a:off x="0" y="3471993"/>
          <a:ext cx="81280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5BDF14-2170-4FFA-B8FC-EE9E992DA020}">
      <dsp:nvSpPr>
        <dsp:cNvPr id="0" name=""/>
        <dsp:cNvSpPr/>
      </dsp:nvSpPr>
      <dsp:spPr>
        <a:xfrm>
          <a:off x="406400" y="3191553"/>
          <a:ext cx="568960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Re-appropriated Cash</a:t>
          </a:r>
        </a:p>
      </dsp:txBody>
      <dsp:txXfrm>
        <a:off x="433780" y="3218933"/>
        <a:ext cx="5634840" cy="506120"/>
      </dsp:txXfrm>
    </dsp:sp>
    <dsp:sp modelId="{CBFDB63B-D40C-4D15-A2E3-929BA89F0C18}">
      <dsp:nvSpPr>
        <dsp:cNvPr id="0" name=""/>
        <dsp:cNvSpPr/>
      </dsp:nvSpPr>
      <dsp:spPr>
        <a:xfrm>
          <a:off x="0" y="4333833"/>
          <a:ext cx="81280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CDB0D0-8420-446D-B35F-58F5298D0F97}">
      <dsp:nvSpPr>
        <dsp:cNvPr id="0" name=""/>
        <dsp:cNvSpPr/>
      </dsp:nvSpPr>
      <dsp:spPr>
        <a:xfrm>
          <a:off x="406400" y="4053393"/>
          <a:ext cx="568960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</a:rPr>
            <a:t>Re-Appropriated Bond Proceeds</a:t>
          </a:r>
        </a:p>
      </dsp:txBody>
      <dsp:txXfrm>
        <a:off x="433780" y="4080773"/>
        <a:ext cx="5634840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6B0E5-043B-4879-A824-525E57DDF274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7D502-DC7F-49A6-A2DB-0F024F11A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43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32916-4ABB-43FF-AD0E-07624F84B189}" type="datetime1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7D50-C6C7-4CA4-B8DF-846892B92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63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349E6-FC57-4B7E-B567-D8A527833D85}" type="datetime1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7D50-C6C7-4CA4-B8DF-846892B92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58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259F9-B11B-4D1E-9E3E-1507B30DD291}" type="datetime1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7D50-C6C7-4CA4-B8DF-846892B92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80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F4346-170D-4731-902A-417602A30305}" type="datetime1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7D50-C6C7-4CA4-B8DF-846892B92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32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A0B87-E843-4974-889C-B3D71F3D79F9}" type="datetime1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7D50-C6C7-4CA4-B8DF-846892B92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728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30B26-8820-4D03-BCB1-5FA330B4F3FB}" type="datetime1">
              <a:rPr lang="en-US" smtClean="0"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7D50-C6C7-4CA4-B8DF-846892B92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348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05DE9-9E3E-414D-8CAA-2CA473D6C6B6}" type="datetime1">
              <a:rPr lang="en-US" smtClean="0"/>
              <a:t>3/10/2026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7D50-C6C7-4CA4-B8DF-846892B92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17999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6FEF-690A-4082-B507-3014B170DAFC}" type="datetime1">
              <a:rPr lang="en-US" smtClean="0"/>
              <a:t>3/10/2026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7D50-C6C7-4CA4-B8DF-846892B92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10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F2DFF-067E-4F31-BE04-F093E34AF803}" type="datetime1">
              <a:rPr lang="en-US" smtClean="0"/>
              <a:t>3/10/2026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7D50-C6C7-4CA4-B8DF-846892B92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1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89B2-682B-4446-8841-5F4E847004E0}" type="datetime1">
              <a:rPr lang="en-US" smtClean="0"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7D50-C6C7-4CA4-B8DF-846892B92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142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A9770-9E44-47AA-A54F-BF8BAD910F9E}" type="datetime1">
              <a:rPr lang="en-US" smtClean="0"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7D50-C6C7-4CA4-B8DF-846892B92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1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05DE9-9E3E-414D-8CAA-2CA473D6C6B6}" type="datetime1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C7D50-C6C7-4CA4-B8DF-846892B92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87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oa.la.gov/doa/fpc/non-state-cap-outlay-downloadable-documents/" TargetMode="External"/><Relationship Id="rId5" Type="http://schemas.openxmlformats.org/officeDocument/2006/relationships/audio" Target="../media/audio1.wav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apitalOutlay@la.gov" TargetMode="External"/><Relationship Id="rId5" Type="http://schemas.openxmlformats.org/officeDocument/2006/relationships/hyperlink" Target="http://www.doa.louisiana.gov/fpc/fpc.htm" TargetMode="External"/><Relationship Id="rId4" Type="http://schemas.openxmlformats.org/officeDocument/2006/relationships/image" Target="../media/image29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4.jpeg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 bwMode="blackWhite">
          <a:xfrm>
            <a:off x="2406161" y="2634832"/>
            <a:ext cx="7458808" cy="966130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prstDash/>
            <a:miter lim="800000"/>
          </a:ln>
          <a:effectLst/>
        </p:spPr>
        <p:txBody>
          <a:bodyPr rot="0" spcFirstLastPara="0" vertOverflow="overflow" horzOverflow="overflow" vert="horz" wrap="square" lIns="274320" tIns="182880" rIns="274320" bIns="182880" numCol="1" spcCol="0" rtlCol="0" fromWordArt="0" anchor="ctr" anchorCtr="1" forceAA="0" compatLnSpc="1">
            <a:prstTxWarp prst="textNoShape">
              <a:avLst/>
            </a:prstTxWarp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all" spc="2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2025 Capital Outlay Seminar</a:t>
            </a:r>
            <a:br>
              <a:rPr kumimoji="0" lang="en-US" sz="3800" b="0" i="0" u="none" strike="noStrike" kern="1200" cap="all" spc="2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800" b="0" i="0" u="none" strike="noStrike" kern="1200" cap="all" spc="2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 </a:t>
            </a:r>
            <a:r>
              <a:rPr kumimoji="0" lang="en-US" sz="1800" b="0" i="0" u="none" strike="noStrike" kern="1200" cap="all" spc="20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NON-State</a:t>
            </a:r>
            <a:r>
              <a:rPr kumimoji="0" lang="en-US" sz="1800" b="0" i="0" u="none" strike="noStrike" kern="1200" cap="all" spc="2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Agencies</a:t>
            </a:r>
            <a:br>
              <a:rPr kumimoji="0" lang="en-US" sz="1800" b="0" i="0" u="none" strike="noStrike" kern="1200" cap="all" spc="2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800" b="0" i="0" u="none" strike="noStrike" kern="1200" cap="all" spc="2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WELCOME!</a:t>
            </a:r>
          </a:p>
        </p:txBody>
      </p:sp>
      <p:sp>
        <p:nvSpPr>
          <p:cNvPr id="3" name="Subtitle 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4421" y="5214190"/>
            <a:ext cx="6801612" cy="123989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 will be starting soon….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C96194-AAC4-4A06-864A-C451CE23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95" y="216599"/>
            <a:ext cx="1300074" cy="1300074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7D50-C6C7-4CA4-B8DF-846892B921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20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grayscl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C96194-AAC4-4A06-864A-C451CE23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95" y="216599"/>
            <a:ext cx="1300074" cy="1300074"/>
          </a:xfrm>
          <a:prstGeom prst="rect">
            <a:avLst/>
          </a:prstGeom>
        </p:spPr>
      </p:pic>
      <p:sp>
        <p:nvSpPr>
          <p:cNvPr id="7" name="Title 1"/>
          <p:cNvSpPr txBox="1">
            <a:spLocks noGrp="1"/>
          </p:cNvSpPr>
          <p:nvPr>
            <p:ph type="title" idx="4294967295"/>
          </p:nvPr>
        </p:nvSpPr>
        <p:spPr bwMode="blackWhite">
          <a:xfrm>
            <a:off x="2321772" y="303691"/>
            <a:ext cx="7458808" cy="966130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prstDash/>
            <a:miter lim="800000"/>
          </a:ln>
          <a:effectLst/>
        </p:spPr>
        <p:txBody>
          <a:bodyPr rot="0" spcFirstLastPara="0" vertOverflow="overflow" horzOverflow="overflow" vert="horz" wrap="square" lIns="274320" tIns="182880" rIns="274320" bIns="182880" numCol="1" spcCol="0" rtlCol="0" fromWordArt="0" anchor="ctr" anchorCtr="1" forceAA="0" compatLnSpc="1">
            <a:prstTxWarp prst="textNoShape">
              <a:avLst/>
            </a:prstTxWarp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all" spc="2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capital outlay process:</a:t>
            </a:r>
            <a:br>
              <a:rPr kumimoji="0" lang="en-US" sz="2700" b="0" i="0" u="none" strike="noStrike" kern="1200" cap="all" spc="2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700" b="0" i="0" u="none" strike="noStrike" kern="1200" cap="all" spc="2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Development</a:t>
            </a:r>
            <a:endParaRPr kumimoji="0" lang="en-US" sz="1800" b="0" i="0" u="none" strike="noStrike" kern="1200" cap="all" spc="20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BC8A7E-B14A-4BCE-A929-A810F3351849}"/>
              </a:ext>
            </a:extLst>
          </p:cNvPr>
          <p:cNvSpPr txBox="1"/>
          <p:nvPr/>
        </p:nvSpPr>
        <p:spPr>
          <a:xfrm>
            <a:off x="1293460" y="3647840"/>
            <a:ext cx="1036241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dirty="0"/>
              <a:t>Begins with the submission of Capital Outlay Requests (CORs)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dirty="0"/>
              <a:t>FPC reviews the CORs for compliance with statutory requirements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dirty="0"/>
              <a:t>DOA develops an initial budget which becomes the Capital Outlay Bill, Original House Bill 2</a:t>
            </a:r>
          </a:p>
        </p:txBody>
      </p:sp>
      <p:grpSp>
        <p:nvGrpSpPr>
          <p:cNvPr id="14" name="Diagram group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04035" y="2109183"/>
            <a:ext cx="2155736" cy="1077868"/>
            <a:chOff x="1483006" y="560"/>
            <a:chExt cx="2155736" cy="107786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17" name="Group 16"/>
            <p:cNvGrpSpPr/>
            <p:nvPr/>
          </p:nvGrpSpPr>
          <p:grpSpPr>
            <a:xfrm>
              <a:off x="1483006" y="560"/>
              <a:ext cx="2155736" cy="1077868"/>
              <a:chOff x="1483006" y="560"/>
              <a:chExt cx="2155736" cy="1077868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1483006" y="560"/>
                <a:ext cx="2155736" cy="1077868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Rounded Rectangle 4"/>
              <p:cNvSpPr txBox="1"/>
              <p:nvPr/>
            </p:nvSpPr>
            <p:spPr>
              <a:xfrm>
                <a:off x="1535623" y="53177"/>
                <a:ext cx="2050502" cy="97263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5250" tIns="95250" rIns="95250" bIns="95250" numCol="1" spcCol="1270" anchor="ctr" anchorCtr="0">
                <a:noAutofit/>
                <a:sp3d extrusionH="28000" prstMaterial="matte"/>
              </a:bodyPr>
              <a:lstStyle/>
              <a:p>
                <a:pPr lvl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500" kern="1200" dirty="0"/>
                  <a:t>Development</a:t>
                </a:r>
              </a:p>
            </p:txBody>
          </p:sp>
        </p:grp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7D50-C6C7-4CA4-B8DF-846892B9212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8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grayscl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C96194-AAC4-4A06-864A-C451CE23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95" y="216599"/>
            <a:ext cx="1300074" cy="1300074"/>
          </a:xfrm>
          <a:prstGeom prst="rect">
            <a:avLst/>
          </a:prstGeom>
        </p:spPr>
      </p:pic>
      <p:sp>
        <p:nvSpPr>
          <p:cNvPr id="7" name="Title 1"/>
          <p:cNvSpPr txBox="1">
            <a:spLocks noGrp="1"/>
          </p:cNvSpPr>
          <p:nvPr>
            <p:ph type="title" idx="4294967295"/>
          </p:nvPr>
        </p:nvSpPr>
        <p:spPr bwMode="blackWhite">
          <a:xfrm>
            <a:off x="2321772" y="303691"/>
            <a:ext cx="7458808" cy="966130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prstDash/>
            <a:miter lim="800000"/>
          </a:ln>
          <a:effectLst/>
        </p:spPr>
        <p:txBody>
          <a:bodyPr rot="0" spcFirstLastPara="0" vertOverflow="overflow" horzOverflow="overflow" vert="horz" wrap="square" lIns="274320" tIns="182880" rIns="274320" bIns="182880" numCol="1" spcCol="0" rtlCol="0" fromWordArt="0" anchor="ctr" anchorCtr="1" forceAA="0" compatLnSpc="1">
            <a:prstTxWarp prst="textNoShape">
              <a:avLst/>
            </a:prstTxWarp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all" spc="2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 do I Apply for Capital Outlay Funding?</a:t>
            </a:r>
            <a:endParaRPr kumimoji="0" lang="en-US" sz="1800" b="0" i="0" u="none" strike="noStrike" kern="1200" cap="all" spc="20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EBC8A7E-B14A-4BCE-A929-A810F3351849}"/>
              </a:ext>
            </a:extLst>
          </p:cNvPr>
          <p:cNvSpPr txBox="1"/>
          <p:nvPr/>
        </p:nvSpPr>
        <p:spPr>
          <a:xfrm>
            <a:off x="594892" y="2465801"/>
            <a:ext cx="10362411" cy="2036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Requests are submitted electronically through the </a:t>
            </a:r>
            <a:r>
              <a:rPr lang="en-US" dirty="0" err="1"/>
              <a:t>eCORTS</a:t>
            </a:r>
            <a:r>
              <a:rPr lang="en-US" dirty="0"/>
              <a:t> systems</a:t>
            </a:r>
          </a:p>
          <a:p>
            <a:pPr>
              <a:lnSpc>
                <a:spcPct val="108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Requests must be submitted by 11:59 pm, November 1</a:t>
            </a:r>
            <a:r>
              <a:rPr lang="en-US" baseline="30000" dirty="0"/>
              <a:t>st</a:t>
            </a:r>
            <a:r>
              <a:rPr lang="en-US" dirty="0"/>
              <a:t> each year (</a:t>
            </a:r>
            <a:r>
              <a:rPr lang="en-US" dirty="0">
                <a:solidFill>
                  <a:srgbClr val="FF0000"/>
                </a:solidFill>
              </a:rPr>
              <a:t>For FY26-27, Saturday, November 1</a:t>
            </a:r>
            <a:r>
              <a:rPr lang="en-US" baseline="30000" dirty="0">
                <a:solidFill>
                  <a:srgbClr val="FF0000"/>
                </a:solidFill>
              </a:rPr>
              <a:t>st</a:t>
            </a:r>
            <a:r>
              <a:rPr lang="en-US" dirty="0"/>
              <a:t>)</a:t>
            </a:r>
          </a:p>
          <a:p>
            <a:pPr>
              <a:lnSpc>
                <a:spcPct val="108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A request is required to be updated if new funding is needed or if contracts have not been issued within 24 months of the deadline</a:t>
            </a:r>
          </a:p>
          <a:p>
            <a:pPr>
              <a:lnSpc>
                <a:spcPct val="108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/>
              <a:t>Requests must include certain statutorily required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7D50-C6C7-4CA4-B8DF-846892B9212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972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grayscl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C96194-AAC4-4A06-864A-C451CE23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95" y="216599"/>
            <a:ext cx="1300074" cy="1300074"/>
          </a:xfrm>
          <a:prstGeom prst="rect">
            <a:avLst/>
          </a:prstGeom>
        </p:spPr>
      </p:pic>
      <p:sp>
        <p:nvSpPr>
          <p:cNvPr id="7" name="Title 1"/>
          <p:cNvSpPr txBox="1">
            <a:spLocks noGrp="1"/>
          </p:cNvSpPr>
          <p:nvPr>
            <p:ph type="title" idx="4294967295"/>
          </p:nvPr>
        </p:nvSpPr>
        <p:spPr bwMode="blackWhite">
          <a:xfrm>
            <a:off x="2321772" y="303691"/>
            <a:ext cx="7458808" cy="966130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prstDash/>
            <a:miter lim="800000"/>
          </a:ln>
          <a:effectLst/>
        </p:spPr>
        <p:txBody>
          <a:bodyPr rot="0" spcFirstLastPara="0" vertOverflow="overflow" horzOverflow="overflow" vert="horz" wrap="square" lIns="274320" tIns="182880" rIns="274320" bIns="182880" numCol="1" spcCol="0" rtlCol="0" fromWordArt="0" anchor="ctr" anchorCtr="1" forceAA="0" compatLnSpc="1">
            <a:prstTxWarp prst="textNoShape">
              <a:avLst/>
            </a:prstTxWarp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all" spc="2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Statutorily required information</a:t>
            </a:r>
            <a:endParaRPr kumimoji="0" lang="en-US" sz="1800" b="0" i="0" u="none" strike="noStrike" kern="1200" cap="all" spc="20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: Rounded Corners 10">
            <a:extLst>
              <a:ext uri="{FF2B5EF4-FFF2-40B4-BE49-F238E27FC236}">
                <a16:creationId xmlns:a16="http://schemas.microsoft.com/office/drawing/2014/main" id="{11BE454F-B1A2-4BBB-944C-DCF6450B4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1539" y="2024292"/>
            <a:ext cx="5465221" cy="578431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13" name="Freeform: Shape 11">
            <a:extLst>
              <a:ext uri="{FF2B5EF4-FFF2-40B4-BE49-F238E27FC236}">
                <a16:creationId xmlns:a16="http://schemas.microsoft.com/office/drawing/2014/main" id="{4EF822CE-B8B9-49E9-9674-654B17EC9634}"/>
              </a:ext>
            </a:extLst>
          </p:cNvPr>
          <p:cNvSpPr/>
          <p:nvPr/>
        </p:nvSpPr>
        <p:spPr>
          <a:xfrm>
            <a:off x="397985" y="2024292"/>
            <a:ext cx="5228775" cy="578431"/>
          </a:xfrm>
          <a:custGeom>
            <a:avLst/>
            <a:gdLst>
              <a:gd name="connsiteX0" fmla="*/ 0 w 3980763"/>
              <a:gd name="connsiteY0" fmla="*/ 0 h 650399"/>
              <a:gd name="connsiteX1" fmla="*/ 3980763 w 3980763"/>
              <a:gd name="connsiteY1" fmla="*/ 0 h 650399"/>
              <a:gd name="connsiteX2" fmla="*/ 3980763 w 3980763"/>
              <a:gd name="connsiteY2" fmla="*/ 650399 h 650399"/>
              <a:gd name="connsiteX3" fmla="*/ 0 w 3980763"/>
              <a:gd name="connsiteY3" fmla="*/ 650399 h 650399"/>
              <a:gd name="connsiteX4" fmla="*/ 0 w 3980763"/>
              <a:gd name="connsiteY4" fmla="*/ 0 h 65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0763" h="650399">
                <a:moveTo>
                  <a:pt x="0" y="0"/>
                </a:moveTo>
                <a:lnTo>
                  <a:pt x="3980763" y="0"/>
                </a:lnTo>
                <a:lnTo>
                  <a:pt x="3980763" y="650399"/>
                </a:lnTo>
                <a:lnTo>
                  <a:pt x="0" y="65039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bg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834" tIns="68834" rIns="68834" bIns="68834" numCol="1" spcCol="1270" anchor="ctr" anchorCtr="0">
            <a:normAutofit/>
          </a:bodyPr>
          <a:lstStyle/>
          <a:p>
            <a:pPr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/>
              <a:t>an analysis of need with corroborative data, </a:t>
            </a:r>
          </a:p>
        </p:txBody>
      </p:sp>
      <p:sp>
        <p:nvSpPr>
          <p:cNvPr id="14" name="Rectangle: Rounded Corners 12">
            <a:extLst>
              <a:ext uri="{FF2B5EF4-FFF2-40B4-BE49-F238E27FC236}">
                <a16:creationId xmlns:a16="http://schemas.microsoft.com/office/drawing/2014/main" id="{46C3BF55-942D-495B-9451-63E99D515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1539" y="2747331"/>
            <a:ext cx="5465221" cy="578431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15" name="Freeform: Shape 13">
            <a:extLst>
              <a:ext uri="{FF2B5EF4-FFF2-40B4-BE49-F238E27FC236}">
                <a16:creationId xmlns:a16="http://schemas.microsoft.com/office/drawing/2014/main" id="{D7A9D7D9-F090-40AD-9EB7-1BDD75532FE9}"/>
              </a:ext>
            </a:extLst>
          </p:cNvPr>
          <p:cNvSpPr/>
          <p:nvPr/>
        </p:nvSpPr>
        <p:spPr>
          <a:xfrm>
            <a:off x="397985" y="2747331"/>
            <a:ext cx="5228775" cy="578431"/>
          </a:xfrm>
          <a:custGeom>
            <a:avLst/>
            <a:gdLst>
              <a:gd name="connsiteX0" fmla="*/ 0 w 3980763"/>
              <a:gd name="connsiteY0" fmla="*/ 0 h 650399"/>
              <a:gd name="connsiteX1" fmla="*/ 3980763 w 3980763"/>
              <a:gd name="connsiteY1" fmla="*/ 0 h 650399"/>
              <a:gd name="connsiteX2" fmla="*/ 3980763 w 3980763"/>
              <a:gd name="connsiteY2" fmla="*/ 650399 h 650399"/>
              <a:gd name="connsiteX3" fmla="*/ 0 w 3980763"/>
              <a:gd name="connsiteY3" fmla="*/ 650399 h 650399"/>
              <a:gd name="connsiteX4" fmla="*/ 0 w 3980763"/>
              <a:gd name="connsiteY4" fmla="*/ 0 h 65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0763" h="650399">
                <a:moveTo>
                  <a:pt x="0" y="0"/>
                </a:moveTo>
                <a:lnTo>
                  <a:pt x="3980763" y="0"/>
                </a:lnTo>
                <a:lnTo>
                  <a:pt x="3980763" y="650399"/>
                </a:lnTo>
                <a:lnTo>
                  <a:pt x="0" y="65039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bg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834" tIns="68834" rIns="68834" bIns="68834" numCol="1" spcCol="1270" anchor="ctr" anchorCtr="0">
            <a:normAutofit/>
          </a:bodyPr>
          <a:lstStyle/>
          <a:p>
            <a:pPr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/>
              <a:t>a reasonable estimate of the date when the project will be needed,</a:t>
            </a:r>
          </a:p>
        </p:txBody>
      </p:sp>
      <p:sp>
        <p:nvSpPr>
          <p:cNvPr id="16" name="Rectangle: Rounded Corners 14">
            <a:extLst>
              <a:ext uri="{FF2B5EF4-FFF2-40B4-BE49-F238E27FC236}">
                <a16:creationId xmlns:a16="http://schemas.microsoft.com/office/drawing/2014/main" id="{CFC5DF7D-CE30-43FD-8739-2F792FA18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1539" y="3470370"/>
            <a:ext cx="5465221" cy="578431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17" name="Freeform: Shape 15">
            <a:extLst>
              <a:ext uri="{FF2B5EF4-FFF2-40B4-BE49-F238E27FC236}">
                <a16:creationId xmlns:a16="http://schemas.microsoft.com/office/drawing/2014/main" id="{3B3CEDDE-98BB-4388-B4BA-FAAEB2287CD2}"/>
              </a:ext>
            </a:extLst>
          </p:cNvPr>
          <p:cNvSpPr/>
          <p:nvPr/>
        </p:nvSpPr>
        <p:spPr>
          <a:xfrm>
            <a:off x="397985" y="3470370"/>
            <a:ext cx="5228775" cy="578431"/>
          </a:xfrm>
          <a:custGeom>
            <a:avLst/>
            <a:gdLst>
              <a:gd name="connsiteX0" fmla="*/ 0 w 3980763"/>
              <a:gd name="connsiteY0" fmla="*/ 0 h 650399"/>
              <a:gd name="connsiteX1" fmla="*/ 3980763 w 3980763"/>
              <a:gd name="connsiteY1" fmla="*/ 0 h 650399"/>
              <a:gd name="connsiteX2" fmla="*/ 3980763 w 3980763"/>
              <a:gd name="connsiteY2" fmla="*/ 650399 h 650399"/>
              <a:gd name="connsiteX3" fmla="*/ 0 w 3980763"/>
              <a:gd name="connsiteY3" fmla="*/ 650399 h 650399"/>
              <a:gd name="connsiteX4" fmla="*/ 0 w 3980763"/>
              <a:gd name="connsiteY4" fmla="*/ 0 h 65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0763" h="650399">
                <a:moveTo>
                  <a:pt x="0" y="0"/>
                </a:moveTo>
                <a:lnTo>
                  <a:pt x="3980763" y="0"/>
                </a:lnTo>
                <a:lnTo>
                  <a:pt x="3980763" y="650399"/>
                </a:lnTo>
                <a:lnTo>
                  <a:pt x="0" y="65039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bg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834" tIns="68834" rIns="68834" bIns="68834" numCol="1" spcCol="1270" anchor="ctr" anchorCtr="0">
            <a:normAutofit/>
          </a:bodyPr>
          <a:lstStyle/>
          <a:p>
            <a:pPr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/>
              <a:t>the project's proposed location,</a:t>
            </a:r>
          </a:p>
        </p:txBody>
      </p:sp>
      <p:sp>
        <p:nvSpPr>
          <p:cNvPr id="18" name="Rectangle: Rounded Corners 16">
            <a:extLst>
              <a:ext uri="{FF2B5EF4-FFF2-40B4-BE49-F238E27FC236}">
                <a16:creationId xmlns:a16="http://schemas.microsoft.com/office/drawing/2014/main" id="{C4A441B7-0643-408F-B983-84619B2E9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1539" y="4193410"/>
            <a:ext cx="5465221" cy="578431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19" name="Freeform: Shape 17">
            <a:extLst>
              <a:ext uri="{FF2B5EF4-FFF2-40B4-BE49-F238E27FC236}">
                <a16:creationId xmlns:a16="http://schemas.microsoft.com/office/drawing/2014/main" id="{22C5C6DD-B674-4C2E-A83B-4B148660BB29}"/>
              </a:ext>
            </a:extLst>
          </p:cNvPr>
          <p:cNvSpPr/>
          <p:nvPr/>
        </p:nvSpPr>
        <p:spPr>
          <a:xfrm>
            <a:off x="397985" y="4193410"/>
            <a:ext cx="5228775" cy="578431"/>
          </a:xfrm>
          <a:custGeom>
            <a:avLst/>
            <a:gdLst>
              <a:gd name="connsiteX0" fmla="*/ 0 w 3980763"/>
              <a:gd name="connsiteY0" fmla="*/ 0 h 650399"/>
              <a:gd name="connsiteX1" fmla="*/ 3980763 w 3980763"/>
              <a:gd name="connsiteY1" fmla="*/ 0 h 650399"/>
              <a:gd name="connsiteX2" fmla="*/ 3980763 w 3980763"/>
              <a:gd name="connsiteY2" fmla="*/ 650399 h 650399"/>
              <a:gd name="connsiteX3" fmla="*/ 0 w 3980763"/>
              <a:gd name="connsiteY3" fmla="*/ 650399 h 650399"/>
              <a:gd name="connsiteX4" fmla="*/ 0 w 3980763"/>
              <a:gd name="connsiteY4" fmla="*/ 0 h 65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0763" h="650399">
                <a:moveTo>
                  <a:pt x="0" y="0"/>
                </a:moveTo>
                <a:lnTo>
                  <a:pt x="3980763" y="0"/>
                </a:lnTo>
                <a:lnTo>
                  <a:pt x="3980763" y="650399"/>
                </a:lnTo>
                <a:lnTo>
                  <a:pt x="0" y="65039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bg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834" tIns="68834" rIns="68834" bIns="68834" numCol="1" spcCol="1270" anchor="ctr" anchorCtr="0">
            <a:normAutofit/>
          </a:bodyPr>
          <a:lstStyle/>
          <a:p>
            <a:pPr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/>
              <a:t>the estimated construction cost,</a:t>
            </a:r>
          </a:p>
        </p:txBody>
      </p:sp>
      <p:sp>
        <p:nvSpPr>
          <p:cNvPr id="20" name="Rectangle: Rounded Corners 18">
            <a:extLst>
              <a:ext uri="{FF2B5EF4-FFF2-40B4-BE49-F238E27FC236}">
                <a16:creationId xmlns:a16="http://schemas.microsoft.com/office/drawing/2014/main" id="{357F2136-782D-4E22-96FC-8CF2B6C735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1538" y="4916450"/>
            <a:ext cx="5465221" cy="578431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21" name="Freeform: Shape 19">
            <a:extLst>
              <a:ext uri="{FF2B5EF4-FFF2-40B4-BE49-F238E27FC236}">
                <a16:creationId xmlns:a16="http://schemas.microsoft.com/office/drawing/2014/main" id="{87BED7CA-E004-4C5E-BF05-B01B0F7E0A7E}"/>
              </a:ext>
            </a:extLst>
          </p:cNvPr>
          <p:cNvSpPr/>
          <p:nvPr/>
        </p:nvSpPr>
        <p:spPr>
          <a:xfrm>
            <a:off x="397985" y="4916450"/>
            <a:ext cx="5228775" cy="578431"/>
          </a:xfrm>
          <a:custGeom>
            <a:avLst/>
            <a:gdLst>
              <a:gd name="connsiteX0" fmla="*/ 0 w 3980763"/>
              <a:gd name="connsiteY0" fmla="*/ 0 h 650399"/>
              <a:gd name="connsiteX1" fmla="*/ 3980763 w 3980763"/>
              <a:gd name="connsiteY1" fmla="*/ 0 h 650399"/>
              <a:gd name="connsiteX2" fmla="*/ 3980763 w 3980763"/>
              <a:gd name="connsiteY2" fmla="*/ 650399 h 650399"/>
              <a:gd name="connsiteX3" fmla="*/ 0 w 3980763"/>
              <a:gd name="connsiteY3" fmla="*/ 650399 h 650399"/>
              <a:gd name="connsiteX4" fmla="*/ 0 w 3980763"/>
              <a:gd name="connsiteY4" fmla="*/ 0 h 65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0763" h="650399">
                <a:moveTo>
                  <a:pt x="0" y="0"/>
                </a:moveTo>
                <a:lnTo>
                  <a:pt x="3980763" y="0"/>
                </a:lnTo>
                <a:lnTo>
                  <a:pt x="3980763" y="650399"/>
                </a:lnTo>
                <a:lnTo>
                  <a:pt x="0" y="65039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bg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834" tIns="68834" rIns="68834" bIns="68834" numCol="1" spcCol="1270" anchor="ctr" anchorCtr="0">
            <a:normAutofit/>
          </a:bodyPr>
          <a:lstStyle/>
          <a:p>
            <a:pPr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/>
              <a:t>the estimated local match requirement and amount of local funds expended on the project (Non-State only), </a:t>
            </a:r>
          </a:p>
        </p:txBody>
      </p:sp>
      <p:sp>
        <p:nvSpPr>
          <p:cNvPr id="22" name="Rectangle: Rounded Corners 20">
            <a:extLst>
              <a:ext uri="{FF2B5EF4-FFF2-40B4-BE49-F238E27FC236}">
                <a16:creationId xmlns:a16="http://schemas.microsoft.com/office/drawing/2014/main" id="{73B40AE7-01C7-4CCD-B617-41B2CEFA5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1539" y="5639489"/>
            <a:ext cx="5465221" cy="578431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23" name="Freeform: Shape 21">
            <a:extLst>
              <a:ext uri="{FF2B5EF4-FFF2-40B4-BE49-F238E27FC236}">
                <a16:creationId xmlns:a16="http://schemas.microsoft.com/office/drawing/2014/main" id="{08F6AD4F-E53D-4E34-BA6F-4E03747A7DDC}"/>
              </a:ext>
            </a:extLst>
          </p:cNvPr>
          <p:cNvSpPr/>
          <p:nvPr/>
        </p:nvSpPr>
        <p:spPr>
          <a:xfrm>
            <a:off x="397985" y="5639489"/>
            <a:ext cx="5228775" cy="578431"/>
          </a:xfrm>
          <a:custGeom>
            <a:avLst/>
            <a:gdLst>
              <a:gd name="connsiteX0" fmla="*/ 0 w 3980763"/>
              <a:gd name="connsiteY0" fmla="*/ 0 h 650399"/>
              <a:gd name="connsiteX1" fmla="*/ 3980763 w 3980763"/>
              <a:gd name="connsiteY1" fmla="*/ 0 h 650399"/>
              <a:gd name="connsiteX2" fmla="*/ 3980763 w 3980763"/>
              <a:gd name="connsiteY2" fmla="*/ 650399 h 650399"/>
              <a:gd name="connsiteX3" fmla="*/ 0 w 3980763"/>
              <a:gd name="connsiteY3" fmla="*/ 650399 h 650399"/>
              <a:gd name="connsiteX4" fmla="*/ 0 w 3980763"/>
              <a:gd name="connsiteY4" fmla="*/ 0 h 65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0763" h="650399">
                <a:moveTo>
                  <a:pt x="0" y="0"/>
                </a:moveTo>
                <a:lnTo>
                  <a:pt x="3980763" y="0"/>
                </a:lnTo>
                <a:lnTo>
                  <a:pt x="3980763" y="650399"/>
                </a:lnTo>
                <a:lnTo>
                  <a:pt x="0" y="65039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bg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834" tIns="68834" rIns="68834" bIns="68834" numCol="1" spcCol="1270" anchor="ctr" anchorCtr="0">
            <a:normAutofit/>
          </a:bodyPr>
          <a:lstStyle/>
          <a:p>
            <a:pPr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/>
              <a:t>the cost of equipping and furnishing the project,</a:t>
            </a:r>
          </a:p>
        </p:txBody>
      </p:sp>
      <p:sp>
        <p:nvSpPr>
          <p:cNvPr id="24" name="Rectangle: Rounded Corners 10">
            <a:extLst>
              <a:ext uri="{FF2B5EF4-FFF2-40B4-BE49-F238E27FC236}">
                <a16:creationId xmlns:a16="http://schemas.microsoft.com/office/drawing/2014/main" id="{147B71FB-6EA0-4E0E-B3BC-0B7BCF118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72290" y="2024292"/>
            <a:ext cx="5802671" cy="578431"/>
          </a:xfrm>
          <a:prstGeom prst="roundRect">
            <a:avLst>
              <a:gd name="adj" fmla="val 10000"/>
            </a:avLst>
          </a:prstGeom>
          <a:solidFill>
            <a:srgbClr val="A0988C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25" name="Freeform: Shape 11">
            <a:extLst>
              <a:ext uri="{FF2B5EF4-FFF2-40B4-BE49-F238E27FC236}">
                <a16:creationId xmlns:a16="http://schemas.microsoft.com/office/drawing/2014/main" id="{1C979C26-6301-4F98-8E5A-A2E2CE4879F9}"/>
              </a:ext>
            </a:extLst>
          </p:cNvPr>
          <p:cNvSpPr/>
          <p:nvPr/>
        </p:nvSpPr>
        <p:spPr>
          <a:xfrm>
            <a:off x="5831115" y="1951526"/>
            <a:ext cx="5599998" cy="600523"/>
          </a:xfrm>
          <a:custGeom>
            <a:avLst/>
            <a:gdLst>
              <a:gd name="connsiteX0" fmla="*/ 0 w 3910355"/>
              <a:gd name="connsiteY0" fmla="*/ 0 h 785179"/>
              <a:gd name="connsiteX1" fmla="*/ 3910355 w 3910355"/>
              <a:gd name="connsiteY1" fmla="*/ 0 h 785179"/>
              <a:gd name="connsiteX2" fmla="*/ 3910355 w 3910355"/>
              <a:gd name="connsiteY2" fmla="*/ 785179 h 785179"/>
              <a:gd name="connsiteX3" fmla="*/ 0 w 3910355"/>
              <a:gd name="connsiteY3" fmla="*/ 785179 h 785179"/>
              <a:gd name="connsiteX4" fmla="*/ 0 w 3910355"/>
              <a:gd name="connsiteY4" fmla="*/ 0 h 785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0355" h="785179">
                <a:moveTo>
                  <a:pt x="0" y="0"/>
                </a:moveTo>
                <a:lnTo>
                  <a:pt x="3910355" y="0"/>
                </a:lnTo>
                <a:lnTo>
                  <a:pt x="3910355" y="785179"/>
                </a:lnTo>
                <a:lnTo>
                  <a:pt x="0" y="78517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bg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3098" tIns="83098" rIns="83098" bIns="83098" numCol="1" spcCol="1270" anchor="ctr" anchorCtr="0">
            <a:norm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/>
              <a:t>the cost of opening and operating the facility for the first year,</a:t>
            </a:r>
          </a:p>
        </p:txBody>
      </p:sp>
      <p:sp>
        <p:nvSpPr>
          <p:cNvPr id="26" name="Rectangle: Rounded Corners 12">
            <a:extLst>
              <a:ext uri="{FF2B5EF4-FFF2-40B4-BE49-F238E27FC236}">
                <a16:creationId xmlns:a16="http://schemas.microsoft.com/office/drawing/2014/main" id="{7648F38D-BF16-4E51-8AC3-5600BDF65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72290" y="2753388"/>
            <a:ext cx="5802671" cy="565630"/>
          </a:xfrm>
          <a:prstGeom prst="roundRect">
            <a:avLst>
              <a:gd name="adj" fmla="val 10000"/>
            </a:avLst>
          </a:prstGeom>
          <a:solidFill>
            <a:srgbClr val="87795D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27" name="Freeform: Shape 13">
            <a:extLst>
              <a:ext uri="{FF2B5EF4-FFF2-40B4-BE49-F238E27FC236}">
                <a16:creationId xmlns:a16="http://schemas.microsoft.com/office/drawing/2014/main" id="{A0706CE8-AE81-40CB-B626-E9D58CD779E2}"/>
              </a:ext>
            </a:extLst>
          </p:cNvPr>
          <p:cNvSpPr/>
          <p:nvPr/>
        </p:nvSpPr>
        <p:spPr>
          <a:xfrm>
            <a:off x="5831115" y="2753388"/>
            <a:ext cx="5599998" cy="567423"/>
          </a:xfrm>
          <a:custGeom>
            <a:avLst/>
            <a:gdLst>
              <a:gd name="connsiteX0" fmla="*/ 0 w 3910355"/>
              <a:gd name="connsiteY0" fmla="*/ 0 h 785179"/>
              <a:gd name="connsiteX1" fmla="*/ 3910355 w 3910355"/>
              <a:gd name="connsiteY1" fmla="*/ 0 h 785179"/>
              <a:gd name="connsiteX2" fmla="*/ 3910355 w 3910355"/>
              <a:gd name="connsiteY2" fmla="*/ 785179 h 785179"/>
              <a:gd name="connsiteX3" fmla="*/ 0 w 3910355"/>
              <a:gd name="connsiteY3" fmla="*/ 785179 h 785179"/>
              <a:gd name="connsiteX4" fmla="*/ 0 w 3910355"/>
              <a:gd name="connsiteY4" fmla="*/ 0 h 785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0355" h="785179">
                <a:moveTo>
                  <a:pt x="0" y="0"/>
                </a:moveTo>
                <a:lnTo>
                  <a:pt x="3910355" y="0"/>
                </a:lnTo>
                <a:lnTo>
                  <a:pt x="3910355" y="785179"/>
                </a:lnTo>
                <a:lnTo>
                  <a:pt x="0" y="78517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bg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3098" tIns="83098" rIns="83098" bIns="83098" numCol="1" spcCol="1270" anchor="ctr" anchorCtr="0">
            <a:no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/>
              <a:t>the estimated annual operating and maintenance costs, and the method and source of financing for each of the next five years,</a:t>
            </a:r>
          </a:p>
        </p:txBody>
      </p:sp>
      <p:sp>
        <p:nvSpPr>
          <p:cNvPr id="29" name="Rectangle: Rounded Corners 14">
            <a:extLst>
              <a:ext uri="{FF2B5EF4-FFF2-40B4-BE49-F238E27FC236}">
                <a16:creationId xmlns:a16="http://schemas.microsoft.com/office/drawing/2014/main" id="{DA05968F-8AA8-47BD-BBF8-6C9F6DBD7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68211" y="3478600"/>
            <a:ext cx="5802671" cy="565630"/>
          </a:xfrm>
          <a:prstGeom prst="roundRect">
            <a:avLst>
              <a:gd name="adj" fmla="val 10000"/>
            </a:avLst>
          </a:prstGeom>
          <a:solidFill>
            <a:srgbClr val="9BAFB5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30" name="Freeform: Shape 15">
            <a:extLst>
              <a:ext uri="{FF2B5EF4-FFF2-40B4-BE49-F238E27FC236}">
                <a16:creationId xmlns:a16="http://schemas.microsoft.com/office/drawing/2014/main" id="{6D52500B-A615-4E35-98CD-76083ACCBDD1}"/>
              </a:ext>
            </a:extLst>
          </p:cNvPr>
          <p:cNvSpPr/>
          <p:nvPr/>
        </p:nvSpPr>
        <p:spPr>
          <a:xfrm>
            <a:off x="5831115" y="3478600"/>
            <a:ext cx="5599998" cy="566527"/>
          </a:xfrm>
          <a:custGeom>
            <a:avLst/>
            <a:gdLst>
              <a:gd name="connsiteX0" fmla="*/ 0 w 3910355"/>
              <a:gd name="connsiteY0" fmla="*/ 0 h 785179"/>
              <a:gd name="connsiteX1" fmla="*/ 3910355 w 3910355"/>
              <a:gd name="connsiteY1" fmla="*/ 0 h 785179"/>
              <a:gd name="connsiteX2" fmla="*/ 3910355 w 3910355"/>
              <a:gd name="connsiteY2" fmla="*/ 785179 h 785179"/>
              <a:gd name="connsiteX3" fmla="*/ 0 w 3910355"/>
              <a:gd name="connsiteY3" fmla="*/ 785179 h 785179"/>
              <a:gd name="connsiteX4" fmla="*/ 0 w 3910355"/>
              <a:gd name="connsiteY4" fmla="*/ 0 h 785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0355" h="785179">
                <a:moveTo>
                  <a:pt x="0" y="0"/>
                </a:moveTo>
                <a:lnTo>
                  <a:pt x="3910355" y="0"/>
                </a:lnTo>
                <a:lnTo>
                  <a:pt x="3910355" y="785179"/>
                </a:lnTo>
                <a:lnTo>
                  <a:pt x="0" y="78517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bg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3098" tIns="83098" rIns="83098" bIns="83098" numCol="1" spcCol="1270" anchor="ctr" anchorCtr="0">
            <a:norm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/>
              <a:t>the estimated completion date of the project,</a:t>
            </a:r>
          </a:p>
        </p:txBody>
      </p:sp>
      <p:sp>
        <p:nvSpPr>
          <p:cNvPr id="31" name="Rectangle: Rounded Corners 16">
            <a:extLst>
              <a:ext uri="{FF2B5EF4-FFF2-40B4-BE49-F238E27FC236}">
                <a16:creationId xmlns:a16="http://schemas.microsoft.com/office/drawing/2014/main" id="{60310972-234F-4811-B605-D71B4597D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78575" y="4193410"/>
            <a:ext cx="5802671" cy="592569"/>
          </a:xfrm>
          <a:prstGeom prst="roundRect">
            <a:avLst>
              <a:gd name="adj" fmla="val 10000"/>
            </a:avLst>
          </a:prstGeom>
          <a:solidFill>
            <a:srgbClr val="C96731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32" name="Freeform: Shape 17">
            <a:extLst>
              <a:ext uri="{FF2B5EF4-FFF2-40B4-BE49-F238E27FC236}">
                <a16:creationId xmlns:a16="http://schemas.microsoft.com/office/drawing/2014/main" id="{1636CAAF-05BB-46CC-8A5A-01FDFCC1CCA7}"/>
              </a:ext>
            </a:extLst>
          </p:cNvPr>
          <p:cNvSpPr/>
          <p:nvPr/>
        </p:nvSpPr>
        <p:spPr>
          <a:xfrm>
            <a:off x="5831115" y="4193410"/>
            <a:ext cx="5599998" cy="567423"/>
          </a:xfrm>
          <a:custGeom>
            <a:avLst/>
            <a:gdLst>
              <a:gd name="connsiteX0" fmla="*/ 0 w 3910355"/>
              <a:gd name="connsiteY0" fmla="*/ 0 h 785179"/>
              <a:gd name="connsiteX1" fmla="*/ 3910355 w 3910355"/>
              <a:gd name="connsiteY1" fmla="*/ 0 h 785179"/>
              <a:gd name="connsiteX2" fmla="*/ 3910355 w 3910355"/>
              <a:gd name="connsiteY2" fmla="*/ 785179 h 785179"/>
              <a:gd name="connsiteX3" fmla="*/ 0 w 3910355"/>
              <a:gd name="connsiteY3" fmla="*/ 785179 h 785179"/>
              <a:gd name="connsiteX4" fmla="*/ 0 w 3910355"/>
              <a:gd name="connsiteY4" fmla="*/ 0 h 785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0355" h="785179">
                <a:moveTo>
                  <a:pt x="0" y="0"/>
                </a:moveTo>
                <a:lnTo>
                  <a:pt x="3910355" y="0"/>
                </a:lnTo>
                <a:lnTo>
                  <a:pt x="3910355" y="785179"/>
                </a:lnTo>
                <a:lnTo>
                  <a:pt x="0" y="78517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bg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3098" tIns="83098" rIns="83098" bIns="83098" numCol="1" spcCol="1270" anchor="ctr" anchorCtr="0">
            <a:no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/>
              <a:t>identification and description of other similar facilities and projects in the given area, and</a:t>
            </a:r>
          </a:p>
        </p:txBody>
      </p:sp>
      <p:sp>
        <p:nvSpPr>
          <p:cNvPr id="33" name="Rectangle: Rounded Corners 18">
            <a:extLst>
              <a:ext uri="{FF2B5EF4-FFF2-40B4-BE49-F238E27FC236}">
                <a16:creationId xmlns:a16="http://schemas.microsoft.com/office/drawing/2014/main" id="{55E285AF-F096-42F1-AC21-18B51A245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68211" y="4916450"/>
            <a:ext cx="5802671" cy="567423"/>
          </a:xfrm>
          <a:prstGeom prst="roundRect">
            <a:avLst>
              <a:gd name="adj" fmla="val 10000"/>
            </a:avLst>
          </a:prstGeom>
          <a:solidFill>
            <a:srgbClr val="9CA383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34" name="Freeform: Shape 19">
            <a:extLst>
              <a:ext uri="{FF2B5EF4-FFF2-40B4-BE49-F238E27FC236}">
                <a16:creationId xmlns:a16="http://schemas.microsoft.com/office/drawing/2014/main" id="{9769DE65-4C52-451E-A1F0-5EBFA7879953}"/>
              </a:ext>
            </a:extLst>
          </p:cNvPr>
          <p:cNvSpPr/>
          <p:nvPr/>
        </p:nvSpPr>
        <p:spPr>
          <a:xfrm>
            <a:off x="5831115" y="4916450"/>
            <a:ext cx="5599998" cy="567423"/>
          </a:xfrm>
          <a:custGeom>
            <a:avLst/>
            <a:gdLst>
              <a:gd name="connsiteX0" fmla="*/ 0 w 3910355"/>
              <a:gd name="connsiteY0" fmla="*/ 0 h 785179"/>
              <a:gd name="connsiteX1" fmla="*/ 3910355 w 3910355"/>
              <a:gd name="connsiteY1" fmla="*/ 0 h 785179"/>
              <a:gd name="connsiteX2" fmla="*/ 3910355 w 3910355"/>
              <a:gd name="connsiteY2" fmla="*/ 785179 h 785179"/>
              <a:gd name="connsiteX3" fmla="*/ 0 w 3910355"/>
              <a:gd name="connsiteY3" fmla="*/ 785179 h 785179"/>
              <a:gd name="connsiteX4" fmla="*/ 0 w 3910355"/>
              <a:gd name="connsiteY4" fmla="*/ 0 h 785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0355" h="785179">
                <a:moveTo>
                  <a:pt x="0" y="0"/>
                </a:moveTo>
                <a:lnTo>
                  <a:pt x="3910355" y="0"/>
                </a:lnTo>
                <a:lnTo>
                  <a:pt x="3910355" y="785179"/>
                </a:lnTo>
                <a:lnTo>
                  <a:pt x="0" y="78517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bg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3098" tIns="83098" rIns="83098" bIns="83098" numCol="1" spcCol="1270" anchor="ctr" anchorCtr="0">
            <a:norm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/>
              <a:t> the order of priority.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7D50-C6C7-4CA4-B8DF-846892B9212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3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9" grpId="0"/>
      <p:bldP spid="21" grpId="0"/>
      <p:bldP spid="23" grpId="0"/>
      <p:bldP spid="25" grpId="0"/>
      <p:bldP spid="27" grpId="0"/>
      <p:bldP spid="30" grpId="0"/>
      <p:bldP spid="32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grayscl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C96194-AAC4-4A06-864A-C451CE23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95" y="216599"/>
            <a:ext cx="1300074" cy="1300074"/>
          </a:xfrm>
          <a:prstGeom prst="rect">
            <a:avLst/>
          </a:prstGeom>
        </p:spPr>
      </p:pic>
      <p:sp>
        <p:nvSpPr>
          <p:cNvPr id="7" name="Title 1"/>
          <p:cNvSpPr txBox="1">
            <a:spLocks noGrp="1"/>
          </p:cNvSpPr>
          <p:nvPr>
            <p:ph type="title" idx="4294967295"/>
          </p:nvPr>
        </p:nvSpPr>
        <p:spPr bwMode="blackWhite">
          <a:xfrm>
            <a:off x="2321772" y="303691"/>
            <a:ext cx="7458808" cy="966130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prstDash/>
            <a:miter lim="800000"/>
          </a:ln>
          <a:effectLst/>
        </p:spPr>
        <p:txBody>
          <a:bodyPr rot="0" spcFirstLastPara="0" vertOverflow="overflow" horzOverflow="overflow" vert="horz" wrap="square" lIns="274320" tIns="182880" rIns="274320" bIns="182880" numCol="1" spcCol="0" rtlCol="0" fromWordArt="0" anchor="ctr" anchorCtr="1" forceAA="0" compatLnSpc="1">
            <a:prstTxWarp prst="textNoShape">
              <a:avLst/>
            </a:prstTxWarp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all" spc="2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ADDITIONAL Non-state requirements</a:t>
            </a:r>
            <a:endParaRPr kumimoji="0" lang="en-US" sz="1800" b="0" i="0" u="none" strike="noStrike" kern="1200" cap="all" spc="20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5" name="Diagram 34" descr="A Legistlative Letter of Support (LOS)&#10;A Minimum 25% local Match&#10;Updated information on amount of match expended"/>
          <p:cNvGraphicFramePr/>
          <p:nvPr>
            <p:extLst>
              <p:ext uri="{D42A27DB-BD31-4B8C-83A1-F6EECF244321}">
                <p14:modId xmlns:p14="http://schemas.microsoft.com/office/powerpoint/2010/main" val="3954971813"/>
              </p:ext>
            </p:extLst>
          </p:nvPr>
        </p:nvGraphicFramePr>
        <p:xfrm>
          <a:off x="2739488" y="1652687"/>
          <a:ext cx="5767493" cy="4227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6" name="TextBox 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502473" y="237234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092058" y="313091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8" name="TextBox 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591534" y="393058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7D50-C6C7-4CA4-B8DF-846892B9212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7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grayscl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C96194-AAC4-4A06-864A-C451CE23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95" y="216599"/>
            <a:ext cx="1300074" cy="1300074"/>
          </a:xfrm>
          <a:prstGeom prst="rect">
            <a:avLst/>
          </a:prstGeom>
        </p:spPr>
      </p:pic>
      <p:sp>
        <p:nvSpPr>
          <p:cNvPr id="7" name="Title 1"/>
          <p:cNvSpPr txBox="1">
            <a:spLocks noGrp="1"/>
          </p:cNvSpPr>
          <p:nvPr>
            <p:ph type="title" idx="4294967295"/>
          </p:nvPr>
        </p:nvSpPr>
        <p:spPr bwMode="blackWhite">
          <a:xfrm>
            <a:off x="2321772" y="303691"/>
            <a:ext cx="7458808" cy="966130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prstDash/>
            <a:miter lim="800000"/>
          </a:ln>
          <a:effectLst/>
        </p:spPr>
        <p:txBody>
          <a:bodyPr rot="0" spcFirstLastPara="0" vertOverflow="overflow" horzOverflow="overflow" vert="horz" wrap="square" lIns="274320" tIns="182880" rIns="274320" bIns="182880" numCol="1" spcCol="0" rtlCol="0" fromWordArt="0" anchor="ctr" anchorCtr="1" forceAA="0" compatLnSpc="1">
            <a:prstTxWarp prst="textNoShape">
              <a:avLst/>
            </a:prstTxWarp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all" spc="20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Ecorts</a:t>
            </a:r>
            <a:r>
              <a:rPr kumimoji="0" lang="en-US" sz="2700" b="0" i="0" u="none" strike="noStrike" kern="1200" cap="all" spc="2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system</a:t>
            </a:r>
            <a:endParaRPr kumimoji="0" lang="en-US" sz="1800" b="0" i="0" u="none" strike="noStrike" kern="1200" cap="all" spc="20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9584" y="1516673"/>
            <a:ext cx="6363184" cy="475746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7D50-C6C7-4CA4-B8DF-846892B9212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82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grayscl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C96194-AAC4-4A06-864A-C451CE23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95" y="216599"/>
            <a:ext cx="1300074" cy="1300074"/>
          </a:xfrm>
          <a:prstGeom prst="rect">
            <a:avLst/>
          </a:prstGeom>
        </p:spPr>
      </p:pic>
      <p:sp>
        <p:nvSpPr>
          <p:cNvPr id="7" name="Title 1"/>
          <p:cNvSpPr txBox="1">
            <a:spLocks noGrp="1"/>
          </p:cNvSpPr>
          <p:nvPr>
            <p:ph type="title" idx="4294967295"/>
          </p:nvPr>
        </p:nvSpPr>
        <p:spPr bwMode="blackWhite">
          <a:xfrm>
            <a:off x="2321772" y="303691"/>
            <a:ext cx="7458808" cy="966130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prstDash/>
            <a:miter lim="800000"/>
          </a:ln>
          <a:effectLst/>
        </p:spPr>
        <p:txBody>
          <a:bodyPr rot="0" spcFirstLastPara="0" vertOverflow="overflow" horzOverflow="overflow" vert="horz" wrap="square" lIns="274320" tIns="182880" rIns="274320" bIns="182880" numCol="1" spcCol="0" rtlCol="0" fromWordArt="0" anchor="ctr" anchorCtr="1" forceAA="0" compatLnSpc="1">
            <a:prstTxWarp prst="textNoShape">
              <a:avLst/>
            </a:prstTxWarp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all" spc="2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enactment phase</a:t>
            </a:r>
            <a:endParaRPr kumimoji="0" lang="en-US" sz="1800" b="0" i="0" u="none" strike="noStrike" kern="1200" cap="all" spc="20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9" name="Diagram group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38901" y="1903079"/>
            <a:ext cx="2155736" cy="1077868"/>
            <a:chOff x="2784005" y="1688332"/>
            <a:chExt cx="2155736" cy="107786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11" name="Group 10"/>
            <p:cNvGrpSpPr/>
            <p:nvPr/>
          </p:nvGrpSpPr>
          <p:grpSpPr>
            <a:xfrm>
              <a:off x="2784005" y="1688332"/>
              <a:ext cx="2155736" cy="1077868"/>
              <a:chOff x="2784005" y="1688332"/>
              <a:chExt cx="2155736" cy="1077868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2784005" y="1688332"/>
                <a:ext cx="2155736" cy="1077868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sp3d extrusionH="152250" prstMaterial="matte">
                <a:bevelT w="165100" prst="coolSlan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hueOff val="144995"/>
                  <a:satOff val="-13374"/>
                  <a:lumOff val="16581"/>
                  <a:alphaOff val="0"/>
                </a:schemeClr>
              </a:fillRef>
              <a:effectRef idx="2">
                <a:schemeClr val="accent1">
                  <a:shade val="80000"/>
                  <a:hueOff val="144995"/>
                  <a:satOff val="-13374"/>
                  <a:lumOff val="16581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Rounded Rectangle 4"/>
              <p:cNvSpPr txBox="1"/>
              <p:nvPr/>
            </p:nvSpPr>
            <p:spPr>
              <a:xfrm>
                <a:off x="2836622" y="1740949"/>
                <a:ext cx="2050502" cy="97263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5250" tIns="95250" rIns="95250" bIns="95250" numCol="1" spcCol="1270" anchor="ctr" anchorCtr="0">
                <a:noAutofit/>
                <a:sp3d extrusionH="28000" prstMaterial="matte"/>
              </a:bodyPr>
              <a:lstStyle/>
              <a:p>
                <a:pPr lvl="0"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500" kern="1200" dirty="0"/>
                  <a:t>Enactment</a:t>
                </a:r>
              </a:p>
            </p:txBody>
          </p:sp>
        </p:grpSp>
      </p:grp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46914" y="3340211"/>
            <a:ext cx="10955865" cy="3243469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</a:rPr>
              <a:t>Governor submits Original House Bill 2 to the legislature by the 8</a:t>
            </a:r>
            <a:r>
              <a:rPr lang="en-US" sz="1800" baseline="30000" dirty="0">
                <a:solidFill>
                  <a:schemeClr val="tx1"/>
                </a:solidFill>
              </a:rPr>
              <a:t>th</a:t>
            </a:r>
            <a:r>
              <a:rPr lang="en-US" sz="1800" dirty="0">
                <a:solidFill>
                  <a:schemeClr val="tx1"/>
                </a:solidFill>
              </a:rPr>
              <a:t> day of the legislative session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</a:rPr>
              <a:t>Legislature amends the Bill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</a:rPr>
              <a:t>Governor signs the Bill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</a:rPr>
              <a:t>The Bill becomes “the Act”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7D50-C6C7-4CA4-B8DF-846892B9212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97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grayscl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C96194-AAC4-4A06-864A-C451CE23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95" y="216599"/>
            <a:ext cx="1300074" cy="1300074"/>
          </a:xfrm>
          <a:prstGeom prst="rect">
            <a:avLst/>
          </a:prstGeom>
        </p:spPr>
      </p:pic>
      <p:sp>
        <p:nvSpPr>
          <p:cNvPr id="7" name="Title 1"/>
          <p:cNvSpPr txBox="1">
            <a:spLocks noGrp="1"/>
          </p:cNvSpPr>
          <p:nvPr>
            <p:ph type="title" idx="4294967295"/>
          </p:nvPr>
        </p:nvSpPr>
        <p:spPr bwMode="blackWhite">
          <a:xfrm>
            <a:off x="2321772" y="303691"/>
            <a:ext cx="7458808" cy="966130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prstDash/>
            <a:miter lim="800000"/>
          </a:ln>
          <a:effectLst/>
        </p:spPr>
        <p:txBody>
          <a:bodyPr rot="0" spcFirstLastPara="0" vertOverflow="overflow" horzOverflow="overflow" vert="horz" wrap="square" lIns="274320" tIns="182880" rIns="274320" bIns="182880" numCol="1" spcCol="0" rtlCol="0" fromWordArt="0" anchor="ctr" anchorCtr="1" forceAA="0" compatLnSpc="1">
            <a:prstTxWarp prst="textNoShape">
              <a:avLst/>
            </a:prstTxWarp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all" spc="2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Following bill enactment</a:t>
            </a:r>
            <a:endParaRPr kumimoji="0" lang="en-US" sz="1800" b="0" i="0" u="none" strike="noStrike" kern="1200" cap="all" spc="20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7684" y="1637045"/>
            <a:ext cx="5363463" cy="471930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7D50-C6C7-4CA4-B8DF-846892B9212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03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grayscl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C96194-AAC4-4A06-864A-C451CE23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95" y="216599"/>
            <a:ext cx="1300074" cy="1300074"/>
          </a:xfrm>
          <a:prstGeom prst="rect">
            <a:avLst/>
          </a:prstGeom>
        </p:spPr>
      </p:pic>
      <p:sp>
        <p:nvSpPr>
          <p:cNvPr id="7" name="Title 1"/>
          <p:cNvSpPr txBox="1">
            <a:spLocks noGrp="1"/>
          </p:cNvSpPr>
          <p:nvPr>
            <p:ph type="title" idx="4294967295"/>
          </p:nvPr>
        </p:nvSpPr>
        <p:spPr bwMode="blackWhite">
          <a:xfrm>
            <a:off x="2321772" y="303691"/>
            <a:ext cx="7458808" cy="966130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prstDash/>
            <a:miter lim="800000"/>
          </a:ln>
          <a:effectLst/>
        </p:spPr>
        <p:txBody>
          <a:bodyPr rot="0" spcFirstLastPara="0" vertOverflow="overflow" horzOverflow="overflow" vert="horz" wrap="square" lIns="274320" tIns="182880" rIns="274320" bIns="182880" numCol="1" spcCol="0" rtlCol="0" fromWordArt="0" anchor="ctr" anchorCtr="1" forceAA="0" compatLnSpc="1">
            <a:prstTxWarp prst="textNoShape">
              <a:avLst/>
            </a:prstTxWarp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all" spc="2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type of appropriation did I receive?</a:t>
            </a:r>
            <a:endParaRPr kumimoji="0" lang="en-US" sz="1800" b="0" i="0" u="none" strike="noStrike" kern="1200" cap="all" spc="20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1564849" y="2790334"/>
            <a:ext cx="2931736" cy="19843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General Obligation Bonds</a:t>
            </a:r>
            <a:endParaRPr lang="en-US" b="1" dirty="0">
              <a:ln w="0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2772" y="5198116"/>
            <a:ext cx="4121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Must be approved by the State Bond Commission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61901" y="3597839"/>
            <a:ext cx="523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</a:t>
            </a:r>
          </a:p>
        </p:txBody>
      </p:sp>
      <p:sp>
        <p:nvSpPr>
          <p:cNvPr id="9" name="Oval 8"/>
          <p:cNvSpPr/>
          <p:nvPr/>
        </p:nvSpPr>
        <p:spPr>
          <a:xfrm>
            <a:off x="7750404" y="2790334"/>
            <a:ext cx="2931736" cy="19843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Cash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55493" y="5196627"/>
            <a:ext cx="41215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Available once Governor signs the bill into 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7D50-C6C7-4CA4-B8DF-846892B9212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0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grayscl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C96194-AAC4-4A06-864A-C451CE23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95" y="216599"/>
            <a:ext cx="1300074" cy="1300074"/>
          </a:xfrm>
          <a:prstGeom prst="rect">
            <a:avLst/>
          </a:prstGeom>
        </p:spPr>
      </p:pic>
      <p:sp>
        <p:nvSpPr>
          <p:cNvPr id="7" name="Title 1"/>
          <p:cNvSpPr txBox="1">
            <a:spLocks noGrp="1"/>
          </p:cNvSpPr>
          <p:nvPr>
            <p:ph type="title" idx="4294967295"/>
          </p:nvPr>
        </p:nvSpPr>
        <p:spPr bwMode="blackWhite">
          <a:xfrm>
            <a:off x="2321772" y="383571"/>
            <a:ext cx="7458808" cy="966130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prstDash/>
            <a:miter lim="800000"/>
          </a:ln>
          <a:effectLst/>
        </p:spPr>
        <p:txBody>
          <a:bodyPr rot="0" spcFirstLastPara="0" vertOverflow="overflow" horzOverflow="overflow" vert="horz" wrap="square" lIns="274320" tIns="182880" rIns="274320" bIns="182880" numCol="1" spcCol="0" rtlCol="0" fromWordArt="0" anchor="ctr" anchorCtr="1" forceAA="0" compatLnSpc="1">
            <a:prstTxWarp prst="textNoShape">
              <a:avLst/>
            </a:prstTxWarp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all" spc="2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do you mean by cash?</a:t>
            </a:r>
            <a:endParaRPr kumimoji="0" lang="en-US" sz="1800" b="0" i="0" u="none" strike="noStrike" kern="1200" cap="all" spc="20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Diagram 8" descr="General Fund (Direct), State General Fund (Direct) Non-Recurring Revenues, Capital Outlay Savings Fund, Re-appropriated Cash, Re-Appropriated Bond Proceeds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5504835"/>
              </p:ext>
            </p:extLst>
          </p:nvPr>
        </p:nvGraphicFramePr>
        <p:xfrm>
          <a:off x="1987176" y="130280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18674" y="6256148"/>
            <a:ext cx="606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**Cash is disbursed as expenditures are made on a project**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7D50-C6C7-4CA4-B8DF-846892B9212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77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grayscl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C96194-AAC4-4A06-864A-C451CE23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95" y="216599"/>
            <a:ext cx="1300074" cy="1300074"/>
          </a:xfrm>
          <a:prstGeom prst="rect">
            <a:avLst/>
          </a:prstGeom>
        </p:spPr>
      </p:pic>
      <p:sp>
        <p:nvSpPr>
          <p:cNvPr id="7" name="Title 1"/>
          <p:cNvSpPr txBox="1">
            <a:spLocks noGrp="1"/>
          </p:cNvSpPr>
          <p:nvPr>
            <p:ph type="title" idx="4294967295"/>
          </p:nvPr>
        </p:nvSpPr>
        <p:spPr bwMode="blackWhite">
          <a:xfrm>
            <a:off x="2321772" y="303691"/>
            <a:ext cx="7458808" cy="966130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prstDash/>
            <a:miter lim="800000"/>
          </a:ln>
          <a:effectLst/>
        </p:spPr>
        <p:txBody>
          <a:bodyPr rot="0" spcFirstLastPara="0" vertOverflow="overflow" horzOverflow="overflow" vert="horz" wrap="square" lIns="274320" tIns="182880" rIns="274320" bIns="182880" numCol="1" spcCol="0" rtlCol="0" fromWordArt="0" anchor="ctr" anchorCtr="1" forceAA="0" compatLnSpc="1">
            <a:prstTxWarp prst="textNoShape">
              <a:avLst/>
            </a:prstTxWarp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all" spc="2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 of appropriations</a:t>
            </a:r>
            <a:endParaRPr kumimoji="0" lang="en-US" sz="1800" b="0" i="0" u="none" strike="noStrike" kern="1200" cap="all" spc="20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 descr="project information from Act 2&#10;(576366) is the Project ID&#10;Revenues is the Appropriation Sourc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8577" y="1933816"/>
            <a:ext cx="7750396" cy="1171010"/>
          </a:xfrm>
          <a:prstGeom prst="rect">
            <a:avLst/>
          </a:prstGeom>
        </p:spPr>
      </p:pic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8577" y="4049550"/>
            <a:ext cx="7750396" cy="1742620"/>
          </a:xfrm>
          <a:prstGeom prst="rect">
            <a:avLst/>
          </a:prstGeom>
        </p:spPr>
      </p:pic>
      <p:cxnSp>
        <p:nvCxnSpPr>
          <p:cNvPr id="8" name="Elbow Connector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777139" y="1933815"/>
            <a:ext cx="1332854" cy="158457"/>
          </a:xfrm>
          <a:prstGeom prst="bentConnector3">
            <a:avLst>
              <a:gd name="adj1" fmla="val 66279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3621" y="1779927"/>
            <a:ext cx="1456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Project ID</a:t>
            </a:r>
          </a:p>
        </p:txBody>
      </p:sp>
      <p:sp>
        <p:nvSpPr>
          <p:cNvPr id="13" name="TextBox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8488" y="2505217"/>
            <a:ext cx="1909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Appropriation Source</a:t>
            </a:r>
          </a:p>
        </p:txBody>
      </p:sp>
      <p:cxnSp>
        <p:nvCxnSpPr>
          <p:cNvPr id="19" name="Elbow Connector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777139" y="2675131"/>
            <a:ext cx="2121492" cy="24761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7D50-C6C7-4CA4-B8DF-846892B9212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58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grayscl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C96194-AAC4-4A06-864A-C451CE23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95" y="216599"/>
            <a:ext cx="1300074" cy="1300074"/>
          </a:xfrm>
          <a:prstGeom prst="rect">
            <a:avLst/>
          </a:prstGeom>
        </p:spPr>
      </p:pic>
      <p:sp>
        <p:nvSpPr>
          <p:cNvPr id="7" name="Title 1"/>
          <p:cNvSpPr txBox="1">
            <a:spLocks noGrp="1"/>
          </p:cNvSpPr>
          <p:nvPr>
            <p:ph type="title" idx="4294967295"/>
          </p:nvPr>
        </p:nvSpPr>
        <p:spPr bwMode="blackWhite">
          <a:xfrm>
            <a:off x="2366596" y="2150161"/>
            <a:ext cx="7458808" cy="966130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prstDash/>
            <a:miter lim="800000"/>
          </a:ln>
          <a:effectLst/>
        </p:spPr>
        <p:txBody>
          <a:bodyPr rot="0" spcFirstLastPara="0" vertOverflow="overflow" horzOverflow="overflow" vert="horz" wrap="square" lIns="274320" tIns="182880" rIns="274320" bIns="182880" numCol="1" spcCol="0" rtlCol="0" fromWordArt="0" anchor="ctr" anchorCtr="1" forceAA="0" compatLnSpc="1">
            <a:prstTxWarp prst="textNoShape">
              <a:avLst/>
            </a:prstTxWarp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all" spc="2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2025 Capital Outlay Seminar</a:t>
            </a:r>
            <a:br>
              <a:rPr kumimoji="0" lang="en-US" sz="3800" b="0" i="0" u="none" strike="noStrike" kern="1200" cap="all" spc="2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800" b="0" i="0" u="none" strike="noStrike" kern="1200" cap="all" spc="2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 </a:t>
            </a:r>
            <a:r>
              <a:rPr kumimoji="0" lang="en-US" sz="1800" b="0" i="0" u="none" strike="noStrike" kern="1200" cap="all" spc="20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NON-State</a:t>
            </a:r>
            <a:r>
              <a:rPr kumimoji="0" lang="en-US" sz="1800" b="0" i="0" u="none" strike="noStrike" kern="1200" cap="all" spc="2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Agencies</a:t>
            </a:r>
          </a:p>
        </p:txBody>
      </p:sp>
      <p:cxnSp>
        <p:nvCxnSpPr>
          <p:cNvPr id="9" name="Straight Connecto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549519" y="3534508"/>
            <a:ext cx="11056327" cy="8792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63969" y="4163158"/>
            <a:ext cx="8559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Office of Facility Planning and Control</a:t>
            </a:r>
          </a:p>
          <a:p>
            <a:pPr algn="ctr"/>
            <a:r>
              <a:rPr lang="en-US" sz="1400" dirty="0"/>
              <a:t>Margaret Hill, Capital Outlay Administrator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7D50-C6C7-4CA4-B8DF-846892B921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14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grayscl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C96194-AAC4-4A06-864A-C451CE23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95" y="216599"/>
            <a:ext cx="1300074" cy="1300074"/>
          </a:xfrm>
          <a:prstGeom prst="rect">
            <a:avLst/>
          </a:prstGeom>
        </p:spPr>
      </p:pic>
      <p:sp>
        <p:nvSpPr>
          <p:cNvPr id="7" name="Title 1"/>
          <p:cNvSpPr txBox="1">
            <a:spLocks noGrp="1"/>
          </p:cNvSpPr>
          <p:nvPr>
            <p:ph type="title" idx="4294967295"/>
          </p:nvPr>
        </p:nvSpPr>
        <p:spPr bwMode="blackWhite">
          <a:xfrm>
            <a:off x="2321772" y="303691"/>
            <a:ext cx="7458808" cy="966130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prstDash/>
            <a:miter lim="800000"/>
          </a:ln>
          <a:effectLst/>
        </p:spPr>
        <p:txBody>
          <a:bodyPr rot="0" spcFirstLastPara="0" vertOverflow="overflow" horzOverflow="overflow" vert="horz" wrap="square" lIns="274320" tIns="182880" rIns="274320" bIns="182880" numCol="1" spcCol="0" rtlCol="0" fromWordArt="0" anchor="ctr" anchorCtr="1" forceAA="0" compatLnSpc="1">
            <a:prstTxWarp prst="textNoShape">
              <a:avLst/>
            </a:prstTxWarp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all" spc="2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 of appropriations</a:t>
            </a:r>
            <a:r>
              <a:rPr kumimoji="0" lang="en-US" sz="1200" b="0" i="0" u="none" strike="noStrike" kern="1200" cap="all" spc="2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contd.</a:t>
            </a:r>
            <a:endParaRPr kumimoji="0" lang="en-US" sz="1800" b="0" i="0" u="none" strike="noStrike" kern="1200" cap="all" spc="20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0642" y="5599081"/>
            <a:ext cx="9808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********Appropriations are made to a specific entity for a specific purpose.***********</a:t>
            </a:r>
          </a:p>
        </p:txBody>
      </p:sp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6300" y="1744796"/>
            <a:ext cx="8337275" cy="346634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7D50-C6C7-4CA4-B8DF-846892B9212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4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grayscl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C96194-AAC4-4A06-864A-C451CE23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95" y="216599"/>
            <a:ext cx="1300074" cy="1300074"/>
          </a:xfrm>
          <a:prstGeom prst="rect">
            <a:avLst/>
          </a:prstGeom>
        </p:spPr>
      </p:pic>
      <p:sp>
        <p:nvSpPr>
          <p:cNvPr id="7" name="Title 1"/>
          <p:cNvSpPr txBox="1">
            <a:spLocks noGrp="1"/>
          </p:cNvSpPr>
          <p:nvPr>
            <p:ph type="title" idx="4294967295"/>
          </p:nvPr>
        </p:nvSpPr>
        <p:spPr bwMode="blackWhite">
          <a:xfrm>
            <a:off x="2321772" y="303691"/>
            <a:ext cx="7458808" cy="966130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prstDash/>
            <a:miter lim="800000"/>
          </a:ln>
          <a:effectLst/>
        </p:spPr>
        <p:txBody>
          <a:bodyPr rot="0" spcFirstLastPara="0" vertOverflow="overflow" horzOverflow="overflow" vert="horz" wrap="square" lIns="274320" tIns="182880" rIns="274320" bIns="182880" numCol="1" spcCol="0" rtlCol="0" fromWordArt="0" anchor="ctr" anchorCtr="1" forceAA="0" compatLnSpc="1">
            <a:prstTxWarp prst="textNoShape">
              <a:avLst/>
            </a:prstTxWarp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all" spc="2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Appropriated vs funded</a:t>
            </a:r>
            <a:endParaRPr kumimoji="0" lang="en-US" sz="1800" b="0" i="0" u="none" strike="noStrike" kern="1200" cap="all" spc="20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92A496D9-BC14-46E0-966A-51FA81297C3C}"/>
              </a:ext>
            </a:extLst>
          </p:cNvPr>
          <p:cNvSpPr txBox="1"/>
          <p:nvPr/>
        </p:nvSpPr>
        <p:spPr>
          <a:xfrm>
            <a:off x="264161" y="2205383"/>
            <a:ext cx="11548533" cy="29623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defTabSz="342900">
              <a:spcAft>
                <a:spcPts val="1500"/>
              </a:spcAft>
              <a:defRPr/>
            </a:pPr>
            <a:r>
              <a:rPr sz="6000" b="1" i="1" spc="-814" dirty="0">
                <a:solidFill>
                  <a:schemeClr val="accent1"/>
                </a:solidFill>
                <a:latin typeface="Calisto MT" panose="02040603050505030304" pitchFamily="18" charset="0"/>
                <a:cs typeface="Corbel"/>
              </a:rPr>
              <a:t> </a:t>
            </a:r>
            <a:r>
              <a:rPr sz="6000" b="1" spc="-19" dirty="0">
                <a:solidFill>
                  <a:schemeClr val="accent1"/>
                </a:solidFill>
                <a:latin typeface="Calisto MT" panose="02040603050505030304" pitchFamily="18" charset="0"/>
                <a:cs typeface="Corbel"/>
              </a:rPr>
              <a:t>Being</a:t>
            </a:r>
            <a:r>
              <a:rPr sz="6000" b="1" i="1" spc="-19" dirty="0">
                <a:solidFill>
                  <a:schemeClr val="accent1"/>
                </a:solidFill>
                <a:latin typeface="Calisto MT" panose="02040603050505030304" pitchFamily="18" charset="0"/>
                <a:cs typeface="Corbel"/>
              </a:rPr>
              <a:t> </a:t>
            </a:r>
            <a:r>
              <a:rPr sz="6000" b="1" i="1" u="heavy" spc="-19" dirty="0">
                <a:solidFill>
                  <a:schemeClr val="accent5"/>
                </a:solidFill>
                <a:latin typeface="Calisto MT" panose="02040603050505030304" pitchFamily="18" charset="0"/>
                <a:cs typeface="Corbel"/>
              </a:rPr>
              <a:t>in the</a:t>
            </a:r>
            <a:r>
              <a:rPr sz="6000" b="1" i="1" u="heavy" spc="-124" dirty="0">
                <a:solidFill>
                  <a:schemeClr val="accent5"/>
                </a:solidFill>
                <a:latin typeface="Calisto MT" panose="02040603050505030304" pitchFamily="18" charset="0"/>
                <a:cs typeface="Corbel"/>
              </a:rPr>
              <a:t> </a:t>
            </a:r>
            <a:r>
              <a:rPr sz="6000" b="1" i="1" u="heavy" spc="-83" dirty="0">
                <a:solidFill>
                  <a:schemeClr val="accent5"/>
                </a:solidFill>
                <a:latin typeface="Calisto MT" panose="02040603050505030304" pitchFamily="18" charset="0"/>
                <a:cs typeface="Corbel"/>
              </a:rPr>
              <a:t>A</a:t>
            </a:r>
            <a:r>
              <a:rPr sz="6000" b="1" i="1" u="heavy" spc="-15" dirty="0">
                <a:solidFill>
                  <a:schemeClr val="accent5"/>
                </a:solidFill>
                <a:latin typeface="Calisto MT" panose="02040603050505030304" pitchFamily="18" charset="0"/>
                <a:cs typeface="Corbel"/>
              </a:rPr>
              <a:t>ct </a:t>
            </a:r>
            <a:endParaRPr lang="en-US" sz="6000" b="1" i="1" u="heavy" spc="-15" dirty="0">
              <a:solidFill>
                <a:schemeClr val="accent5"/>
              </a:solidFill>
              <a:latin typeface="Calisto MT" panose="02040603050505030304" pitchFamily="18" charset="0"/>
              <a:cs typeface="Corbel"/>
            </a:endParaRPr>
          </a:p>
          <a:p>
            <a:pPr algn="ctr" defTabSz="342900">
              <a:spcAft>
                <a:spcPts val="1500"/>
              </a:spcAft>
              <a:defRPr/>
            </a:pPr>
            <a:r>
              <a:rPr sz="6000" b="1" spc="-15" dirty="0">
                <a:solidFill>
                  <a:schemeClr val="accent1"/>
                </a:solidFill>
                <a:latin typeface="Calisto MT" panose="02040603050505030304" pitchFamily="18" charset="0"/>
                <a:cs typeface="Corbel"/>
              </a:rPr>
              <a:t>is</a:t>
            </a:r>
            <a:r>
              <a:rPr sz="6000" b="1" spc="-4" dirty="0">
                <a:solidFill>
                  <a:schemeClr val="accent1"/>
                </a:solidFill>
                <a:latin typeface="Calisto MT" panose="02040603050505030304" pitchFamily="18" charset="0"/>
                <a:cs typeface="Corbel"/>
              </a:rPr>
              <a:t> </a:t>
            </a:r>
            <a:r>
              <a:rPr sz="6000" b="1" spc="-30" dirty="0">
                <a:solidFill>
                  <a:schemeClr val="accent1"/>
                </a:solidFill>
                <a:latin typeface="Calisto MT" panose="02040603050505030304" pitchFamily="18" charset="0"/>
                <a:cs typeface="Corbel"/>
              </a:rPr>
              <a:t>N</a:t>
            </a:r>
            <a:r>
              <a:rPr sz="6000" b="1" spc="-105" dirty="0">
                <a:solidFill>
                  <a:schemeClr val="accent1"/>
                </a:solidFill>
                <a:latin typeface="Calisto MT" panose="02040603050505030304" pitchFamily="18" charset="0"/>
                <a:cs typeface="Corbel"/>
              </a:rPr>
              <a:t>O</a:t>
            </a:r>
            <a:r>
              <a:rPr sz="6000" b="1" spc="-15" dirty="0">
                <a:solidFill>
                  <a:schemeClr val="accent1"/>
                </a:solidFill>
                <a:latin typeface="Calisto MT" panose="02040603050505030304" pitchFamily="18" charset="0"/>
                <a:cs typeface="Corbel"/>
              </a:rPr>
              <a:t>T </a:t>
            </a:r>
            <a:r>
              <a:rPr sz="6000" b="1" spc="-814" dirty="0">
                <a:solidFill>
                  <a:schemeClr val="accent1"/>
                </a:solidFill>
                <a:latin typeface="Calisto MT" panose="02040603050505030304" pitchFamily="18" charset="0"/>
                <a:cs typeface="Corbel"/>
              </a:rPr>
              <a:t> </a:t>
            </a:r>
            <a:r>
              <a:rPr sz="6000" b="1" spc="-19" dirty="0">
                <a:solidFill>
                  <a:schemeClr val="accent1"/>
                </a:solidFill>
                <a:latin typeface="Calisto MT" panose="02040603050505030304" pitchFamily="18" charset="0"/>
                <a:cs typeface="Corbel"/>
              </a:rPr>
              <a:t>the same as</a:t>
            </a:r>
            <a:r>
              <a:rPr sz="6000" b="1" dirty="0">
                <a:solidFill>
                  <a:schemeClr val="accent1"/>
                </a:solidFill>
                <a:latin typeface="Calisto MT" panose="02040603050505030304" pitchFamily="18" charset="0"/>
                <a:cs typeface="Corbel"/>
              </a:rPr>
              <a:t> </a:t>
            </a:r>
            <a:r>
              <a:rPr sz="6000" b="1" i="1" u="heavy" spc="-19" dirty="0">
                <a:solidFill>
                  <a:schemeClr val="accent5"/>
                </a:solidFill>
                <a:latin typeface="Calisto MT" panose="02040603050505030304" pitchFamily="18" charset="0"/>
                <a:cs typeface="Corbel"/>
              </a:rPr>
              <a:t>receiving </a:t>
            </a:r>
            <a:r>
              <a:rPr sz="6000" b="1" i="1" u="heavy" spc="-814" dirty="0">
                <a:solidFill>
                  <a:schemeClr val="accent5"/>
                </a:solidFill>
                <a:latin typeface="Calisto MT" panose="02040603050505030304" pitchFamily="18" charset="0"/>
                <a:cs typeface="Corbel"/>
              </a:rPr>
              <a:t> </a:t>
            </a:r>
            <a:r>
              <a:rPr sz="6000" b="1" i="1" u="heavy" spc="-23" dirty="0">
                <a:solidFill>
                  <a:schemeClr val="accent5"/>
                </a:solidFill>
                <a:latin typeface="Calisto MT" panose="02040603050505030304" pitchFamily="18" charset="0"/>
                <a:cs typeface="Corbel"/>
              </a:rPr>
              <a:t>fund</a:t>
            </a:r>
            <a:r>
              <a:rPr sz="6000" b="1" i="1" u="heavy" spc="-26" dirty="0">
                <a:solidFill>
                  <a:schemeClr val="accent5"/>
                </a:solidFill>
                <a:latin typeface="Calisto MT" panose="02040603050505030304" pitchFamily="18" charset="0"/>
                <a:cs typeface="Corbel"/>
              </a:rPr>
              <a:t>i</a:t>
            </a:r>
            <a:r>
              <a:rPr sz="6000" b="1" i="1" u="heavy" spc="-19" dirty="0">
                <a:solidFill>
                  <a:schemeClr val="accent5"/>
                </a:solidFill>
                <a:latin typeface="Calisto MT" panose="02040603050505030304" pitchFamily="18" charset="0"/>
                <a:cs typeface="Corbel"/>
              </a:rPr>
              <a:t>ng</a:t>
            </a:r>
            <a:endParaRPr sz="6000" dirty="0">
              <a:solidFill>
                <a:schemeClr val="accent5"/>
              </a:solidFill>
              <a:latin typeface="Calisto MT" panose="02040603050505030304" pitchFamily="18" charset="0"/>
              <a:cs typeface="Corbe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7D50-C6C7-4CA4-B8DF-846892B9212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002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C96194-AAC4-4A06-864A-C451CE23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95" y="216599"/>
            <a:ext cx="1300074" cy="1300074"/>
          </a:xfrm>
          <a:prstGeom prst="rect">
            <a:avLst/>
          </a:prstGeom>
        </p:spPr>
      </p:pic>
      <p:sp>
        <p:nvSpPr>
          <p:cNvPr id="7" name="Title 1"/>
          <p:cNvSpPr txBox="1">
            <a:spLocks noGrp="1"/>
          </p:cNvSpPr>
          <p:nvPr>
            <p:ph type="title" idx="4294967295"/>
          </p:nvPr>
        </p:nvSpPr>
        <p:spPr bwMode="blackWhite">
          <a:xfrm>
            <a:off x="2321772" y="303691"/>
            <a:ext cx="7458808" cy="966130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prstDash/>
            <a:miter lim="800000"/>
          </a:ln>
          <a:effectLst/>
        </p:spPr>
        <p:txBody>
          <a:bodyPr rot="0" spcFirstLastPara="0" vertOverflow="overflow" horzOverflow="overflow" vert="horz" wrap="square" lIns="274320" tIns="182880" rIns="274320" bIns="182880" numCol="1" spcCol="0" rtlCol="0" fromWordArt="0" anchor="ctr" anchorCtr="1" forceAA="0" compatLnSpc="1">
            <a:prstTxWarp prst="textNoShape">
              <a:avLst/>
            </a:prstTxWarp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all" spc="2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Appropriated vs funded</a:t>
            </a:r>
            <a:r>
              <a:rPr kumimoji="0" lang="en-US" sz="1800" b="0" i="0" u="none" strike="noStrike" kern="1200" cap="all" spc="2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contd.</a:t>
            </a:r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426" y="3187212"/>
            <a:ext cx="3393141" cy="2723938"/>
          </a:xfrm>
          <a:prstGeom prst="rect">
            <a:avLst/>
          </a:prstGeom>
        </p:spPr>
      </p:pic>
      <p:sp>
        <p:nvSpPr>
          <p:cNvPr id="10" name="object 3">
            <a:extLst>
              <a:ext uri="{FF2B5EF4-FFF2-40B4-BE49-F238E27FC236}">
                <a16:creationId xmlns:a16="http://schemas.microsoft.com/office/drawing/2014/main" id="{B7FED170-933F-4835-A5E2-80083474595B}"/>
              </a:ext>
            </a:extLst>
          </p:cNvPr>
          <p:cNvSpPr txBox="1"/>
          <p:nvPr/>
        </p:nvSpPr>
        <p:spPr>
          <a:xfrm>
            <a:off x="2680281" y="2129926"/>
            <a:ext cx="2416493" cy="9694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 indent="-476" algn="ctr" defTabSz="342900">
              <a:defRPr/>
            </a:pPr>
            <a:r>
              <a:rPr sz="2100" b="1" spc="11" dirty="0">
                <a:solidFill>
                  <a:schemeClr val="accent4">
                    <a:lumMod val="75000"/>
                  </a:schemeClr>
                </a:solidFill>
                <a:latin typeface="Arial Black"/>
                <a:cs typeface="Arial Black"/>
              </a:rPr>
              <a:t>A</a:t>
            </a:r>
            <a:r>
              <a:rPr sz="2100" b="1" spc="-15" dirty="0">
                <a:solidFill>
                  <a:schemeClr val="accent4">
                    <a:lumMod val="75000"/>
                  </a:schemeClr>
                </a:solidFill>
                <a:latin typeface="Arial Black"/>
                <a:cs typeface="Arial Black"/>
              </a:rPr>
              <a:t>p</a:t>
            </a:r>
            <a:r>
              <a:rPr sz="2100" b="1" spc="-26" dirty="0">
                <a:solidFill>
                  <a:schemeClr val="accent4">
                    <a:lumMod val="75000"/>
                  </a:schemeClr>
                </a:solidFill>
                <a:latin typeface="Arial Black"/>
                <a:cs typeface="Arial Black"/>
              </a:rPr>
              <a:t>p</a:t>
            </a:r>
            <a:r>
              <a:rPr sz="2100" b="1" spc="15" dirty="0">
                <a:solidFill>
                  <a:schemeClr val="accent4">
                    <a:lumMod val="75000"/>
                  </a:schemeClr>
                </a:solidFill>
                <a:latin typeface="Arial Black"/>
                <a:cs typeface="Arial Black"/>
              </a:rPr>
              <a:t>r</a:t>
            </a:r>
            <a:r>
              <a:rPr sz="2100" b="1" spc="-15" dirty="0">
                <a:solidFill>
                  <a:schemeClr val="accent4">
                    <a:lumMod val="75000"/>
                  </a:schemeClr>
                </a:solidFill>
                <a:latin typeface="Arial Black"/>
                <a:cs typeface="Arial Black"/>
              </a:rPr>
              <a:t>o</a:t>
            </a:r>
            <a:r>
              <a:rPr sz="2100" b="1" spc="-26" dirty="0">
                <a:solidFill>
                  <a:schemeClr val="accent4">
                    <a:lumMod val="75000"/>
                  </a:schemeClr>
                </a:solidFill>
                <a:latin typeface="Arial Black"/>
                <a:cs typeface="Arial Black"/>
              </a:rPr>
              <a:t>p</a:t>
            </a:r>
            <a:r>
              <a:rPr sz="2100" b="1" spc="-11" dirty="0">
                <a:solidFill>
                  <a:schemeClr val="accent4">
                    <a:lumMod val="75000"/>
                  </a:schemeClr>
                </a:solidFill>
                <a:latin typeface="Arial Black"/>
                <a:cs typeface="Arial Black"/>
              </a:rPr>
              <a:t>ri</a:t>
            </a:r>
            <a:r>
              <a:rPr sz="2100" b="1" spc="-56" dirty="0">
                <a:solidFill>
                  <a:schemeClr val="accent4">
                    <a:lumMod val="75000"/>
                  </a:schemeClr>
                </a:solidFill>
                <a:latin typeface="Arial Black"/>
                <a:cs typeface="Arial Black"/>
              </a:rPr>
              <a:t>a</a:t>
            </a:r>
            <a:r>
              <a:rPr sz="2100" b="1" spc="-11" dirty="0">
                <a:solidFill>
                  <a:schemeClr val="accent4">
                    <a:lumMod val="75000"/>
                  </a:schemeClr>
                </a:solidFill>
                <a:latin typeface="Arial Black"/>
                <a:cs typeface="Arial Black"/>
              </a:rPr>
              <a:t>tio</a:t>
            </a:r>
            <a:r>
              <a:rPr sz="2100" b="1" spc="-26" dirty="0">
                <a:solidFill>
                  <a:schemeClr val="accent4">
                    <a:lumMod val="75000"/>
                  </a:schemeClr>
                </a:solidFill>
                <a:latin typeface="Arial Black"/>
                <a:cs typeface="Arial Black"/>
              </a:rPr>
              <a:t>n</a:t>
            </a:r>
            <a:r>
              <a:rPr sz="2100" b="1" spc="-15" dirty="0">
                <a:solidFill>
                  <a:schemeClr val="accent4">
                    <a:lumMod val="75000"/>
                  </a:schemeClr>
                </a:solidFill>
                <a:latin typeface="Arial Black"/>
                <a:cs typeface="Arial Black"/>
              </a:rPr>
              <a:t>s</a:t>
            </a:r>
            <a:r>
              <a:rPr sz="2100" b="1" spc="-8" dirty="0">
                <a:solidFill>
                  <a:schemeClr val="accent4">
                    <a:lumMod val="75000"/>
                  </a:schemeClr>
                </a:solidFill>
                <a:latin typeface="Arial Black"/>
                <a:cs typeface="Arial Black"/>
              </a:rPr>
              <a:t> </a:t>
            </a:r>
            <a:r>
              <a:rPr sz="2100" b="1" spc="-4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A</a:t>
            </a:r>
            <a:r>
              <a:rPr sz="2100" b="1" spc="-15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u</a:t>
            </a:r>
            <a:r>
              <a:rPr sz="2100" b="1" spc="-23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t</a:t>
            </a:r>
            <a:r>
              <a:rPr sz="2100" b="1" spc="-15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h</a:t>
            </a:r>
            <a:r>
              <a:rPr sz="2100" b="1" spc="-26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o</a:t>
            </a:r>
            <a:r>
              <a:rPr sz="2100" b="1" spc="-1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rity</a:t>
            </a:r>
            <a:r>
              <a:rPr sz="2100" b="1" spc="8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 </a:t>
            </a:r>
            <a:r>
              <a:rPr sz="2100" b="1" spc="-15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to</a:t>
            </a:r>
            <a:r>
              <a:rPr sz="2100" b="1" spc="-8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 </a:t>
            </a:r>
            <a:r>
              <a:rPr sz="2100" b="1" spc="-75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R</a:t>
            </a:r>
            <a:r>
              <a:rPr sz="2100" b="1" spc="-15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e</a:t>
            </a:r>
            <a:r>
              <a:rPr sz="2100" b="1" spc="-26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c</a:t>
            </a:r>
            <a:r>
              <a:rPr sz="2100" b="1" spc="-1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ei</a:t>
            </a:r>
            <a:r>
              <a:rPr sz="2100" b="1" spc="-7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v</a:t>
            </a:r>
            <a:r>
              <a:rPr sz="2100" b="1" spc="-15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e</a:t>
            </a:r>
            <a:r>
              <a:rPr sz="2100" b="1" spc="15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 </a:t>
            </a:r>
            <a:r>
              <a:rPr sz="2100" b="1" spc="-15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F</a:t>
            </a:r>
            <a:r>
              <a:rPr sz="2100" b="1" spc="-26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u</a:t>
            </a:r>
            <a:r>
              <a:rPr sz="2100" b="1" spc="-15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n</a:t>
            </a:r>
            <a:r>
              <a:rPr sz="2100" b="1" spc="-26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d</a:t>
            </a:r>
            <a:r>
              <a:rPr sz="2100" b="1" spc="-15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ing</a:t>
            </a:r>
            <a:endParaRPr sz="2100" dirty="0">
              <a:solidFill>
                <a:schemeClr val="accent5">
                  <a:lumMod val="60000"/>
                  <a:lumOff val="40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1478F9DD-2000-4849-B451-7A4AD0A80E49}"/>
              </a:ext>
            </a:extLst>
          </p:cNvPr>
          <p:cNvSpPr txBox="1"/>
          <p:nvPr/>
        </p:nvSpPr>
        <p:spPr>
          <a:xfrm>
            <a:off x="7207213" y="2129926"/>
            <a:ext cx="1881664" cy="9694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 indent="-1429" algn="ctr" defTabSz="342900">
              <a:defRPr/>
            </a:pPr>
            <a:r>
              <a:rPr sz="2100" b="1" spc="-15" dirty="0">
                <a:solidFill>
                  <a:schemeClr val="accent4">
                    <a:lumMod val="75000"/>
                  </a:schemeClr>
                </a:solidFill>
                <a:latin typeface="Arial Black"/>
                <a:cs typeface="Arial Black"/>
              </a:rPr>
              <a:t>F</a:t>
            </a:r>
            <a:r>
              <a:rPr sz="2100" b="1" spc="-26" dirty="0">
                <a:solidFill>
                  <a:schemeClr val="accent4">
                    <a:lumMod val="75000"/>
                  </a:schemeClr>
                </a:solidFill>
                <a:latin typeface="Arial Black"/>
                <a:cs typeface="Arial Black"/>
              </a:rPr>
              <a:t>u</a:t>
            </a:r>
            <a:r>
              <a:rPr sz="2100" b="1" spc="-15" dirty="0">
                <a:solidFill>
                  <a:schemeClr val="accent4">
                    <a:lumMod val="75000"/>
                  </a:schemeClr>
                </a:solidFill>
                <a:latin typeface="Arial Black"/>
                <a:cs typeface="Arial Black"/>
              </a:rPr>
              <a:t>n</a:t>
            </a:r>
            <a:r>
              <a:rPr sz="2100" b="1" spc="-26" dirty="0">
                <a:solidFill>
                  <a:schemeClr val="accent4">
                    <a:lumMod val="75000"/>
                  </a:schemeClr>
                </a:solidFill>
                <a:latin typeface="Arial Black"/>
                <a:cs typeface="Arial Black"/>
              </a:rPr>
              <a:t>d</a:t>
            </a:r>
            <a:r>
              <a:rPr sz="2100" b="1" spc="-15" dirty="0">
                <a:solidFill>
                  <a:schemeClr val="accent4">
                    <a:lumMod val="75000"/>
                  </a:schemeClr>
                </a:solidFill>
                <a:latin typeface="Arial Black"/>
                <a:cs typeface="Arial Black"/>
              </a:rPr>
              <a:t>ing</a:t>
            </a:r>
            <a:r>
              <a:rPr sz="2100" b="1" spc="-8" dirty="0">
                <a:solidFill>
                  <a:schemeClr val="accent4">
                    <a:lumMod val="75000"/>
                  </a:schemeClr>
                </a:solidFill>
                <a:latin typeface="Arial Black"/>
                <a:cs typeface="Arial Black"/>
              </a:rPr>
              <a:t> </a:t>
            </a:r>
            <a:r>
              <a:rPr sz="2100" b="1" spc="-19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Commitme</a:t>
            </a:r>
            <a:r>
              <a:rPr sz="2100" b="1" spc="-26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n</a:t>
            </a:r>
            <a:r>
              <a:rPr sz="2100" b="1" spc="-1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t of</a:t>
            </a:r>
            <a:r>
              <a:rPr sz="2100" b="1" spc="12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 </a:t>
            </a:r>
            <a:r>
              <a:rPr sz="2100" b="1" spc="-19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fun</a:t>
            </a:r>
            <a:r>
              <a:rPr sz="2100" b="1" spc="-26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d</a:t>
            </a:r>
            <a:r>
              <a:rPr sz="2100" b="1" spc="-15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s</a:t>
            </a:r>
            <a:endParaRPr sz="2100" dirty="0">
              <a:solidFill>
                <a:schemeClr val="accent5">
                  <a:lumMod val="60000"/>
                  <a:lumOff val="40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EA685CFE-0A8C-4E56-B382-6EF914ED7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14416" y="3617969"/>
            <a:ext cx="1153286" cy="1371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342900">
              <a:defRPr/>
            </a:pPr>
            <a:endParaRPr sz="1350">
              <a:solidFill>
                <a:prstClr val="black"/>
              </a:solidFill>
              <a:latin typeface="Gill Sans MT" panose="020B0502020104020203"/>
            </a:endParaRPr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6777EBA4-6EDD-42B0-B6EF-9986A2C2B2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32829" y="3895718"/>
            <a:ext cx="2000250" cy="1371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342900">
              <a:defRPr/>
            </a:pPr>
            <a:endParaRPr sz="1350">
              <a:solidFill>
                <a:prstClr val="black"/>
              </a:solidFill>
              <a:latin typeface="Gill Sans MT" panose="020B0502020104020203"/>
            </a:endParaRPr>
          </a:p>
        </p:txBody>
      </p:sp>
      <p:sp>
        <p:nvSpPr>
          <p:cNvPr id="14" name="object 8">
            <a:extLst>
              <a:ext uri="{FF2B5EF4-FFF2-40B4-BE49-F238E27FC236}">
                <a16:creationId xmlns:a16="http://schemas.microsoft.com/office/drawing/2014/main" id="{3FA91D38-8FD7-4094-BA6E-BD8457116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26151" y="2361437"/>
            <a:ext cx="106298" cy="36861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342900">
              <a:defRPr/>
            </a:pPr>
            <a:endParaRPr sz="1350">
              <a:solidFill>
                <a:prstClr val="black"/>
              </a:solidFill>
              <a:latin typeface="Gill Sans MT" panose="020B0502020104020203"/>
            </a:endParaRPr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309D4DA4-E9DF-46A4-977E-EA18E2D61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86395" y="2378011"/>
            <a:ext cx="0" cy="3598545"/>
          </a:xfrm>
          <a:custGeom>
            <a:avLst/>
            <a:gdLst/>
            <a:ahLst/>
            <a:cxnLst/>
            <a:rect l="l" t="t" r="r" b="b"/>
            <a:pathLst>
              <a:path h="4798060">
                <a:moveTo>
                  <a:pt x="0" y="0"/>
                </a:moveTo>
                <a:lnTo>
                  <a:pt x="0" y="4797552"/>
                </a:lnTo>
              </a:path>
            </a:pathLst>
          </a:custGeom>
          <a:ln w="29591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pPr defTabSz="342900">
              <a:defRPr/>
            </a:pPr>
            <a:endParaRPr sz="1350">
              <a:solidFill>
                <a:prstClr val="black"/>
              </a:solidFill>
              <a:latin typeface="Gill Sans MT" panose="020B0502020104020203"/>
            </a:endParaRPr>
          </a:p>
        </p:txBody>
      </p:sp>
      <p:sp>
        <p:nvSpPr>
          <p:cNvPr id="16" name="object 10">
            <a:extLst>
              <a:ext uri="{FF2B5EF4-FFF2-40B4-BE49-F238E27FC236}">
                <a16:creationId xmlns:a16="http://schemas.microsoft.com/office/drawing/2014/main" id="{3972C44B-937C-4FEC-BC91-D16088AA8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77710" y="2378011"/>
            <a:ext cx="0" cy="3598545"/>
          </a:xfrm>
          <a:custGeom>
            <a:avLst/>
            <a:gdLst/>
            <a:ahLst/>
            <a:cxnLst/>
            <a:rect l="l" t="t" r="r" b="b"/>
            <a:pathLst>
              <a:path h="4798060">
                <a:moveTo>
                  <a:pt x="0" y="0"/>
                </a:moveTo>
                <a:lnTo>
                  <a:pt x="0" y="4797552"/>
                </a:lnTo>
              </a:path>
            </a:pathLst>
          </a:custGeom>
          <a:ln w="10668">
            <a:solidFill>
              <a:srgbClr val="0054AA"/>
            </a:solidFill>
          </a:ln>
        </p:spPr>
        <p:txBody>
          <a:bodyPr wrap="square" lIns="0" tIns="0" rIns="0" bIns="0" rtlCol="0"/>
          <a:lstStyle/>
          <a:p>
            <a:pPr defTabSz="342900">
              <a:defRPr/>
            </a:pPr>
            <a:endParaRPr sz="1350">
              <a:solidFill>
                <a:prstClr val="black"/>
              </a:solidFill>
              <a:latin typeface="Gill Sans MT" panose="020B050202010402020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7D50-C6C7-4CA4-B8DF-846892B9212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64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grayscl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C96194-AAC4-4A06-864A-C451CE23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95" y="216599"/>
            <a:ext cx="1300074" cy="1300074"/>
          </a:xfrm>
          <a:prstGeom prst="rect">
            <a:avLst/>
          </a:prstGeom>
        </p:spPr>
      </p:pic>
      <p:sp>
        <p:nvSpPr>
          <p:cNvPr id="7" name="Title 1"/>
          <p:cNvSpPr txBox="1">
            <a:spLocks noGrp="1"/>
          </p:cNvSpPr>
          <p:nvPr>
            <p:ph type="title" idx="4294967295"/>
          </p:nvPr>
        </p:nvSpPr>
        <p:spPr bwMode="blackWhite">
          <a:xfrm>
            <a:off x="2321772" y="303691"/>
            <a:ext cx="7458808" cy="966130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prstDash/>
            <a:miter lim="800000"/>
          </a:ln>
          <a:effectLst/>
        </p:spPr>
        <p:txBody>
          <a:bodyPr rot="0" spcFirstLastPara="0" vertOverflow="overflow" horzOverflow="overflow" vert="horz" wrap="square" lIns="274320" tIns="182880" rIns="274320" bIns="182880" numCol="1" spcCol="0" rtlCol="0" fromWordArt="0" anchor="ctr" anchorCtr="1" forceAA="0" compatLnSpc="1">
            <a:prstTxWarp prst="textNoShape">
              <a:avLst/>
            </a:prstTxWarp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all" spc="2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reference</a:t>
            </a:r>
            <a:endParaRPr kumimoji="0" lang="en-US" sz="1800" b="0" i="0" u="none" strike="noStrike" kern="1200" cap="all" spc="20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 descr="Capital Outlay &amp; Non-State Project Administration - Downloadable Documents webpage screensho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5344" y="1516673"/>
            <a:ext cx="8640909" cy="3581675"/>
          </a:xfrm>
          <a:prstGeom prst="rect">
            <a:avLst/>
          </a:prstGeom>
        </p:spPr>
      </p:pic>
      <p:sp>
        <p:nvSpPr>
          <p:cNvPr id="8" name="Oval 7" descr="Circle around the Act 2 of 2025 with Approved Appropriations link"/>
          <p:cNvSpPr/>
          <p:nvPr/>
        </p:nvSpPr>
        <p:spPr>
          <a:xfrm>
            <a:off x="3068664" y="4034726"/>
            <a:ext cx="2087105" cy="3461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95382" y="5638857"/>
            <a:ext cx="999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 the FPC Website: </a:t>
            </a:r>
            <a:r>
              <a:rPr lang="en-US" dirty="0">
                <a:hlinkClick r:id="rId6">
                  <a:snd r:embed="rId5" name="cashreg.wav"/>
                </a:hlinkClick>
              </a:rPr>
              <a:t>https://www.doa.la.gov/doa/fpc/non-state-cap-outlay-downloadable-documents/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7D50-C6C7-4CA4-B8DF-846892B9212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293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grayscl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C96194-AAC4-4A06-864A-C451CE23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95" y="216599"/>
            <a:ext cx="1300074" cy="1300074"/>
          </a:xfrm>
          <a:prstGeom prst="rect">
            <a:avLst/>
          </a:prstGeom>
        </p:spPr>
      </p:pic>
      <p:sp>
        <p:nvSpPr>
          <p:cNvPr id="15" name="Title 1"/>
          <p:cNvSpPr txBox="1">
            <a:spLocks noGrp="1"/>
          </p:cNvSpPr>
          <p:nvPr>
            <p:ph type="title" idx="4294967295"/>
          </p:nvPr>
        </p:nvSpPr>
        <p:spPr bwMode="blackWhite">
          <a:xfrm>
            <a:off x="2321772" y="303691"/>
            <a:ext cx="7458808" cy="966130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prstDash/>
            <a:miter lim="800000"/>
          </a:ln>
          <a:effectLst/>
        </p:spPr>
        <p:txBody>
          <a:bodyPr rot="0" spcFirstLastPara="0" vertOverflow="overflow" horzOverflow="overflow" vert="horz" wrap="square" lIns="274320" tIns="182880" rIns="274320" bIns="182880" numCol="1" spcCol="0" rtlCol="0" fromWordArt="0" anchor="ctr" anchorCtr="1" forceAA="0" compatLnSpc="1">
            <a:prstTxWarp prst="textNoShape">
              <a:avLst/>
            </a:prstTxWarp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all" spc="2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Approved appropriations</a:t>
            </a:r>
            <a:endParaRPr kumimoji="0" lang="en-US" sz="1800" b="0" i="0" u="none" strike="noStrike" kern="1200" cap="all" spc="20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 descr="Sample of Notes added to Act No. 2.  Samples include Key Abbreviations:&#10;LOC - Line of Credit&#10;CLOC -Cash Line of Credit&#10;NLOC -Non-Cash Line of Credit&#10;SBC - State Bond Commission&#10;JLCB - Joint Legislative Committee on the Budget&#10;IEB - Interim Emergency Boar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9694" y="1673117"/>
            <a:ext cx="6898441" cy="486579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7D50-C6C7-4CA4-B8DF-846892B9212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583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grayscl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C96194-AAC4-4A06-864A-C451CE23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95" y="216599"/>
            <a:ext cx="1300074" cy="1300074"/>
          </a:xfrm>
          <a:prstGeom prst="rect">
            <a:avLst/>
          </a:prstGeom>
        </p:spPr>
      </p:pic>
      <p:sp>
        <p:nvSpPr>
          <p:cNvPr id="7" name="Title 1"/>
          <p:cNvSpPr txBox="1">
            <a:spLocks noGrp="1"/>
          </p:cNvSpPr>
          <p:nvPr>
            <p:ph type="title" idx="4294967295"/>
          </p:nvPr>
        </p:nvSpPr>
        <p:spPr bwMode="blackWhite">
          <a:xfrm>
            <a:off x="2311440" y="303691"/>
            <a:ext cx="7458808" cy="966130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prstDash/>
            <a:miter lim="800000"/>
          </a:ln>
          <a:effectLst/>
        </p:spPr>
        <p:txBody>
          <a:bodyPr rot="0" spcFirstLastPara="0" vertOverflow="overflow" horzOverflow="overflow" vert="horz" wrap="square" lIns="274320" tIns="182880" rIns="274320" bIns="182880" numCol="1" spcCol="0" rtlCol="0" fromWordArt="0" anchor="ctr" anchorCtr="1" forceAA="0" compatLnSpc="1">
            <a:prstTxWarp prst="textNoShape">
              <a:avLst/>
            </a:prstTxWarp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all" spc="2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 of funding</a:t>
            </a:r>
            <a:endParaRPr kumimoji="0" lang="en-US" sz="1800" b="0" i="0" u="none" strike="noStrike" kern="1200" cap="all" spc="20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Sample of Notes Added next to project information on Act 2.&#10;19-602-13-01 is the FPC schedule number&#10;PERM ID548661 is the Permanent ID based on 1st Year Requested&#10;CLOC 7.17.25, 11,216,307 is the date and amount approved by SBC if not tota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7926" y="2093622"/>
            <a:ext cx="8170989" cy="1303348"/>
          </a:xfrm>
          <a:prstGeom prst="rect">
            <a:avLst/>
          </a:prstGeom>
        </p:spPr>
      </p:pic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7415" y="3820010"/>
            <a:ext cx="8191500" cy="1790700"/>
          </a:xfrm>
          <a:prstGeom prst="rect">
            <a:avLst/>
          </a:prstGeom>
        </p:spPr>
      </p:pic>
      <p:cxnSp>
        <p:nvCxnSpPr>
          <p:cNvPr id="10" name="Elbow Connector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405180" y="2448732"/>
            <a:ext cx="960894" cy="122161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405180" y="2691539"/>
            <a:ext cx="960894" cy="74251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84806" y="2294843"/>
            <a:ext cx="13638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FPC Schedule #</a:t>
            </a:r>
          </a:p>
        </p:txBody>
      </p:sp>
      <p:sp>
        <p:nvSpPr>
          <p:cNvPr id="17" name="TextBox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238" y="2570893"/>
            <a:ext cx="1363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FF0000"/>
                </a:solidFill>
              </a:rPr>
              <a:t>Based on 1</a:t>
            </a:r>
            <a:r>
              <a:rPr lang="en-US" sz="1400" baseline="30000" dirty="0">
                <a:solidFill>
                  <a:srgbClr val="FF0000"/>
                </a:solidFill>
              </a:rPr>
              <a:t>st</a:t>
            </a:r>
            <a:r>
              <a:rPr lang="en-US" sz="1400" dirty="0">
                <a:solidFill>
                  <a:srgbClr val="FF0000"/>
                </a:solidFill>
              </a:rPr>
              <a:t> Year Requested</a:t>
            </a:r>
          </a:p>
        </p:txBody>
      </p:sp>
      <p:cxnSp>
        <p:nvCxnSpPr>
          <p:cNvPr id="19" name="Elbow Connector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rot="10800000">
            <a:off x="9831092" y="4788977"/>
            <a:ext cx="816244" cy="232475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591918" y="4867564"/>
            <a:ext cx="15639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Date and Amount approved by SBC if not total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7D50-C6C7-4CA4-B8DF-846892B9212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1226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grayscl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C96194-AAC4-4A06-864A-C451CE23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95" y="216599"/>
            <a:ext cx="1300074" cy="1300074"/>
          </a:xfrm>
          <a:prstGeom prst="rect">
            <a:avLst/>
          </a:prstGeom>
        </p:spPr>
      </p:pic>
      <p:sp>
        <p:nvSpPr>
          <p:cNvPr id="7" name="Title 1"/>
          <p:cNvSpPr txBox="1">
            <a:spLocks noGrp="1"/>
          </p:cNvSpPr>
          <p:nvPr>
            <p:ph type="title" idx="4294967295"/>
          </p:nvPr>
        </p:nvSpPr>
        <p:spPr bwMode="blackWhite">
          <a:xfrm>
            <a:off x="2321772" y="303691"/>
            <a:ext cx="7458808" cy="966130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prstDash/>
            <a:miter lim="800000"/>
          </a:ln>
          <a:effectLst/>
        </p:spPr>
        <p:txBody>
          <a:bodyPr rot="0" spcFirstLastPara="0" vertOverflow="overflow" horzOverflow="overflow" vert="horz" wrap="square" lIns="274320" tIns="182880" rIns="274320" bIns="182880" numCol="1" spcCol="0" rtlCol="0" fromWordArt="0" anchor="ctr" anchorCtr="1" forceAA="0" compatLnSpc="1">
            <a:prstTxWarp prst="textNoShape">
              <a:avLst/>
            </a:prstTxWarp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all" spc="2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 of funding</a:t>
            </a:r>
            <a:r>
              <a:rPr kumimoji="0" lang="en-US" sz="1800" b="0" i="0" u="none" strike="noStrike" kern="1200" cap="all" spc="2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contd.</a:t>
            </a:r>
          </a:p>
        </p:txBody>
      </p:sp>
      <p:pic>
        <p:nvPicPr>
          <p:cNvPr id="3" name="Picture 2" descr="Another example of Act 2 project information with notes included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467" y="1956822"/>
            <a:ext cx="8353425" cy="329565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7D50-C6C7-4CA4-B8DF-846892B9212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9084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grayscl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C96194-AAC4-4A06-864A-C451CE23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95" y="216599"/>
            <a:ext cx="1300074" cy="1300074"/>
          </a:xfrm>
          <a:prstGeom prst="rect">
            <a:avLst/>
          </a:prstGeom>
        </p:spPr>
      </p:pic>
      <p:sp>
        <p:nvSpPr>
          <p:cNvPr id="7" name="Title 1"/>
          <p:cNvSpPr txBox="1">
            <a:spLocks noGrp="1"/>
          </p:cNvSpPr>
          <p:nvPr>
            <p:ph type="title" idx="4294967295"/>
          </p:nvPr>
        </p:nvSpPr>
        <p:spPr bwMode="blackWhite">
          <a:xfrm>
            <a:off x="2321772" y="303691"/>
            <a:ext cx="7458808" cy="966130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prstDash/>
            <a:miter lim="800000"/>
          </a:ln>
          <a:effectLst/>
        </p:spPr>
        <p:txBody>
          <a:bodyPr rot="0" spcFirstLastPara="0" vertOverflow="overflow" horzOverflow="overflow" vert="horz" wrap="square" lIns="274320" tIns="182880" rIns="274320" bIns="182880" numCol="1" spcCol="0" rtlCol="0" fromWordArt="0" anchor="ctr" anchorCtr="1" forceAA="0" compatLnSpc="1">
            <a:prstTxWarp prst="textNoShape">
              <a:avLst/>
            </a:prstTxWarp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all" spc="2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General obligation bond appropriation</a:t>
            </a:r>
            <a:endParaRPr kumimoji="0" lang="en-US" sz="1800" b="0" i="0" u="none" strike="noStrike" kern="1200" cap="all" spc="20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2550555" y="977059"/>
            <a:ext cx="7085810" cy="5222543"/>
          </a:xfrm>
        </p:spPr>
        <p:txBody>
          <a:bodyPr anchor="ctr">
            <a:normAutofit/>
          </a:bodyPr>
          <a:lstStyle/>
          <a:p>
            <a:pPr marL="34290" indent="0">
              <a:spcAft>
                <a:spcPts val="900"/>
              </a:spcAft>
              <a:buNone/>
            </a:pPr>
            <a:r>
              <a:rPr lang="en-US" sz="2000" dirty="0">
                <a:solidFill>
                  <a:schemeClr val="tx1"/>
                </a:solidFill>
              </a:rPr>
              <a:t>General Obligation Bonds</a:t>
            </a:r>
          </a:p>
          <a:p>
            <a:pPr marL="514350" lvl="1" indent="-239316">
              <a:spcAft>
                <a:spcPts val="900"/>
              </a:spcAft>
            </a:pPr>
            <a:r>
              <a:rPr lang="en-US" dirty="0">
                <a:solidFill>
                  <a:schemeClr val="tx1"/>
                </a:solidFill>
              </a:rPr>
              <a:t>Priority 1	|  Cash Appropriation	|  Reauthorized</a:t>
            </a:r>
          </a:p>
          <a:p>
            <a:pPr marL="514350" lvl="1" indent="-239316">
              <a:spcAft>
                <a:spcPts val="900"/>
              </a:spcAft>
            </a:pPr>
            <a:r>
              <a:rPr lang="en-US" dirty="0">
                <a:solidFill>
                  <a:schemeClr val="tx1"/>
                </a:solidFill>
              </a:rPr>
              <a:t>Priority 2	|  Cash Appropriation	|  New</a:t>
            </a:r>
          </a:p>
          <a:p>
            <a:pPr marL="514350" lvl="1" indent="-239316">
              <a:spcAft>
                <a:spcPts val="900"/>
              </a:spcAft>
            </a:pPr>
            <a:r>
              <a:rPr lang="en-US" dirty="0">
                <a:solidFill>
                  <a:schemeClr val="tx1"/>
                </a:solidFill>
              </a:rPr>
              <a:t>Priority 3	|  Cash Appropriation	|  New</a:t>
            </a:r>
          </a:p>
          <a:p>
            <a:pPr marL="514350" lvl="1" indent="-239316">
              <a:spcAft>
                <a:spcPts val="900"/>
              </a:spcAft>
            </a:pPr>
            <a:r>
              <a:rPr lang="en-US" dirty="0">
                <a:solidFill>
                  <a:schemeClr val="tx1"/>
                </a:solidFill>
              </a:rPr>
              <a:t>Priority 4	|  Cash Appropriation	|  New</a:t>
            </a:r>
          </a:p>
          <a:p>
            <a:pPr marL="514350" lvl="1" indent="-239316">
              <a:spcAft>
                <a:spcPts val="900"/>
              </a:spcAft>
            </a:pPr>
            <a:r>
              <a:rPr lang="en-US" dirty="0">
                <a:solidFill>
                  <a:schemeClr val="tx1"/>
                </a:solidFill>
              </a:rPr>
              <a:t>Priority 5	|  Non-Cash </a:t>
            </a:r>
            <a:r>
              <a:rPr lang="en-US" dirty="0" err="1">
                <a:solidFill>
                  <a:schemeClr val="tx1"/>
                </a:solidFill>
              </a:rPr>
              <a:t>Approp</a:t>
            </a:r>
            <a:r>
              <a:rPr lang="en-US" dirty="0">
                <a:solidFill>
                  <a:schemeClr val="tx1"/>
                </a:solidFill>
              </a:rPr>
              <a:t>.	|  New / Reauthorized</a:t>
            </a:r>
          </a:p>
        </p:txBody>
      </p:sp>
      <p:sp>
        <p:nvSpPr>
          <p:cNvPr id="4" name="Slide Number Placeholder 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7D50-C6C7-4CA4-B8DF-846892B9212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136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grayscl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C96194-AAC4-4A06-864A-C451CE23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95" y="216599"/>
            <a:ext cx="1300074" cy="1300074"/>
          </a:xfrm>
          <a:prstGeom prst="rect">
            <a:avLst/>
          </a:prstGeom>
        </p:spPr>
      </p:pic>
      <p:sp>
        <p:nvSpPr>
          <p:cNvPr id="7" name="Title 1"/>
          <p:cNvSpPr txBox="1">
            <a:spLocks noGrp="1"/>
          </p:cNvSpPr>
          <p:nvPr>
            <p:ph type="title" idx="4294967295"/>
          </p:nvPr>
        </p:nvSpPr>
        <p:spPr bwMode="blackWhite">
          <a:xfrm>
            <a:off x="2321772" y="303691"/>
            <a:ext cx="7458808" cy="966130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prstDash/>
            <a:miter lim="800000"/>
          </a:ln>
          <a:effectLst/>
        </p:spPr>
        <p:txBody>
          <a:bodyPr rot="0" spcFirstLastPara="0" vertOverflow="overflow" horzOverflow="overflow" vert="horz" wrap="square" lIns="274320" tIns="182880" rIns="274320" bIns="182880" numCol="1" spcCol="0" rtlCol="0" fromWordArt="0" anchor="ctr" anchorCtr="1" forceAA="0" compatLnSpc="1">
            <a:prstTxWarp prst="textNoShape">
              <a:avLst/>
            </a:prstTxWarp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all" spc="2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Priority 1</a:t>
            </a:r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5D71B0E2-6041-43AE-AEC6-DFB128B15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9797" y="1953142"/>
            <a:ext cx="7154924" cy="4038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spc="-4" dirty="0"/>
              <a:t>Al</a:t>
            </a:r>
            <a:r>
              <a:rPr lang="en-US" sz="2000" spc="4" dirty="0"/>
              <a:t>w</a:t>
            </a:r>
            <a:r>
              <a:rPr lang="en-US" sz="2000" dirty="0"/>
              <a:t>ays</a:t>
            </a:r>
            <a:r>
              <a:rPr lang="en-US" sz="2000" spc="-11" dirty="0"/>
              <a:t> </a:t>
            </a:r>
            <a:r>
              <a:rPr lang="en-US" sz="2000" dirty="0"/>
              <a:t>a r</a:t>
            </a:r>
            <a:r>
              <a:rPr lang="en-US" sz="2000" spc="-11" dirty="0"/>
              <a:t>e</a:t>
            </a:r>
            <a:r>
              <a:rPr lang="en-US" sz="2000" dirty="0"/>
              <a:t>autho</a:t>
            </a:r>
            <a:r>
              <a:rPr lang="en-US" sz="2000" spc="-15" dirty="0"/>
              <a:t>r</a:t>
            </a:r>
            <a:r>
              <a:rPr lang="en-US" sz="2000" dirty="0"/>
              <a:t>ization</a:t>
            </a:r>
            <a:r>
              <a:rPr lang="en-US" sz="2000" spc="-4" dirty="0"/>
              <a:t> o</a:t>
            </a:r>
            <a:r>
              <a:rPr lang="en-US" sz="2000" dirty="0"/>
              <a:t>f</a:t>
            </a:r>
            <a:r>
              <a:rPr lang="en-US" sz="2000" spc="19" dirty="0"/>
              <a:t> </a:t>
            </a:r>
            <a:r>
              <a:rPr lang="en-US" sz="2000" dirty="0"/>
              <a:t>ap</a:t>
            </a:r>
            <a:r>
              <a:rPr lang="en-US" sz="2000" spc="-8" dirty="0"/>
              <a:t>p</a:t>
            </a:r>
            <a:r>
              <a:rPr lang="en-US" sz="2000" dirty="0"/>
              <a:t>ro</a:t>
            </a:r>
            <a:r>
              <a:rPr lang="en-US" sz="2000" spc="-11" dirty="0"/>
              <a:t>p</a:t>
            </a:r>
            <a:r>
              <a:rPr lang="en-US" sz="2000" dirty="0"/>
              <a:t>riations</a:t>
            </a:r>
          </a:p>
          <a:p>
            <a:pPr marL="0" indent="0" algn="ctr">
              <a:buNone/>
            </a:pPr>
            <a:r>
              <a:rPr lang="en-US" sz="2000" dirty="0"/>
              <a:t>with</a:t>
            </a:r>
            <a:r>
              <a:rPr lang="en-US" sz="2000" spc="-4" dirty="0"/>
              <a:t> </a:t>
            </a:r>
            <a:r>
              <a:rPr lang="en-US" sz="2000" b="1" spc="-4" dirty="0">
                <a:latin typeface="Arial Black"/>
                <a:cs typeface="Arial Black"/>
              </a:rPr>
              <a:t>PR</a:t>
            </a:r>
            <a:r>
              <a:rPr lang="en-US" sz="2000" b="1" spc="4" dirty="0">
                <a:latin typeface="Arial Black"/>
                <a:cs typeface="Arial Black"/>
              </a:rPr>
              <a:t>I</a:t>
            </a:r>
            <a:r>
              <a:rPr lang="en-US" sz="2000" b="1" spc="-23" dirty="0">
                <a:latin typeface="Arial Black"/>
                <a:cs typeface="Arial Black"/>
              </a:rPr>
              <a:t>OR </a:t>
            </a:r>
            <a:r>
              <a:rPr lang="en-US" sz="2000" b="1" spc="-356" dirty="0">
                <a:latin typeface="Arial Black"/>
                <a:cs typeface="Arial Black"/>
              </a:rPr>
              <a:t> </a:t>
            </a:r>
            <a:r>
              <a:rPr lang="en-US" sz="2000" dirty="0"/>
              <a:t>lines</a:t>
            </a:r>
            <a:r>
              <a:rPr lang="en-US" sz="2000" spc="-4" dirty="0"/>
              <a:t> o</a:t>
            </a:r>
            <a:r>
              <a:rPr lang="en-US" sz="2000" dirty="0"/>
              <a:t>f</a:t>
            </a:r>
            <a:r>
              <a:rPr lang="en-US" sz="2000" spc="11" dirty="0"/>
              <a:t> </a:t>
            </a:r>
            <a:r>
              <a:rPr lang="en-US" sz="2000" spc="-15" dirty="0"/>
              <a:t>credit</a:t>
            </a:r>
            <a:endParaRPr lang="en-US" sz="2000" dirty="0"/>
          </a:p>
        </p:txBody>
      </p:sp>
      <p:sp>
        <p:nvSpPr>
          <p:cNvPr id="9" name="Freeform 8"/>
          <p:cNvSpPr/>
          <p:nvPr/>
        </p:nvSpPr>
        <p:spPr>
          <a:xfrm>
            <a:off x="5209761" y="4205264"/>
            <a:ext cx="1061321" cy="1061321"/>
          </a:xfrm>
          <a:custGeom>
            <a:avLst/>
            <a:gdLst>
              <a:gd name="connsiteX0" fmla="*/ 0 w 1061321"/>
              <a:gd name="connsiteY0" fmla="*/ 530661 h 1061321"/>
              <a:gd name="connsiteX1" fmla="*/ 530661 w 1061321"/>
              <a:gd name="connsiteY1" fmla="*/ 0 h 1061321"/>
              <a:gd name="connsiteX2" fmla="*/ 1061322 w 1061321"/>
              <a:gd name="connsiteY2" fmla="*/ 530661 h 1061321"/>
              <a:gd name="connsiteX3" fmla="*/ 530661 w 1061321"/>
              <a:gd name="connsiteY3" fmla="*/ 1061322 h 1061321"/>
              <a:gd name="connsiteX4" fmla="*/ 0 w 1061321"/>
              <a:gd name="connsiteY4" fmla="*/ 530661 h 1061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1321" h="1061321">
                <a:moveTo>
                  <a:pt x="0" y="530661"/>
                </a:moveTo>
                <a:cubicBezTo>
                  <a:pt x="0" y="237585"/>
                  <a:pt x="237585" y="0"/>
                  <a:pt x="530661" y="0"/>
                </a:cubicBezTo>
                <a:cubicBezTo>
                  <a:pt x="823737" y="0"/>
                  <a:pt x="1061322" y="237585"/>
                  <a:pt x="1061322" y="530661"/>
                </a:cubicBezTo>
                <a:cubicBezTo>
                  <a:pt x="1061322" y="823737"/>
                  <a:pt x="823737" y="1061322"/>
                  <a:pt x="530661" y="1061322"/>
                </a:cubicBezTo>
                <a:cubicBezTo>
                  <a:pt x="237585" y="1061322"/>
                  <a:pt x="0" y="823737"/>
                  <a:pt x="0" y="53066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6857" tIns="166857" rIns="166857" bIns="166857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/>
              <a:t>Priority 1</a:t>
            </a:r>
          </a:p>
        </p:txBody>
      </p:sp>
      <p:grpSp>
        <p:nvGrpSpPr>
          <p:cNvPr id="3" name="Group 2" descr="Priority 2 Approved in Previous Year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5204386" y="2813873"/>
            <a:ext cx="1061321" cy="1368394"/>
            <a:chOff x="5204386" y="2813873"/>
            <a:chExt cx="1061321" cy="1368394"/>
          </a:xfrm>
        </p:grpSpPr>
        <p:sp>
          <p:nvSpPr>
            <p:cNvPr id="11" name="Freeform 10" descr="Priority 2 Approved in Previous Year&#10;"/>
            <p:cNvSpPr/>
            <p:nvPr/>
          </p:nvSpPr>
          <p:spPr>
            <a:xfrm>
              <a:off x="5204386" y="2813873"/>
              <a:ext cx="1061321" cy="1061321"/>
            </a:xfrm>
            <a:custGeom>
              <a:avLst/>
              <a:gdLst>
                <a:gd name="connsiteX0" fmla="*/ 0 w 1061321"/>
                <a:gd name="connsiteY0" fmla="*/ 530661 h 1061321"/>
                <a:gd name="connsiteX1" fmla="*/ 530661 w 1061321"/>
                <a:gd name="connsiteY1" fmla="*/ 0 h 1061321"/>
                <a:gd name="connsiteX2" fmla="*/ 1061322 w 1061321"/>
                <a:gd name="connsiteY2" fmla="*/ 530661 h 1061321"/>
                <a:gd name="connsiteX3" fmla="*/ 530661 w 1061321"/>
                <a:gd name="connsiteY3" fmla="*/ 1061322 h 1061321"/>
                <a:gd name="connsiteX4" fmla="*/ 0 w 1061321"/>
                <a:gd name="connsiteY4" fmla="*/ 530661 h 106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1321" h="1061321">
                  <a:moveTo>
                    <a:pt x="0" y="530661"/>
                  </a:moveTo>
                  <a:cubicBezTo>
                    <a:pt x="0" y="237585"/>
                    <a:pt x="237585" y="0"/>
                    <a:pt x="530661" y="0"/>
                  </a:cubicBezTo>
                  <a:cubicBezTo>
                    <a:pt x="823737" y="0"/>
                    <a:pt x="1061322" y="237585"/>
                    <a:pt x="1061322" y="530661"/>
                  </a:cubicBezTo>
                  <a:cubicBezTo>
                    <a:pt x="1061322" y="823737"/>
                    <a:pt x="823737" y="1061322"/>
                    <a:pt x="530661" y="1061322"/>
                  </a:cubicBezTo>
                  <a:cubicBezTo>
                    <a:pt x="237585" y="1061322"/>
                    <a:pt x="0" y="823737"/>
                    <a:pt x="0" y="530661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6857" tIns="166857" rIns="166857" bIns="166857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>
                  <a:solidFill>
                    <a:schemeClr val="tx1"/>
                  </a:solidFill>
                </a:rPr>
                <a:t>Priority 2 Approved in Previous Year</a:t>
              </a:r>
            </a:p>
          </p:txBody>
        </p:sp>
        <p:sp>
          <p:nvSpPr>
            <p:cNvPr id="20" name="Right Arrow 19"/>
            <p:cNvSpPr/>
            <p:nvPr/>
          </p:nvSpPr>
          <p:spPr>
            <a:xfrm rot="5400000">
              <a:off x="5573203" y="3888211"/>
              <a:ext cx="296414" cy="291698"/>
            </a:xfrm>
            <a:prstGeom prst="rightArrow">
              <a:avLst>
                <a:gd name="adj1" fmla="val 57084"/>
                <a:gd name="adj2" fmla="val 50000"/>
              </a:avLst>
            </a:prstGeom>
            <a:solidFill>
              <a:srgbClr val="FF0000"/>
            </a:solidFill>
            <a:scene3d>
              <a:camera prst="orthographicFront"/>
              <a:lightRig rig="threePt" dir="t"/>
            </a:scene3d>
            <a:sp3d contourW="12700">
              <a:contourClr>
                <a:srgbClr val="FF0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 descr="Priority 1 Approved in Previous Year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3866055" y="3707173"/>
            <a:ext cx="1366383" cy="1061321"/>
            <a:chOff x="3866055" y="3707173"/>
            <a:chExt cx="1366383" cy="1061321"/>
          </a:xfrm>
        </p:grpSpPr>
        <p:sp>
          <p:nvSpPr>
            <p:cNvPr id="19" name="Freeform 18" descr="Priority 1 Approved in Previous Year&#10;"/>
            <p:cNvSpPr/>
            <p:nvPr/>
          </p:nvSpPr>
          <p:spPr>
            <a:xfrm>
              <a:off x="3866055" y="3707173"/>
              <a:ext cx="1114720" cy="1061321"/>
            </a:xfrm>
            <a:custGeom>
              <a:avLst/>
              <a:gdLst>
                <a:gd name="connsiteX0" fmla="*/ 0 w 1061321"/>
                <a:gd name="connsiteY0" fmla="*/ 530661 h 1061321"/>
                <a:gd name="connsiteX1" fmla="*/ 530661 w 1061321"/>
                <a:gd name="connsiteY1" fmla="*/ 0 h 1061321"/>
                <a:gd name="connsiteX2" fmla="*/ 1061322 w 1061321"/>
                <a:gd name="connsiteY2" fmla="*/ 530661 h 1061321"/>
                <a:gd name="connsiteX3" fmla="*/ 530661 w 1061321"/>
                <a:gd name="connsiteY3" fmla="*/ 1061322 h 1061321"/>
                <a:gd name="connsiteX4" fmla="*/ 0 w 1061321"/>
                <a:gd name="connsiteY4" fmla="*/ 530661 h 106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1321" h="1061321">
                  <a:moveTo>
                    <a:pt x="0" y="530661"/>
                  </a:moveTo>
                  <a:cubicBezTo>
                    <a:pt x="0" y="237585"/>
                    <a:pt x="237585" y="0"/>
                    <a:pt x="530661" y="0"/>
                  </a:cubicBezTo>
                  <a:cubicBezTo>
                    <a:pt x="823737" y="0"/>
                    <a:pt x="1061322" y="237585"/>
                    <a:pt x="1061322" y="530661"/>
                  </a:cubicBezTo>
                  <a:cubicBezTo>
                    <a:pt x="1061322" y="823737"/>
                    <a:pt x="823737" y="1061322"/>
                    <a:pt x="530661" y="1061322"/>
                  </a:cubicBezTo>
                  <a:cubicBezTo>
                    <a:pt x="237585" y="1061322"/>
                    <a:pt x="0" y="823737"/>
                    <a:pt x="0" y="530661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6857" tIns="166857" rIns="166857" bIns="166857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>
                  <a:solidFill>
                    <a:schemeClr val="tx1"/>
                  </a:solidFill>
                </a:rPr>
                <a:t>Priority 1 Approved in Previous Year</a:t>
              </a:r>
            </a:p>
          </p:txBody>
        </p:sp>
        <p:sp>
          <p:nvSpPr>
            <p:cNvPr id="2" name="Right Arrow 1"/>
            <p:cNvSpPr/>
            <p:nvPr/>
          </p:nvSpPr>
          <p:spPr>
            <a:xfrm rot="1512087">
              <a:off x="4936024" y="4363695"/>
              <a:ext cx="296414" cy="291698"/>
            </a:xfrm>
            <a:prstGeom prst="rightArrow">
              <a:avLst>
                <a:gd name="adj1" fmla="val 57084"/>
                <a:gd name="adj2" fmla="val 50000"/>
              </a:avLst>
            </a:prstGeom>
            <a:solidFill>
              <a:srgbClr val="FF0000"/>
            </a:solidFill>
            <a:scene3d>
              <a:camera prst="orthographicFront"/>
              <a:lightRig rig="threePt" dir="t"/>
            </a:scene3d>
            <a:sp3d contourW="12700">
              <a:contourClr>
                <a:srgbClr val="FF0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 descr="Priority 5 Approved in Previous Year"/>
          <p:cNvGrpSpPr/>
          <p:nvPr/>
        </p:nvGrpSpPr>
        <p:grpSpPr>
          <a:xfrm>
            <a:off x="4392813" y="5126871"/>
            <a:ext cx="1090135" cy="1246090"/>
            <a:chOff x="4392813" y="5126871"/>
            <a:chExt cx="1090135" cy="1246090"/>
          </a:xfrm>
        </p:grpSpPr>
        <p:sp>
          <p:nvSpPr>
            <p:cNvPr id="17" name="Freeform 16"/>
            <p:cNvSpPr/>
            <p:nvPr/>
          </p:nvSpPr>
          <p:spPr>
            <a:xfrm>
              <a:off x="4392813" y="5311640"/>
              <a:ext cx="1061321" cy="1061321"/>
            </a:xfrm>
            <a:custGeom>
              <a:avLst/>
              <a:gdLst>
                <a:gd name="connsiteX0" fmla="*/ 0 w 1061321"/>
                <a:gd name="connsiteY0" fmla="*/ 530661 h 1061321"/>
                <a:gd name="connsiteX1" fmla="*/ 530661 w 1061321"/>
                <a:gd name="connsiteY1" fmla="*/ 0 h 1061321"/>
                <a:gd name="connsiteX2" fmla="*/ 1061322 w 1061321"/>
                <a:gd name="connsiteY2" fmla="*/ 530661 h 1061321"/>
                <a:gd name="connsiteX3" fmla="*/ 530661 w 1061321"/>
                <a:gd name="connsiteY3" fmla="*/ 1061322 h 1061321"/>
                <a:gd name="connsiteX4" fmla="*/ 0 w 1061321"/>
                <a:gd name="connsiteY4" fmla="*/ 530661 h 106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1321" h="1061321">
                  <a:moveTo>
                    <a:pt x="0" y="530661"/>
                  </a:moveTo>
                  <a:cubicBezTo>
                    <a:pt x="0" y="237585"/>
                    <a:pt x="237585" y="0"/>
                    <a:pt x="530661" y="0"/>
                  </a:cubicBezTo>
                  <a:cubicBezTo>
                    <a:pt x="823737" y="0"/>
                    <a:pt x="1061322" y="237585"/>
                    <a:pt x="1061322" y="530661"/>
                  </a:cubicBezTo>
                  <a:cubicBezTo>
                    <a:pt x="1061322" y="823737"/>
                    <a:pt x="823737" y="1061322"/>
                    <a:pt x="530661" y="1061322"/>
                  </a:cubicBezTo>
                  <a:cubicBezTo>
                    <a:pt x="237585" y="1061322"/>
                    <a:pt x="0" y="823737"/>
                    <a:pt x="0" y="530661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6857" tIns="166857" rIns="166857" bIns="166857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>
                  <a:solidFill>
                    <a:schemeClr val="tx1"/>
                  </a:solidFill>
                </a:rPr>
                <a:t>Priority 5 Approved in Previous Year</a:t>
              </a:r>
            </a:p>
          </p:txBody>
        </p:sp>
        <p:sp>
          <p:nvSpPr>
            <p:cNvPr id="21" name="Right Arrow 20"/>
            <p:cNvSpPr/>
            <p:nvPr/>
          </p:nvSpPr>
          <p:spPr>
            <a:xfrm rot="18558508">
              <a:off x="5188892" y="5129229"/>
              <a:ext cx="296414" cy="291698"/>
            </a:xfrm>
            <a:prstGeom prst="rightArrow">
              <a:avLst>
                <a:gd name="adj1" fmla="val 57084"/>
                <a:gd name="adj2" fmla="val 50000"/>
              </a:avLst>
            </a:prstGeom>
            <a:solidFill>
              <a:srgbClr val="FF0000"/>
            </a:solidFill>
            <a:scene3d>
              <a:camera prst="orthographicFront"/>
              <a:lightRig rig="threePt" dir="t"/>
            </a:scene3d>
            <a:sp3d contourW="12700">
              <a:contourClr>
                <a:srgbClr val="FF0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015960" y="3767935"/>
            <a:ext cx="1562901" cy="2605026"/>
            <a:chOff x="6015960" y="3767935"/>
            <a:chExt cx="1562901" cy="2605026"/>
          </a:xfrm>
        </p:grpSpPr>
        <p:sp>
          <p:nvSpPr>
            <p:cNvPr id="12" name="Freeform 11"/>
            <p:cNvSpPr/>
            <p:nvPr/>
          </p:nvSpPr>
          <p:spPr>
            <a:xfrm rot="20520000">
              <a:off x="6231919" y="4487146"/>
              <a:ext cx="319409" cy="49570"/>
            </a:xfrm>
            <a:custGeom>
              <a:avLst/>
              <a:gdLst>
                <a:gd name="connsiteX0" fmla="*/ 0 w 319409"/>
                <a:gd name="connsiteY0" fmla="*/ 24785 h 49570"/>
                <a:gd name="connsiteX1" fmla="*/ 319409 w 319409"/>
                <a:gd name="connsiteY1" fmla="*/ 24785 h 49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9409" h="49570">
                  <a:moveTo>
                    <a:pt x="0" y="24785"/>
                  </a:moveTo>
                  <a:lnTo>
                    <a:pt x="319409" y="2478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4419" tIns="16800" rIns="164419" bIns="16799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6517540" y="3767935"/>
              <a:ext cx="1061321" cy="1061321"/>
            </a:xfrm>
            <a:custGeom>
              <a:avLst/>
              <a:gdLst>
                <a:gd name="connsiteX0" fmla="*/ 0 w 1061321"/>
                <a:gd name="connsiteY0" fmla="*/ 530661 h 1061321"/>
                <a:gd name="connsiteX1" fmla="*/ 530661 w 1061321"/>
                <a:gd name="connsiteY1" fmla="*/ 0 h 1061321"/>
                <a:gd name="connsiteX2" fmla="*/ 1061322 w 1061321"/>
                <a:gd name="connsiteY2" fmla="*/ 530661 h 1061321"/>
                <a:gd name="connsiteX3" fmla="*/ 530661 w 1061321"/>
                <a:gd name="connsiteY3" fmla="*/ 1061322 h 1061321"/>
                <a:gd name="connsiteX4" fmla="*/ 0 w 1061321"/>
                <a:gd name="connsiteY4" fmla="*/ 530661 h 106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1321" h="1061321">
                  <a:moveTo>
                    <a:pt x="0" y="530661"/>
                  </a:moveTo>
                  <a:cubicBezTo>
                    <a:pt x="0" y="237585"/>
                    <a:pt x="237585" y="0"/>
                    <a:pt x="530661" y="0"/>
                  </a:cubicBezTo>
                  <a:cubicBezTo>
                    <a:pt x="823737" y="0"/>
                    <a:pt x="1061322" y="237585"/>
                    <a:pt x="1061322" y="530661"/>
                  </a:cubicBezTo>
                  <a:cubicBezTo>
                    <a:pt x="1061322" y="823737"/>
                    <a:pt x="823737" y="1061322"/>
                    <a:pt x="530661" y="1061322"/>
                  </a:cubicBezTo>
                  <a:cubicBezTo>
                    <a:pt x="237585" y="1061322"/>
                    <a:pt x="0" y="823737"/>
                    <a:pt x="0" y="53066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6857" tIns="166857" rIns="166857" bIns="166857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/>
                <a:t>Priority 3</a:t>
              </a:r>
            </a:p>
          </p:txBody>
        </p:sp>
        <p:sp>
          <p:nvSpPr>
            <p:cNvPr id="14" name="Freeform 13"/>
            <p:cNvSpPr/>
            <p:nvPr/>
          </p:nvSpPr>
          <p:spPr>
            <a:xfrm rot="3240000">
              <a:off x="5981129" y="5258998"/>
              <a:ext cx="319409" cy="49570"/>
            </a:xfrm>
            <a:custGeom>
              <a:avLst/>
              <a:gdLst>
                <a:gd name="connsiteX0" fmla="*/ 0 w 319409"/>
                <a:gd name="connsiteY0" fmla="*/ 24785 h 49570"/>
                <a:gd name="connsiteX1" fmla="*/ 319409 w 319409"/>
                <a:gd name="connsiteY1" fmla="*/ 24785 h 49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9409" h="49570">
                  <a:moveTo>
                    <a:pt x="0" y="24785"/>
                  </a:moveTo>
                  <a:lnTo>
                    <a:pt x="319409" y="24785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4419" tIns="16799" rIns="164419" bIns="1680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015960" y="5311640"/>
              <a:ext cx="1061321" cy="1061321"/>
            </a:xfrm>
            <a:custGeom>
              <a:avLst/>
              <a:gdLst>
                <a:gd name="connsiteX0" fmla="*/ 0 w 1061321"/>
                <a:gd name="connsiteY0" fmla="*/ 530661 h 1061321"/>
                <a:gd name="connsiteX1" fmla="*/ 530661 w 1061321"/>
                <a:gd name="connsiteY1" fmla="*/ 0 h 1061321"/>
                <a:gd name="connsiteX2" fmla="*/ 1061322 w 1061321"/>
                <a:gd name="connsiteY2" fmla="*/ 530661 h 1061321"/>
                <a:gd name="connsiteX3" fmla="*/ 530661 w 1061321"/>
                <a:gd name="connsiteY3" fmla="*/ 1061322 h 1061321"/>
                <a:gd name="connsiteX4" fmla="*/ 0 w 1061321"/>
                <a:gd name="connsiteY4" fmla="*/ 530661 h 106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1321" h="1061321">
                  <a:moveTo>
                    <a:pt x="0" y="530661"/>
                  </a:moveTo>
                  <a:cubicBezTo>
                    <a:pt x="0" y="237585"/>
                    <a:pt x="237585" y="0"/>
                    <a:pt x="530661" y="0"/>
                  </a:cubicBezTo>
                  <a:cubicBezTo>
                    <a:pt x="823737" y="0"/>
                    <a:pt x="1061322" y="237585"/>
                    <a:pt x="1061322" y="530661"/>
                  </a:cubicBezTo>
                  <a:cubicBezTo>
                    <a:pt x="1061322" y="823737"/>
                    <a:pt x="823737" y="1061322"/>
                    <a:pt x="530661" y="1061322"/>
                  </a:cubicBezTo>
                  <a:cubicBezTo>
                    <a:pt x="237585" y="1061322"/>
                    <a:pt x="0" y="823737"/>
                    <a:pt x="0" y="53066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6857" tIns="166857" rIns="166857" bIns="166857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/>
                <a:t>Priority 4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7D50-C6C7-4CA4-B8DF-846892B9212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02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grayscl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C96194-AAC4-4A06-864A-C451CE23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95" y="216599"/>
            <a:ext cx="1300074" cy="1300074"/>
          </a:xfrm>
          <a:prstGeom prst="rect">
            <a:avLst/>
          </a:prstGeom>
        </p:spPr>
      </p:pic>
      <p:sp>
        <p:nvSpPr>
          <p:cNvPr id="7" name="Title 1"/>
          <p:cNvSpPr txBox="1">
            <a:spLocks noGrp="1"/>
          </p:cNvSpPr>
          <p:nvPr>
            <p:ph type="title" idx="4294967295"/>
          </p:nvPr>
        </p:nvSpPr>
        <p:spPr bwMode="blackWhite">
          <a:xfrm>
            <a:off x="2321772" y="303691"/>
            <a:ext cx="7458808" cy="966130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prstDash/>
            <a:miter lim="800000"/>
          </a:ln>
          <a:effectLst/>
        </p:spPr>
        <p:txBody>
          <a:bodyPr rot="0" spcFirstLastPara="0" vertOverflow="overflow" horzOverflow="overflow" vert="horz" wrap="square" lIns="274320" tIns="182880" rIns="274320" bIns="182880" numCol="1" spcCol="0" rtlCol="0" fromWordArt="0" anchor="ctr" anchorCtr="1" forceAA="0" compatLnSpc="1">
            <a:prstTxWarp prst="textNoShape">
              <a:avLst/>
            </a:prstTxWarp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all" spc="2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Priority 2</a:t>
            </a:r>
            <a:endParaRPr kumimoji="0" lang="en-US" sz="1800" b="0" i="0" u="none" strike="noStrike" kern="1200" cap="all" spc="20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Content Placeholder 12">
            <a:extLst>
              <a:ext uri="{FF2B5EF4-FFF2-40B4-BE49-F238E27FC236}">
                <a16:creationId xmlns:a16="http://schemas.microsoft.com/office/drawing/2014/main" id="{5D71B0E2-6041-43AE-AEC6-DFB128B15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0157" y="1516673"/>
            <a:ext cx="8662037" cy="4038600"/>
          </a:xfrm>
        </p:spPr>
        <p:txBody>
          <a:bodyPr>
            <a:normAutofit/>
          </a:bodyPr>
          <a:lstStyle/>
          <a:p>
            <a:pPr algn="ctr"/>
            <a:r>
              <a:rPr lang="en-US" sz="2000" b="1" spc="-4" dirty="0"/>
              <a:t>New</a:t>
            </a:r>
            <a:r>
              <a:rPr lang="en-US" sz="2000" spc="-4" dirty="0"/>
              <a:t> authorization for CASH to be spent in the </a:t>
            </a:r>
            <a:r>
              <a:rPr lang="en-US" sz="2000" b="1" spc="-4" dirty="0"/>
              <a:t>fiscal year of the Act</a:t>
            </a:r>
          </a:p>
          <a:p>
            <a:pPr algn="ctr"/>
            <a:r>
              <a:rPr lang="en-US" sz="2000" b="1" spc="-4" dirty="0"/>
              <a:t>Must </a:t>
            </a:r>
            <a:r>
              <a:rPr lang="en-US" sz="2000" spc="-4" dirty="0"/>
              <a:t>receive a cash line of credit from SBC </a:t>
            </a:r>
            <a:r>
              <a:rPr lang="en-US" sz="2000" dirty="0"/>
              <a:t>in the year it is appropriated in order for it to be considered </a:t>
            </a:r>
            <a:r>
              <a:rPr lang="en-US" sz="2000" b="1" dirty="0"/>
              <a:t>approved funding </a:t>
            </a:r>
            <a:r>
              <a:rPr lang="en-US" sz="2000" dirty="0"/>
              <a:t>for the project</a:t>
            </a:r>
            <a:endParaRPr lang="en-US" sz="2000" spc="-4" dirty="0"/>
          </a:p>
        </p:txBody>
      </p:sp>
      <p:sp>
        <p:nvSpPr>
          <p:cNvPr id="21" name="Freeform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76962" y="4039564"/>
            <a:ext cx="1061321" cy="1061321"/>
          </a:xfrm>
          <a:custGeom>
            <a:avLst/>
            <a:gdLst>
              <a:gd name="connsiteX0" fmla="*/ 0 w 1061321"/>
              <a:gd name="connsiteY0" fmla="*/ 530661 h 1061321"/>
              <a:gd name="connsiteX1" fmla="*/ 530661 w 1061321"/>
              <a:gd name="connsiteY1" fmla="*/ 0 h 1061321"/>
              <a:gd name="connsiteX2" fmla="*/ 1061322 w 1061321"/>
              <a:gd name="connsiteY2" fmla="*/ 530661 h 1061321"/>
              <a:gd name="connsiteX3" fmla="*/ 530661 w 1061321"/>
              <a:gd name="connsiteY3" fmla="*/ 1061322 h 1061321"/>
              <a:gd name="connsiteX4" fmla="*/ 0 w 1061321"/>
              <a:gd name="connsiteY4" fmla="*/ 530661 h 1061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1321" h="1061321">
                <a:moveTo>
                  <a:pt x="0" y="530661"/>
                </a:moveTo>
                <a:cubicBezTo>
                  <a:pt x="0" y="237585"/>
                  <a:pt x="237585" y="0"/>
                  <a:pt x="530661" y="0"/>
                </a:cubicBezTo>
                <a:cubicBezTo>
                  <a:pt x="823737" y="0"/>
                  <a:pt x="1061322" y="237585"/>
                  <a:pt x="1061322" y="530661"/>
                </a:cubicBezTo>
                <a:cubicBezTo>
                  <a:pt x="1061322" y="823737"/>
                  <a:pt x="823737" y="1061322"/>
                  <a:pt x="530661" y="1061322"/>
                </a:cubicBezTo>
                <a:cubicBezTo>
                  <a:pt x="237585" y="1061322"/>
                  <a:pt x="0" y="823737"/>
                  <a:pt x="0" y="53066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6857" tIns="166857" rIns="166857" bIns="166857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/>
              <a:t>Priority 1</a:t>
            </a:r>
          </a:p>
        </p:txBody>
      </p:sp>
      <p:sp>
        <p:nvSpPr>
          <p:cNvPr id="22" name="Freeform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5647918" y="3855074"/>
            <a:ext cx="319409" cy="49570"/>
          </a:xfrm>
          <a:custGeom>
            <a:avLst/>
            <a:gdLst>
              <a:gd name="connsiteX0" fmla="*/ 0 w 319409"/>
              <a:gd name="connsiteY0" fmla="*/ 24785 h 49570"/>
              <a:gd name="connsiteX1" fmla="*/ 319409 w 319409"/>
              <a:gd name="connsiteY1" fmla="*/ 24785 h 4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9409" h="49570">
                <a:moveTo>
                  <a:pt x="0" y="24785"/>
                </a:moveTo>
                <a:lnTo>
                  <a:pt x="319409" y="24785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4419" tIns="16801" rIns="164419" bIns="16799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24" name="Freeform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0520000">
            <a:off x="6304495" y="4332105"/>
            <a:ext cx="319409" cy="49570"/>
          </a:xfrm>
          <a:custGeom>
            <a:avLst/>
            <a:gdLst>
              <a:gd name="connsiteX0" fmla="*/ 0 w 319409"/>
              <a:gd name="connsiteY0" fmla="*/ 24785 h 49570"/>
              <a:gd name="connsiteX1" fmla="*/ 319409 w 319409"/>
              <a:gd name="connsiteY1" fmla="*/ 24785 h 4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9409" h="49570">
                <a:moveTo>
                  <a:pt x="0" y="24785"/>
                </a:moveTo>
                <a:lnTo>
                  <a:pt x="319409" y="24785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4419" tIns="16800" rIns="164419" bIns="16799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25" name="Freeform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90116" y="3612894"/>
            <a:ext cx="1061321" cy="1061321"/>
          </a:xfrm>
          <a:custGeom>
            <a:avLst/>
            <a:gdLst>
              <a:gd name="connsiteX0" fmla="*/ 0 w 1061321"/>
              <a:gd name="connsiteY0" fmla="*/ 530661 h 1061321"/>
              <a:gd name="connsiteX1" fmla="*/ 530661 w 1061321"/>
              <a:gd name="connsiteY1" fmla="*/ 0 h 1061321"/>
              <a:gd name="connsiteX2" fmla="*/ 1061322 w 1061321"/>
              <a:gd name="connsiteY2" fmla="*/ 530661 h 1061321"/>
              <a:gd name="connsiteX3" fmla="*/ 530661 w 1061321"/>
              <a:gd name="connsiteY3" fmla="*/ 1061322 h 1061321"/>
              <a:gd name="connsiteX4" fmla="*/ 0 w 1061321"/>
              <a:gd name="connsiteY4" fmla="*/ 530661 h 1061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1321" h="1061321">
                <a:moveTo>
                  <a:pt x="0" y="530661"/>
                </a:moveTo>
                <a:cubicBezTo>
                  <a:pt x="0" y="237585"/>
                  <a:pt x="237585" y="0"/>
                  <a:pt x="530661" y="0"/>
                </a:cubicBezTo>
                <a:cubicBezTo>
                  <a:pt x="823737" y="0"/>
                  <a:pt x="1061322" y="237585"/>
                  <a:pt x="1061322" y="530661"/>
                </a:cubicBezTo>
                <a:cubicBezTo>
                  <a:pt x="1061322" y="823737"/>
                  <a:pt x="823737" y="1061322"/>
                  <a:pt x="530661" y="1061322"/>
                </a:cubicBezTo>
                <a:cubicBezTo>
                  <a:pt x="237585" y="1061322"/>
                  <a:pt x="0" y="823737"/>
                  <a:pt x="0" y="53066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6857" tIns="166857" rIns="166857" bIns="166857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/>
              <a:t>Priority 3</a:t>
            </a:r>
          </a:p>
        </p:txBody>
      </p:sp>
      <p:sp>
        <p:nvSpPr>
          <p:cNvPr id="26" name="Freeform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3240000">
            <a:off x="6053705" y="5103957"/>
            <a:ext cx="319409" cy="49570"/>
          </a:xfrm>
          <a:custGeom>
            <a:avLst/>
            <a:gdLst>
              <a:gd name="connsiteX0" fmla="*/ 0 w 319409"/>
              <a:gd name="connsiteY0" fmla="*/ 24785 h 49570"/>
              <a:gd name="connsiteX1" fmla="*/ 319409 w 319409"/>
              <a:gd name="connsiteY1" fmla="*/ 24785 h 4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9409" h="49570">
                <a:moveTo>
                  <a:pt x="0" y="24785"/>
                </a:moveTo>
                <a:lnTo>
                  <a:pt x="319409" y="24785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4419" tIns="16799" rIns="164419" bIns="16800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27" name="Freeform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88536" y="5156599"/>
            <a:ext cx="1061321" cy="1061321"/>
          </a:xfrm>
          <a:custGeom>
            <a:avLst/>
            <a:gdLst>
              <a:gd name="connsiteX0" fmla="*/ 0 w 1061321"/>
              <a:gd name="connsiteY0" fmla="*/ 530661 h 1061321"/>
              <a:gd name="connsiteX1" fmla="*/ 530661 w 1061321"/>
              <a:gd name="connsiteY1" fmla="*/ 0 h 1061321"/>
              <a:gd name="connsiteX2" fmla="*/ 1061322 w 1061321"/>
              <a:gd name="connsiteY2" fmla="*/ 530661 h 1061321"/>
              <a:gd name="connsiteX3" fmla="*/ 530661 w 1061321"/>
              <a:gd name="connsiteY3" fmla="*/ 1061322 h 1061321"/>
              <a:gd name="connsiteX4" fmla="*/ 0 w 1061321"/>
              <a:gd name="connsiteY4" fmla="*/ 530661 h 1061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1321" h="1061321">
                <a:moveTo>
                  <a:pt x="0" y="530661"/>
                </a:moveTo>
                <a:cubicBezTo>
                  <a:pt x="0" y="237585"/>
                  <a:pt x="237585" y="0"/>
                  <a:pt x="530661" y="0"/>
                </a:cubicBezTo>
                <a:cubicBezTo>
                  <a:pt x="823737" y="0"/>
                  <a:pt x="1061322" y="237585"/>
                  <a:pt x="1061322" y="530661"/>
                </a:cubicBezTo>
                <a:cubicBezTo>
                  <a:pt x="1061322" y="823737"/>
                  <a:pt x="823737" y="1061322"/>
                  <a:pt x="530661" y="1061322"/>
                </a:cubicBezTo>
                <a:cubicBezTo>
                  <a:pt x="237585" y="1061322"/>
                  <a:pt x="0" y="823737"/>
                  <a:pt x="0" y="53066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6857" tIns="166857" rIns="166857" bIns="166857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/>
              <a:t>Priority 4</a:t>
            </a:r>
          </a:p>
        </p:txBody>
      </p:sp>
      <p:sp>
        <p:nvSpPr>
          <p:cNvPr id="28" name="Freeform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360000">
            <a:off x="5242131" y="5103957"/>
            <a:ext cx="319410" cy="49570"/>
          </a:xfrm>
          <a:custGeom>
            <a:avLst/>
            <a:gdLst>
              <a:gd name="connsiteX0" fmla="*/ 0 w 319409"/>
              <a:gd name="connsiteY0" fmla="*/ 24785 h 49570"/>
              <a:gd name="connsiteX1" fmla="*/ 319409 w 319409"/>
              <a:gd name="connsiteY1" fmla="*/ 24785 h 4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9409" h="49570">
                <a:moveTo>
                  <a:pt x="319409" y="24785"/>
                </a:moveTo>
                <a:lnTo>
                  <a:pt x="0" y="24785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4420" tIns="16800" rIns="164419" bIns="16800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29" name="Freeform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65389" y="5156599"/>
            <a:ext cx="1061321" cy="1061321"/>
          </a:xfrm>
          <a:custGeom>
            <a:avLst/>
            <a:gdLst>
              <a:gd name="connsiteX0" fmla="*/ 0 w 1061321"/>
              <a:gd name="connsiteY0" fmla="*/ 530661 h 1061321"/>
              <a:gd name="connsiteX1" fmla="*/ 530661 w 1061321"/>
              <a:gd name="connsiteY1" fmla="*/ 0 h 1061321"/>
              <a:gd name="connsiteX2" fmla="*/ 1061322 w 1061321"/>
              <a:gd name="connsiteY2" fmla="*/ 530661 h 1061321"/>
              <a:gd name="connsiteX3" fmla="*/ 530661 w 1061321"/>
              <a:gd name="connsiteY3" fmla="*/ 1061322 h 1061321"/>
              <a:gd name="connsiteX4" fmla="*/ 0 w 1061321"/>
              <a:gd name="connsiteY4" fmla="*/ 530661 h 1061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1321" h="1061321">
                <a:moveTo>
                  <a:pt x="0" y="530661"/>
                </a:moveTo>
                <a:cubicBezTo>
                  <a:pt x="0" y="237585"/>
                  <a:pt x="237585" y="0"/>
                  <a:pt x="530661" y="0"/>
                </a:cubicBezTo>
                <a:cubicBezTo>
                  <a:pt x="823737" y="0"/>
                  <a:pt x="1061322" y="237585"/>
                  <a:pt x="1061322" y="530661"/>
                </a:cubicBezTo>
                <a:cubicBezTo>
                  <a:pt x="1061322" y="823737"/>
                  <a:pt x="823737" y="1061322"/>
                  <a:pt x="530661" y="1061322"/>
                </a:cubicBezTo>
                <a:cubicBezTo>
                  <a:pt x="237585" y="1061322"/>
                  <a:pt x="0" y="823737"/>
                  <a:pt x="0" y="53066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6857" tIns="166857" rIns="166857" bIns="166857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/>
              <a:t>Priority 5</a:t>
            </a:r>
          </a:p>
        </p:txBody>
      </p:sp>
      <p:sp>
        <p:nvSpPr>
          <p:cNvPr id="30" name="Freeform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">
            <a:off x="4991341" y="4332104"/>
            <a:ext cx="319410" cy="49571"/>
          </a:xfrm>
          <a:custGeom>
            <a:avLst/>
            <a:gdLst>
              <a:gd name="connsiteX0" fmla="*/ 0 w 319409"/>
              <a:gd name="connsiteY0" fmla="*/ 24785 h 49570"/>
              <a:gd name="connsiteX1" fmla="*/ 319409 w 319409"/>
              <a:gd name="connsiteY1" fmla="*/ 24785 h 4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9409" h="49570">
                <a:moveTo>
                  <a:pt x="319409" y="24785"/>
                </a:moveTo>
                <a:lnTo>
                  <a:pt x="0" y="24785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4420" tIns="16800" rIns="164419" bIns="16800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31" name="Freeform 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63809" y="3612894"/>
            <a:ext cx="1061321" cy="1061321"/>
          </a:xfrm>
          <a:custGeom>
            <a:avLst/>
            <a:gdLst>
              <a:gd name="connsiteX0" fmla="*/ 0 w 1061321"/>
              <a:gd name="connsiteY0" fmla="*/ 530661 h 1061321"/>
              <a:gd name="connsiteX1" fmla="*/ 530661 w 1061321"/>
              <a:gd name="connsiteY1" fmla="*/ 0 h 1061321"/>
              <a:gd name="connsiteX2" fmla="*/ 1061322 w 1061321"/>
              <a:gd name="connsiteY2" fmla="*/ 530661 h 1061321"/>
              <a:gd name="connsiteX3" fmla="*/ 530661 w 1061321"/>
              <a:gd name="connsiteY3" fmla="*/ 1061322 h 1061321"/>
              <a:gd name="connsiteX4" fmla="*/ 0 w 1061321"/>
              <a:gd name="connsiteY4" fmla="*/ 530661 h 1061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1321" h="1061321">
                <a:moveTo>
                  <a:pt x="0" y="530661"/>
                </a:moveTo>
                <a:cubicBezTo>
                  <a:pt x="0" y="237585"/>
                  <a:pt x="237585" y="0"/>
                  <a:pt x="530661" y="0"/>
                </a:cubicBezTo>
                <a:cubicBezTo>
                  <a:pt x="823737" y="0"/>
                  <a:pt x="1061322" y="237585"/>
                  <a:pt x="1061322" y="530661"/>
                </a:cubicBezTo>
                <a:cubicBezTo>
                  <a:pt x="1061322" y="823737"/>
                  <a:pt x="823737" y="1061322"/>
                  <a:pt x="530661" y="1061322"/>
                </a:cubicBezTo>
                <a:cubicBezTo>
                  <a:pt x="237585" y="1061322"/>
                  <a:pt x="0" y="823737"/>
                  <a:pt x="0" y="53066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6857" tIns="166857" rIns="166857" bIns="166857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/>
              <a:t>Priority 1</a:t>
            </a:r>
          </a:p>
        </p:txBody>
      </p:sp>
      <p:grpSp>
        <p:nvGrpSpPr>
          <p:cNvPr id="17" name="Group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287912" y="2658833"/>
            <a:ext cx="1061321" cy="1368394"/>
            <a:chOff x="5204386" y="2813873"/>
            <a:chExt cx="1061321" cy="1368394"/>
          </a:xfrm>
        </p:grpSpPr>
        <p:sp>
          <p:nvSpPr>
            <p:cNvPr id="18" name="Freeform 17"/>
            <p:cNvSpPr/>
            <p:nvPr/>
          </p:nvSpPr>
          <p:spPr>
            <a:xfrm>
              <a:off x="5204386" y="2813873"/>
              <a:ext cx="1061321" cy="1061321"/>
            </a:xfrm>
            <a:custGeom>
              <a:avLst/>
              <a:gdLst>
                <a:gd name="connsiteX0" fmla="*/ 0 w 1061321"/>
                <a:gd name="connsiteY0" fmla="*/ 530661 h 1061321"/>
                <a:gd name="connsiteX1" fmla="*/ 530661 w 1061321"/>
                <a:gd name="connsiteY1" fmla="*/ 0 h 1061321"/>
                <a:gd name="connsiteX2" fmla="*/ 1061322 w 1061321"/>
                <a:gd name="connsiteY2" fmla="*/ 530661 h 1061321"/>
                <a:gd name="connsiteX3" fmla="*/ 530661 w 1061321"/>
                <a:gd name="connsiteY3" fmla="*/ 1061322 h 1061321"/>
                <a:gd name="connsiteX4" fmla="*/ 0 w 1061321"/>
                <a:gd name="connsiteY4" fmla="*/ 530661 h 1061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1321" h="1061321">
                  <a:moveTo>
                    <a:pt x="0" y="530661"/>
                  </a:moveTo>
                  <a:cubicBezTo>
                    <a:pt x="0" y="237585"/>
                    <a:pt x="237585" y="0"/>
                    <a:pt x="530661" y="0"/>
                  </a:cubicBezTo>
                  <a:cubicBezTo>
                    <a:pt x="823737" y="0"/>
                    <a:pt x="1061322" y="237585"/>
                    <a:pt x="1061322" y="530661"/>
                  </a:cubicBezTo>
                  <a:cubicBezTo>
                    <a:pt x="1061322" y="823737"/>
                    <a:pt x="823737" y="1061322"/>
                    <a:pt x="530661" y="1061322"/>
                  </a:cubicBezTo>
                  <a:cubicBezTo>
                    <a:pt x="237585" y="1061322"/>
                    <a:pt x="0" y="823737"/>
                    <a:pt x="0" y="530661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6857" tIns="166857" rIns="166857" bIns="166857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>
                  <a:solidFill>
                    <a:schemeClr val="tx1"/>
                  </a:solidFill>
                </a:rPr>
                <a:t>New Priority 2</a:t>
              </a:r>
            </a:p>
          </p:txBody>
        </p:sp>
        <p:sp>
          <p:nvSpPr>
            <p:cNvPr id="19" name="Right Arrow 18"/>
            <p:cNvSpPr/>
            <p:nvPr/>
          </p:nvSpPr>
          <p:spPr>
            <a:xfrm rot="5400000">
              <a:off x="5573203" y="3888211"/>
              <a:ext cx="296414" cy="291698"/>
            </a:xfrm>
            <a:prstGeom prst="rightArrow">
              <a:avLst>
                <a:gd name="adj1" fmla="val 57084"/>
                <a:gd name="adj2" fmla="val 50000"/>
              </a:avLst>
            </a:prstGeom>
            <a:solidFill>
              <a:srgbClr val="FF0000"/>
            </a:solidFill>
            <a:scene3d>
              <a:camera prst="orthographicFront"/>
              <a:lightRig rig="threePt" dir="t"/>
            </a:scene3d>
            <a:sp3d contourW="12700">
              <a:contourClr>
                <a:srgbClr val="FF0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7D50-C6C7-4CA4-B8DF-846892B9212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88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grayscl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 noGrp="1"/>
          </p:cNvSpPr>
          <p:nvPr>
            <p:ph type="title" idx="4294967295"/>
          </p:nvPr>
        </p:nvSpPr>
        <p:spPr bwMode="blackWhite">
          <a:xfrm>
            <a:off x="2366596" y="308173"/>
            <a:ext cx="7458808" cy="966130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prstDash/>
            <a:miter lim="800000"/>
          </a:ln>
          <a:effectLst/>
        </p:spPr>
        <p:txBody>
          <a:bodyPr rot="0" spcFirstLastPara="0" vertOverflow="overflow" horzOverflow="overflow" vert="horz" wrap="square" lIns="274320" tIns="182880" rIns="274320" bIns="182880" numCol="1" spcCol="0" rtlCol="0" fromWordArt="0" anchor="ctr" anchorCtr="1" forceAA="0" compatLnSpc="1">
            <a:prstTxWarp prst="textNoShape">
              <a:avLst/>
            </a:prstTxWarp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all" spc="2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objectives</a:t>
            </a:r>
            <a:endParaRPr kumimoji="0" lang="en-US" sz="1800" b="0" i="0" u="none" strike="noStrike" kern="1200" cap="all" spc="20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21523" y="2286000"/>
            <a:ext cx="7933592" cy="212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Explain what qualifies as a Capital Outlay expenditure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Provide an overview of the phases of the Capital Outlay process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Explain the information required in a Capital Outlay Request (COR)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Explain the difference between an appropriation and funding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Explain General Obligation Bond priorities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C96194-AAC4-4A06-864A-C451CE23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95" y="216599"/>
            <a:ext cx="1300074" cy="130007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7D50-C6C7-4CA4-B8DF-846892B921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778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grayscl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C96194-AAC4-4A06-864A-C451CE23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95" y="216599"/>
            <a:ext cx="1300074" cy="1300074"/>
          </a:xfrm>
          <a:prstGeom prst="rect">
            <a:avLst/>
          </a:prstGeom>
        </p:spPr>
      </p:pic>
      <p:sp>
        <p:nvSpPr>
          <p:cNvPr id="7" name="Title 1"/>
          <p:cNvSpPr txBox="1">
            <a:spLocks noGrp="1"/>
          </p:cNvSpPr>
          <p:nvPr>
            <p:ph type="title" idx="4294967295"/>
          </p:nvPr>
        </p:nvSpPr>
        <p:spPr bwMode="blackWhite">
          <a:xfrm>
            <a:off x="2321772" y="303691"/>
            <a:ext cx="7458808" cy="966130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prstDash/>
            <a:miter lim="800000"/>
          </a:ln>
          <a:effectLst/>
        </p:spPr>
        <p:txBody>
          <a:bodyPr rot="0" spcFirstLastPara="0" vertOverflow="overflow" horzOverflow="overflow" vert="horz" wrap="square" lIns="274320" tIns="182880" rIns="274320" bIns="182880" numCol="1" spcCol="0" rtlCol="0" fromWordArt="0" anchor="ctr" anchorCtr="1" forceAA="0" compatLnSpc="1">
            <a:prstTxWarp prst="textNoShape">
              <a:avLst/>
            </a:prstTxWarp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all" spc="2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Priority 3 &amp; 4</a:t>
            </a:r>
            <a:endParaRPr kumimoji="0" lang="en-US" sz="1800" b="0" i="0" u="none" strike="noStrike" kern="1200" cap="all" spc="20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Content Placeholder 12">
            <a:extLst>
              <a:ext uri="{FF2B5EF4-FFF2-40B4-BE49-F238E27FC236}">
                <a16:creationId xmlns:a16="http://schemas.microsoft.com/office/drawing/2014/main" id="{5D71B0E2-6041-43AE-AEC6-DFB128B15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2821" y="1516673"/>
            <a:ext cx="7876709" cy="4038600"/>
          </a:xfrm>
        </p:spPr>
        <p:txBody>
          <a:bodyPr>
            <a:normAutofit/>
          </a:bodyPr>
          <a:lstStyle/>
          <a:p>
            <a:r>
              <a:rPr lang="en-US" sz="2000" b="1" spc="-4" dirty="0"/>
              <a:t>New</a:t>
            </a:r>
            <a:r>
              <a:rPr lang="en-US" sz="2000" spc="-4" dirty="0"/>
              <a:t> authorization for CASH to </a:t>
            </a:r>
            <a:r>
              <a:rPr lang="en-US" sz="2000" b="1" spc="-4" dirty="0"/>
              <a:t>NOT</a:t>
            </a:r>
            <a:r>
              <a:rPr lang="en-US" sz="2000" spc="-4" dirty="0"/>
              <a:t> be spent in the </a:t>
            </a:r>
            <a:r>
              <a:rPr lang="en-US" sz="2000" b="1" spc="-4" dirty="0"/>
              <a:t>fiscal year of the Act</a:t>
            </a:r>
          </a:p>
          <a:p>
            <a:r>
              <a:rPr lang="en-US" sz="2000" spc="-4" dirty="0"/>
              <a:t>Priority 3 and Priority 4 are considered for funding after Priority 1 and Priority 2, limited capacity makes Priority 3 and Priority 4 rare.</a:t>
            </a:r>
            <a:endParaRPr lang="en-US" sz="2000" dirty="0"/>
          </a:p>
        </p:txBody>
      </p:sp>
      <p:sp>
        <p:nvSpPr>
          <p:cNvPr id="19" name="Freeform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63159" y="4153226"/>
            <a:ext cx="1061321" cy="1061321"/>
          </a:xfrm>
          <a:custGeom>
            <a:avLst/>
            <a:gdLst>
              <a:gd name="connsiteX0" fmla="*/ 0 w 1061321"/>
              <a:gd name="connsiteY0" fmla="*/ 530661 h 1061321"/>
              <a:gd name="connsiteX1" fmla="*/ 530661 w 1061321"/>
              <a:gd name="connsiteY1" fmla="*/ 0 h 1061321"/>
              <a:gd name="connsiteX2" fmla="*/ 1061322 w 1061321"/>
              <a:gd name="connsiteY2" fmla="*/ 530661 h 1061321"/>
              <a:gd name="connsiteX3" fmla="*/ 530661 w 1061321"/>
              <a:gd name="connsiteY3" fmla="*/ 1061322 h 1061321"/>
              <a:gd name="connsiteX4" fmla="*/ 0 w 1061321"/>
              <a:gd name="connsiteY4" fmla="*/ 530661 h 1061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1321" h="1061321">
                <a:moveTo>
                  <a:pt x="0" y="530661"/>
                </a:moveTo>
                <a:cubicBezTo>
                  <a:pt x="0" y="237585"/>
                  <a:pt x="237585" y="0"/>
                  <a:pt x="530661" y="0"/>
                </a:cubicBezTo>
                <a:cubicBezTo>
                  <a:pt x="823737" y="0"/>
                  <a:pt x="1061322" y="237585"/>
                  <a:pt x="1061322" y="530661"/>
                </a:cubicBezTo>
                <a:cubicBezTo>
                  <a:pt x="1061322" y="823737"/>
                  <a:pt x="823737" y="1061322"/>
                  <a:pt x="530661" y="1061322"/>
                </a:cubicBezTo>
                <a:cubicBezTo>
                  <a:pt x="237585" y="1061322"/>
                  <a:pt x="0" y="823737"/>
                  <a:pt x="0" y="53066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6857" tIns="166857" rIns="166857" bIns="166857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/>
              <a:t>Priority 1</a:t>
            </a:r>
          </a:p>
        </p:txBody>
      </p:sp>
      <p:sp>
        <p:nvSpPr>
          <p:cNvPr id="32" name="Freeform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5634115" y="3968736"/>
            <a:ext cx="319409" cy="49570"/>
          </a:xfrm>
          <a:custGeom>
            <a:avLst/>
            <a:gdLst>
              <a:gd name="connsiteX0" fmla="*/ 0 w 319409"/>
              <a:gd name="connsiteY0" fmla="*/ 24785 h 49570"/>
              <a:gd name="connsiteX1" fmla="*/ 319409 w 319409"/>
              <a:gd name="connsiteY1" fmla="*/ 24785 h 4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9409" h="49570">
                <a:moveTo>
                  <a:pt x="0" y="24785"/>
                </a:moveTo>
                <a:lnTo>
                  <a:pt x="319409" y="24785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4419" tIns="16801" rIns="164419" bIns="16799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33" name="Freeform 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63159" y="2772494"/>
            <a:ext cx="1061321" cy="1061321"/>
          </a:xfrm>
          <a:custGeom>
            <a:avLst/>
            <a:gdLst>
              <a:gd name="connsiteX0" fmla="*/ 0 w 1061321"/>
              <a:gd name="connsiteY0" fmla="*/ 530661 h 1061321"/>
              <a:gd name="connsiteX1" fmla="*/ 530661 w 1061321"/>
              <a:gd name="connsiteY1" fmla="*/ 0 h 1061321"/>
              <a:gd name="connsiteX2" fmla="*/ 1061322 w 1061321"/>
              <a:gd name="connsiteY2" fmla="*/ 530661 h 1061321"/>
              <a:gd name="connsiteX3" fmla="*/ 530661 w 1061321"/>
              <a:gd name="connsiteY3" fmla="*/ 1061322 h 1061321"/>
              <a:gd name="connsiteX4" fmla="*/ 0 w 1061321"/>
              <a:gd name="connsiteY4" fmla="*/ 530661 h 1061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1321" h="1061321">
                <a:moveTo>
                  <a:pt x="0" y="530661"/>
                </a:moveTo>
                <a:cubicBezTo>
                  <a:pt x="0" y="237585"/>
                  <a:pt x="237585" y="0"/>
                  <a:pt x="530661" y="0"/>
                </a:cubicBezTo>
                <a:cubicBezTo>
                  <a:pt x="823737" y="0"/>
                  <a:pt x="1061322" y="237585"/>
                  <a:pt x="1061322" y="530661"/>
                </a:cubicBezTo>
                <a:cubicBezTo>
                  <a:pt x="1061322" y="823737"/>
                  <a:pt x="823737" y="1061322"/>
                  <a:pt x="530661" y="1061322"/>
                </a:cubicBezTo>
                <a:cubicBezTo>
                  <a:pt x="237585" y="1061322"/>
                  <a:pt x="0" y="823737"/>
                  <a:pt x="0" y="53066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6857" tIns="166857" rIns="166857" bIns="166857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/>
              <a:t>Priority 2</a:t>
            </a:r>
          </a:p>
        </p:txBody>
      </p:sp>
      <p:sp>
        <p:nvSpPr>
          <p:cNvPr id="34" name="Freeform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0520000">
            <a:off x="6290692" y="4445767"/>
            <a:ext cx="319409" cy="49570"/>
          </a:xfrm>
          <a:custGeom>
            <a:avLst/>
            <a:gdLst>
              <a:gd name="connsiteX0" fmla="*/ 0 w 319409"/>
              <a:gd name="connsiteY0" fmla="*/ 24785 h 49570"/>
              <a:gd name="connsiteX1" fmla="*/ 319409 w 319409"/>
              <a:gd name="connsiteY1" fmla="*/ 24785 h 4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9409" h="49570">
                <a:moveTo>
                  <a:pt x="0" y="24785"/>
                </a:moveTo>
                <a:lnTo>
                  <a:pt x="319409" y="24785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4419" tIns="16800" rIns="164419" bIns="16799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35" name="Freeform 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76313" y="3726556"/>
            <a:ext cx="1061321" cy="1061321"/>
          </a:xfrm>
          <a:custGeom>
            <a:avLst/>
            <a:gdLst>
              <a:gd name="connsiteX0" fmla="*/ 0 w 1061321"/>
              <a:gd name="connsiteY0" fmla="*/ 530661 h 1061321"/>
              <a:gd name="connsiteX1" fmla="*/ 530661 w 1061321"/>
              <a:gd name="connsiteY1" fmla="*/ 0 h 1061321"/>
              <a:gd name="connsiteX2" fmla="*/ 1061322 w 1061321"/>
              <a:gd name="connsiteY2" fmla="*/ 530661 h 1061321"/>
              <a:gd name="connsiteX3" fmla="*/ 530661 w 1061321"/>
              <a:gd name="connsiteY3" fmla="*/ 1061322 h 1061321"/>
              <a:gd name="connsiteX4" fmla="*/ 0 w 1061321"/>
              <a:gd name="connsiteY4" fmla="*/ 530661 h 1061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1321" h="1061321">
                <a:moveTo>
                  <a:pt x="0" y="530661"/>
                </a:moveTo>
                <a:cubicBezTo>
                  <a:pt x="0" y="237585"/>
                  <a:pt x="237585" y="0"/>
                  <a:pt x="530661" y="0"/>
                </a:cubicBezTo>
                <a:cubicBezTo>
                  <a:pt x="823737" y="0"/>
                  <a:pt x="1061322" y="237585"/>
                  <a:pt x="1061322" y="530661"/>
                </a:cubicBezTo>
                <a:cubicBezTo>
                  <a:pt x="1061322" y="823737"/>
                  <a:pt x="823737" y="1061322"/>
                  <a:pt x="530661" y="1061322"/>
                </a:cubicBezTo>
                <a:cubicBezTo>
                  <a:pt x="237585" y="1061322"/>
                  <a:pt x="0" y="823737"/>
                  <a:pt x="0" y="530661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6857" tIns="166857" rIns="166857" bIns="166857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>
                <a:solidFill>
                  <a:schemeClr val="tx1"/>
                </a:solidFill>
              </a:rPr>
              <a:t>Priority 3</a:t>
            </a:r>
          </a:p>
        </p:txBody>
      </p:sp>
      <p:sp>
        <p:nvSpPr>
          <p:cNvPr id="36" name="Freeform 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3240000">
            <a:off x="6039902" y="5217619"/>
            <a:ext cx="319409" cy="49570"/>
          </a:xfrm>
          <a:custGeom>
            <a:avLst/>
            <a:gdLst>
              <a:gd name="connsiteX0" fmla="*/ 0 w 319409"/>
              <a:gd name="connsiteY0" fmla="*/ 24785 h 49570"/>
              <a:gd name="connsiteX1" fmla="*/ 319409 w 319409"/>
              <a:gd name="connsiteY1" fmla="*/ 24785 h 4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9409" h="49570">
                <a:moveTo>
                  <a:pt x="0" y="24785"/>
                </a:moveTo>
                <a:lnTo>
                  <a:pt x="319409" y="24785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4419" tIns="16799" rIns="164419" bIns="16800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37" name="Freeform 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79283" y="5270261"/>
            <a:ext cx="1061321" cy="1061321"/>
          </a:xfrm>
          <a:custGeom>
            <a:avLst/>
            <a:gdLst>
              <a:gd name="connsiteX0" fmla="*/ 0 w 1061321"/>
              <a:gd name="connsiteY0" fmla="*/ 530661 h 1061321"/>
              <a:gd name="connsiteX1" fmla="*/ 530661 w 1061321"/>
              <a:gd name="connsiteY1" fmla="*/ 0 h 1061321"/>
              <a:gd name="connsiteX2" fmla="*/ 1061322 w 1061321"/>
              <a:gd name="connsiteY2" fmla="*/ 530661 h 1061321"/>
              <a:gd name="connsiteX3" fmla="*/ 530661 w 1061321"/>
              <a:gd name="connsiteY3" fmla="*/ 1061322 h 1061321"/>
              <a:gd name="connsiteX4" fmla="*/ 0 w 1061321"/>
              <a:gd name="connsiteY4" fmla="*/ 530661 h 1061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1321" h="1061321">
                <a:moveTo>
                  <a:pt x="0" y="530661"/>
                </a:moveTo>
                <a:cubicBezTo>
                  <a:pt x="0" y="237585"/>
                  <a:pt x="237585" y="0"/>
                  <a:pt x="530661" y="0"/>
                </a:cubicBezTo>
                <a:cubicBezTo>
                  <a:pt x="823737" y="0"/>
                  <a:pt x="1061322" y="237585"/>
                  <a:pt x="1061322" y="530661"/>
                </a:cubicBezTo>
                <a:cubicBezTo>
                  <a:pt x="1061322" y="823737"/>
                  <a:pt x="823737" y="1061322"/>
                  <a:pt x="530661" y="1061322"/>
                </a:cubicBezTo>
                <a:cubicBezTo>
                  <a:pt x="237585" y="1061322"/>
                  <a:pt x="0" y="823737"/>
                  <a:pt x="0" y="530661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6857" tIns="166857" rIns="166857" bIns="166857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>
                <a:solidFill>
                  <a:schemeClr val="tx1"/>
                </a:solidFill>
              </a:rPr>
              <a:t>Priority 4</a:t>
            </a:r>
          </a:p>
        </p:txBody>
      </p:sp>
      <p:sp>
        <p:nvSpPr>
          <p:cNvPr id="38" name="Freeform 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360000">
            <a:off x="5228328" y="5217619"/>
            <a:ext cx="319410" cy="49570"/>
          </a:xfrm>
          <a:custGeom>
            <a:avLst/>
            <a:gdLst>
              <a:gd name="connsiteX0" fmla="*/ 0 w 319409"/>
              <a:gd name="connsiteY0" fmla="*/ 24785 h 49570"/>
              <a:gd name="connsiteX1" fmla="*/ 319409 w 319409"/>
              <a:gd name="connsiteY1" fmla="*/ 24785 h 4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9409" h="49570">
                <a:moveTo>
                  <a:pt x="319409" y="24785"/>
                </a:moveTo>
                <a:lnTo>
                  <a:pt x="0" y="24785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4420" tIns="16800" rIns="164419" bIns="16800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39" name="Freeform 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51586" y="5270261"/>
            <a:ext cx="1061321" cy="1061321"/>
          </a:xfrm>
          <a:custGeom>
            <a:avLst/>
            <a:gdLst>
              <a:gd name="connsiteX0" fmla="*/ 0 w 1061321"/>
              <a:gd name="connsiteY0" fmla="*/ 530661 h 1061321"/>
              <a:gd name="connsiteX1" fmla="*/ 530661 w 1061321"/>
              <a:gd name="connsiteY1" fmla="*/ 0 h 1061321"/>
              <a:gd name="connsiteX2" fmla="*/ 1061322 w 1061321"/>
              <a:gd name="connsiteY2" fmla="*/ 530661 h 1061321"/>
              <a:gd name="connsiteX3" fmla="*/ 530661 w 1061321"/>
              <a:gd name="connsiteY3" fmla="*/ 1061322 h 1061321"/>
              <a:gd name="connsiteX4" fmla="*/ 0 w 1061321"/>
              <a:gd name="connsiteY4" fmla="*/ 530661 h 1061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1321" h="1061321">
                <a:moveTo>
                  <a:pt x="0" y="530661"/>
                </a:moveTo>
                <a:cubicBezTo>
                  <a:pt x="0" y="237585"/>
                  <a:pt x="237585" y="0"/>
                  <a:pt x="530661" y="0"/>
                </a:cubicBezTo>
                <a:cubicBezTo>
                  <a:pt x="823737" y="0"/>
                  <a:pt x="1061322" y="237585"/>
                  <a:pt x="1061322" y="530661"/>
                </a:cubicBezTo>
                <a:cubicBezTo>
                  <a:pt x="1061322" y="823737"/>
                  <a:pt x="823737" y="1061322"/>
                  <a:pt x="530661" y="1061322"/>
                </a:cubicBezTo>
                <a:cubicBezTo>
                  <a:pt x="237585" y="1061322"/>
                  <a:pt x="0" y="823737"/>
                  <a:pt x="0" y="53066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6857" tIns="166857" rIns="166857" bIns="166857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/>
              <a:t>Priority 5</a:t>
            </a:r>
          </a:p>
        </p:txBody>
      </p:sp>
      <p:sp>
        <p:nvSpPr>
          <p:cNvPr id="40" name="Freeform 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">
            <a:off x="4977538" y="4445766"/>
            <a:ext cx="319410" cy="49571"/>
          </a:xfrm>
          <a:custGeom>
            <a:avLst/>
            <a:gdLst>
              <a:gd name="connsiteX0" fmla="*/ 0 w 319409"/>
              <a:gd name="connsiteY0" fmla="*/ 24785 h 49570"/>
              <a:gd name="connsiteX1" fmla="*/ 319409 w 319409"/>
              <a:gd name="connsiteY1" fmla="*/ 24785 h 4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9409" h="49570">
                <a:moveTo>
                  <a:pt x="319409" y="24785"/>
                </a:moveTo>
                <a:lnTo>
                  <a:pt x="0" y="24785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4420" tIns="16800" rIns="164419" bIns="16800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41" name="Freeform 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50006" y="3726556"/>
            <a:ext cx="1061321" cy="1061321"/>
          </a:xfrm>
          <a:custGeom>
            <a:avLst/>
            <a:gdLst>
              <a:gd name="connsiteX0" fmla="*/ 0 w 1061321"/>
              <a:gd name="connsiteY0" fmla="*/ 530661 h 1061321"/>
              <a:gd name="connsiteX1" fmla="*/ 530661 w 1061321"/>
              <a:gd name="connsiteY1" fmla="*/ 0 h 1061321"/>
              <a:gd name="connsiteX2" fmla="*/ 1061322 w 1061321"/>
              <a:gd name="connsiteY2" fmla="*/ 530661 h 1061321"/>
              <a:gd name="connsiteX3" fmla="*/ 530661 w 1061321"/>
              <a:gd name="connsiteY3" fmla="*/ 1061322 h 1061321"/>
              <a:gd name="connsiteX4" fmla="*/ 0 w 1061321"/>
              <a:gd name="connsiteY4" fmla="*/ 530661 h 1061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1321" h="1061321">
                <a:moveTo>
                  <a:pt x="0" y="530661"/>
                </a:moveTo>
                <a:cubicBezTo>
                  <a:pt x="0" y="237585"/>
                  <a:pt x="237585" y="0"/>
                  <a:pt x="530661" y="0"/>
                </a:cubicBezTo>
                <a:cubicBezTo>
                  <a:pt x="823737" y="0"/>
                  <a:pt x="1061322" y="237585"/>
                  <a:pt x="1061322" y="530661"/>
                </a:cubicBezTo>
                <a:cubicBezTo>
                  <a:pt x="1061322" y="823737"/>
                  <a:pt x="823737" y="1061322"/>
                  <a:pt x="530661" y="1061322"/>
                </a:cubicBezTo>
                <a:cubicBezTo>
                  <a:pt x="237585" y="1061322"/>
                  <a:pt x="0" y="823737"/>
                  <a:pt x="0" y="53066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6857" tIns="166857" rIns="166857" bIns="166857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/>
              <a:t>Priority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7D50-C6C7-4CA4-B8DF-846892B9212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4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grayscl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C96194-AAC4-4A06-864A-C451CE23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95" y="216599"/>
            <a:ext cx="1300074" cy="1300074"/>
          </a:xfrm>
          <a:prstGeom prst="rect">
            <a:avLst/>
          </a:prstGeom>
        </p:spPr>
      </p:pic>
      <p:sp>
        <p:nvSpPr>
          <p:cNvPr id="7" name="Title 1"/>
          <p:cNvSpPr txBox="1">
            <a:spLocks noGrp="1"/>
          </p:cNvSpPr>
          <p:nvPr>
            <p:ph type="title" idx="4294967295"/>
          </p:nvPr>
        </p:nvSpPr>
        <p:spPr bwMode="blackWhite">
          <a:xfrm>
            <a:off x="2321772" y="303691"/>
            <a:ext cx="7458808" cy="966130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prstDash/>
            <a:miter lim="800000"/>
          </a:ln>
          <a:effectLst/>
        </p:spPr>
        <p:txBody>
          <a:bodyPr rot="0" spcFirstLastPara="0" vertOverflow="overflow" horzOverflow="overflow" vert="horz" wrap="square" lIns="274320" tIns="182880" rIns="274320" bIns="182880" numCol="1" spcCol="0" rtlCol="0" fromWordArt="0" anchor="ctr" anchorCtr="1" forceAA="0" compatLnSpc="1">
            <a:prstTxWarp prst="textNoShape">
              <a:avLst/>
            </a:prstTxWarp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all" spc="2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Priority 5</a:t>
            </a:r>
            <a:endParaRPr kumimoji="0" lang="en-US" sz="1800" b="0" i="0" u="none" strike="noStrike" kern="1200" cap="all" spc="20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Content Placeholder 12">
            <a:extLst>
              <a:ext uri="{FF2B5EF4-FFF2-40B4-BE49-F238E27FC236}">
                <a16:creationId xmlns:a16="http://schemas.microsoft.com/office/drawing/2014/main" id="{5D71B0E2-6041-43AE-AEC6-DFB128B15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9741" y="1426683"/>
            <a:ext cx="8327634" cy="4038600"/>
          </a:xfrm>
        </p:spPr>
        <p:txBody>
          <a:bodyPr>
            <a:normAutofit/>
          </a:bodyPr>
          <a:lstStyle/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000" b="1" dirty="0"/>
              <a:t>New or reauthorized BUDGET AUTHORITY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000" b="1" dirty="0"/>
              <a:t>Can only be granted a NONCASH line of credit, cannot be expended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000" b="1" dirty="0"/>
              <a:t>Must be re-authorized by SBC each year</a:t>
            </a:r>
          </a:p>
        </p:txBody>
      </p:sp>
      <p:sp>
        <p:nvSpPr>
          <p:cNvPr id="21" name="Freeform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34918" y="4017470"/>
            <a:ext cx="1061321" cy="1061321"/>
          </a:xfrm>
          <a:custGeom>
            <a:avLst/>
            <a:gdLst>
              <a:gd name="connsiteX0" fmla="*/ 0 w 1061321"/>
              <a:gd name="connsiteY0" fmla="*/ 530661 h 1061321"/>
              <a:gd name="connsiteX1" fmla="*/ 530661 w 1061321"/>
              <a:gd name="connsiteY1" fmla="*/ 0 h 1061321"/>
              <a:gd name="connsiteX2" fmla="*/ 1061322 w 1061321"/>
              <a:gd name="connsiteY2" fmla="*/ 530661 h 1061321"/>
              <a:gd name="connsiteX3" fmla="*/ 530661 w 1061321"/>
              <a:gd name="connsiteY3" fmla="*/ 1061322 h 1061321"/>
              <a:gd name="connsiteX4" fmla="*/ 0 w 1061321"/>
              <a:gd name="connsiteY4" fmla="*/ 530661 h 1061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1321" h="1061321">
                <a:moveTo>
                  <a:pt x="0" y="530661"/>
                </a:moveTo>
                <a:cubicBezTo>
                  <a:pt x="0" y="237585"/>
                  <a:pt x="237585" y="0"/>
                  <a:pt x="530661" y="0"/>
                </a:cubicBezTo>
                <a:cubicBezTo>
                  <a:pt x="823737" y="0"/>
                  <a:pt x="1061322" y="237585"/>
                  <a:pt x="1061322" y="530661"/>
                </a:cubicBezTo>
                <a:cubicBezTo>
                  <a:pt x="1061322" y="823737"/>
                  <a:pt x="823737" y="1061322"/>
                  <a:pt x="530661" y="1061322"/>
                </a:cubicBezTo>
                <a:cubicBezTo>
                  <a:pt x="237585" y="1061322"/>
                  <a:pt x="0" y="823737"/>
                  <a:pt x="0" y="53066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6857" tIns="166857" rIns="166857" bIns="166857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/>
              <a:t>Priority 1</a:t>
            </a:r>
          </a:p>
        </p:txBody>
      </p:sp>
      <p:sp>
        <p:nvSpPr>
          <p:cNvPr id="22" name="Freeform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5616824" y="3847747"/>
            <a:ext cx="319409" cy="49570"/>
          </a:xfrm>
          <a:custGeom>
            <a:avLst/>
            <a:gdLst>
              <a:gd name="connsiteX0" fmla="*/ 0 w 319409"/>
              <a:gd name="connsiteY0" fmla="*/ 24785 h 49570"/>
              <a:gd name="connsiteX1" fmla="*/ 319409 w 319409"/>
              <a:gd name="connsiteY1" fmla="*/ 24785 h 4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9409" h="49570">
                <a:moveTo>
                  <a:pt x="0" y="24785"/>
                </a:moveTo>
                <a:lnTo>
                  <a:pt x="319409" y="24785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4419" tIns="16801" rIns="164419" bIns="16799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23" name="Freeform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34918" y="2636738"/>
            <a:ext cx="1061321" cy="1061321"/>
          </a:xfrm>
          <a:custGeom>
            <a:avLst/>
            <a:gdLst>
              <a:gd name="connsiteX0" fmla="*/ 0 w 1061321"/>
              <a:gd name="connsiteY0" fmla="*/ 530661 h 1061321"/>
              <a:gd name="connsiteX1" fmla="*/ 530661 w 1061321"/>
              <a:gd name="connsiteY1" fmla="*/ 0 h 1061321"/>
              <a:gd name="connsiteX2" fmla="*/ 1061322 w 1061321"/>
              <a:gd name="connsiteY2" fmla="*/ 530661 h 1061321"/>
              <a:gd name="connsiteX3" fmla="*/ 530661 w 1061321"/>
              <a:gd name="connsiteY3" fmla="*/ 1061322 h 1061321"/>
              <a:gd name="connsiteX4" fmla="*/ 0 w 1061321"/>
              <a:gd name="connsiteY4" fmla="*/ 530661 h 1061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1321" h="1061321">
                <a:moveTo>
                  <a:pt x="0" y="530661"/>
                </a:moveTo>
                <a:cubicBezTo>
                  <a:pt x="0" y="237585"/>
                  <a:pt x="237585" y="0"/>
                  <a:pt x="530661" y="0"/>
                </a:cubicBezTo>
                <a:cubicBezTo>
                  <a:pt x="823737" y="0"/>
                  <a:pt x="1061322" y="237585"/>
                  <a:pt x="1061322" y="530661"/>
                </a:cubicBezTo>
                <a:cubicBezTo>
                  <a:pt x="1061322" y="823737"/>
                  <a:pt x="823737" y="1061322"/>
                  <a:pt x="530661" y="1061322"/>
                </a:cubicBezTo>
                <a:cubicBezTo>
                  <a:pt x="237585" y="1061322"/>
                  <a:pt x="0" y="823737"/>
                  <a:pt x="0" y="53066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6857" tIns="166857" rIns="166857" bIns="166857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/>
              <a:t>Priority 2</a:t>
            </a:r>
          </a:p>
        </p:txBody>
      </p:sp>
      <p:sp>
        <p:nvSpPr>
          <p:cNvPr id="24" name="Freeform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0520000">
            <a:off x="6273401" y="4324778"/>
            <a:ext cx="319409" cy="49570"/>
          </a:xfrm>
          <a:custGeom>
            <a:avLst/>
            <a:gdLst>
              <a:gd name="connsiteX0" fmla="*/ 0 w 319409"/>
              <a:gd name="connsiteY0" fmla="*/ 24785 h 49570"/>
              <a:gd name="connsiteX1" fmla="*/ 319409 w 319409"/>
              <a:gd name="connsiteY1" fmla="*/ 24785 h 4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9409" h="49570">
                <a:moveTo>
                  <a:pt x="0" y="24785"/>
                </a:moveTo>
                <a:lnTo>
                  <a:pt x="319409" y="24785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4419" tIns="16800" rIns="164419" bIns="16799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25" name="Freeform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48072" y="3590800"/>
            <a:ext cx="1061321" cy="1061321"/>
          </a:xfrm>
          <a:custGeom>
            <a:avLst/>
            <a:gdLst>
              <a:gd name="connsiteX0" fmla="*/ 0 w 1061321"/>
              <a:gd name="connsiteY0" fmla="*/ 530661 h 1061321"/>
              <a:gd name="connsiteX1" fmla="*/ 530661 w 1061321"/>
              <a:gd name="connsiteY1" fmla="*/ 0 h 1061321"/>
              <a:gd name="connsiteX2" fmla="*/ 1061322 w 1061321"/>
              <a:gd name="connsiteY2" fmla="*/ 530661 h 1061321"/>
              <a:gd name="connsiteX3" fmla="*/ 530661 w 1061321"/>
              <a:gd name="connsiteY3" fmla="*/ 1061322 h 1061321"/>
              <a:gd name="connsiteX4" fmla="*/ 0 w 1061321"/>
              <a:gd name="connsiteY4" fmla="*/ 530661 h 1061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1321" h="1061321">
                <a:moveTo>
                  <a:pt x="0" y="530661"/>
                </a:moveTo>
                <a:cubicBezTo>
                  <a:pt x="0" y="237585"/>
                  <a:pt x="237585" y="0"/>
                  <a:pt x="530661" y="0"/>
                </a:cubicBezTo>
                <a:cubicBezTo>
                  <a:pt x="823737" y="0"/>
                  <a:pt x="1061322" y="237585"/>
                  <a:pt x="1061322" y="530661"/>
                </a:cubicBezTo>
                <a:cubicBezTo>
                  <a:pt x="1061322" y="823737"/>
                  <a:pt x="823737" y="1061322"/>
                  <a:pt x="530661" y="1061322"/>
                </a:cubicBezTo>
                <a:cubicBezTo>
                  <a:pt x="237585" y="1061322"/>
                  <a:pt x="0" y="823737"/>
                  <a:pt x="0" y="53066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6857" tIns="166857" rIns="166857" bIns="166857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/>
              <a:t>Priority 3</a:t>
            </a:r>
          </a:p>
        </p:txBody>
      </p:sp>
      <p:sp>
        <p:nvSpPr>
          <p:cNvPr id="26" name="Freeform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3240000">
            <a:off x="6022611" y="5096630"/>
            <a:ext cx="319409" cy="49570"/>
          </a:xfrm>
          <a:custGeom>
            <a:avLst/>
            <a:gdLst>
              <a:gd name="connsiteX0" fmla="*/ 0 w 319409"/>
              <a:gd name="connsiteY0" fmla="*/ 24785 h 49570"/>
              <a:gd name="connsiteX1" fmla="*/ 319409 w 319409"/>
              <a:gd name="connsiteY1" fmla="*/ 24785 h 4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9409" h="49570">
                <a:moveTo>
                  <a:pt x="0" y="24785"/>
                </a:moveTo>
                <a:lnTo>
                  <a:pt x="319409" y="24785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4419" tIns="16799" rIns="164419" bIns="16800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27" name="Freeform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46492" y="5134505"/>
            <a:ext cx="1061321" cy="1061321"/>
          </a:xfrm>
          <a:custGeom>
            <a:avLst/>
            <a:gdLst>
              <a:gd name="connsiteX0" fmla="*/ 0 w 1061321"/>
              <a:gd name="connsiteY0" fmla="*/ 530661 h 1061321"/>
              <a:gd name="connsiteX1" fmla="*/ 530661 w 1061321"/>
              <a:gd name="connsiteY1" fmla="*/ 0 h 1061321"/>
              <a:gd name="connsiteX2" fmla="*/ 1061322 w 1061321"/>
              <a:gd name="connsiteY2" fmla="*/ 530661 h 1061321"/>
              <a:gd name="connsiteX3" fmla="*/ 530661 w 1061321"/>
              <a:gd name="connsiteY3" fmla="*/ 1061322 h 1061321"/>
              <a:gd name="connsiteX4" fmla="*/ 0 w 1061321"/>
              <a:gd name="connsiteY4" fmla="*/ 530661 h 1061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1321" h="1061321">
                <a:moveTo>
                  <a:pt x="0" y="530661"/>
                </a:moveTo>
                <a:cubicBezTo>
                  <a:pt x="0" y="237585"/>
                  <a:pt x="237585" y="0"/>
                  <a:pt x="530661" y="0"/>
                </a:cubicBezTo>
                <a:cubicBezTo>
                  <a:pt x="823737" y="0"/>
                  <a:pt x="1061322" y="237585"/>
                  <a:pt x="1061322" y="530661"/>
                </a:cubicBezTo>
                <a:cubicBezTo>
                  <a:pt x="1061322" y="823737"/>
                  <a:pt x="823737" y="1061322"/>
                  <a:pt x="530661" y="1061322"/>
                </a:cubicBezTo>
                <a:cubicBezTo>
                  <a:pt x="237585" y="1061322"/>
                  <a:pt x="0" y="823737"/>
                  <a:pt x="0" y="53066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6857" tIns="166857" rIns="166857" bIns="166857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/>
              <a:t>Priority 4</a:t>
            </a:r>
          </a:p>
        </p:txBody>
      </p:sp>
      <p:sp>
        <p:nvSpPr>
          <p:cNvPr id="30" name="Freeform 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">
            <a:off x="4960247" y="4324777"/>
            <a:ext cx="319410" cy="49571"/>
          </a:xfrm>
          <a:custGeom>
            <a:avLst/>
            <a:gdLst>
              <a:gd name="connsiteX0" fmla="*/ 0 w 319409"/>
              <a:gd name="connsiteY0" fmla="*/ 24785 h 49570"/>
              <a:gd name="connsiteX1" fmla="*/ 319409 w 319409"/>
              <a:gd name="connsiteY1" fmla="*/ 24785 h 4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9409" h="49570">
                <a:moveTo>
                  <a:pt x="319409" y="24785"/>
                </a:moveTo>
                <a:lnTo>
                  <a:pt x="0" y="24785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4420" tIns="16800" rIns="164419" bIns="16800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31" name="Freeform 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21765" y="3590800"/>
            <a:ext cx="1061321" cy="1061321"/>
          </a:xfrm>
          <a:custGeom>
            <a:avLst/>
            <a:gdLst>
              <a:gd name="connsiteX0" fmla="*/ 0 w 1061321"/>
              <a:gd name="connsiteY0" fmla="*/ 530661 h 1061321"/>
              <a:gd name="connsiteX1" fmla="*/ 530661 w 1061321"/>
              <a:gd name="connsiteY1" fmla="*/ 0 h 1061321"/>
              <a:gd name="connsiteX2" fmla="*/ 1061322 w 1061321"/>
              <a:gd name="connsiteY2" fmla="*/ 530661 h 1061321"/>
              <a:gd name="connsiteX3" fmla="*/ 530661 w 1061321"/>
              <a:gd name="connsiteY3" fmla="*/ 1061322 h 1061321"/>
              <a:gd name="connsiteX4" fmla="*/ 0 w 1061321"/>
              <a:gd name="connsiteY4" fmla="*/ 530661 h 1061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1321" h="1061321">
                <a:moveTo>
                  <a:pt x="0" y="530661"/>
                </a:moveTo>
                <a:cubicBezTo>
                  <a:pt x="0" y="237585"/>
                  <a:pt x="237585" y="0"/>
                  <a:pt x="530661" y="0"/>
                </a:cubicBezTo>
                <a:cubicBezTo>
                  <a:pt x="823737" y="0"/>
                  <a:pt x="1061322" y="237585"/>
                  <a:pt x="1061322" y="530661"/>
                </a:cubicBezTo>
                <a:cubicBezTo>
                  <a:pt x="1061322" y="823737"/>
                  <a:pt x="823737" y="1061322"/>
                  <a:pt x="530661" y="1061322"/>
                </a:cubicBezTo>
                <a:cubicBezTo>
                  <a:pt x="237585" y="1061322"/>
                  <a:pt x="0" y="823737"/>
                  <a:pt x="0" y="53066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6857" tIns="166857" rIns="166857" bIns="166857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/>
              <a:t>Priority 1</a:t>
            </a:r>
          </a:p>
        </p:txBody>
      </p:sp>
      <p:sp>
        <p:nvSpPr>
          <p:cNvPr id="18" name="Freeform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29743" y="5112764"/>
            <a:ext cx="1061321" cy="1061321"/>
          </a:xfrm>
          <a:custGeom>
            <a:avLst/>
            <a:gdLst>
              <a:gd name="connsiteX0" fmla="*/ 0 w 1061321"/>
              <a:gd name="connsiteY0" fmla="*/ 530661 h 1061321"/>
              <a:gd name="connsiteX1" fmla="*/ 530661 w 1061321"/>
              <a:gd name="connsiteY1" fmla="*/ 0 h 1061321"/>
              <a:gd name="connsiteX2" fmla="*/ 1061322 w 1061321"/>
              <a:gd name="connsiteY2" fmla="*/ 530661 h 1061321"/>
              <a:gd name="connsiteX3" fmla="*/ 530661 w 1061321"/>
              <a:gd name="connsiteY3" fmla="*/ 1061322 h 1061321"/>
              <a:gd name="connsiteX4" fmla="*/ 0 w 1061321"/>
              <a:gd name="connsiteY4" fmla="*/ 530661 h 1061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1321" h="1061321">
                <a:moveTo>
                  <a:pt x="0" y="530661"/>
                </a:moveTo>
                <a:cubicBezTo>
                  <a:pt x="0" y="237585"/>
                  <a:pt x="237585" y="0"/>
                  <a:pt x="530661" y="0"/>
                </a:cubicBezTo>
                <a:cubicBezTo>
                  <a:pt x="823737" y="0"/>
                  <a:pt x="1061322" y="237585"/>
                  <a:pt x="1061322" y="530661"/>
                </a:cubicBezTo>
                <a:cubicBezTo>
                  <a:pt x="1061322" y="823737"/>
                  <a:pt x="823737" y="1061322"/>
                  <a:pt x="530661" y="1061322"/>
                </a:cubicBezTo>
                <a:cubicBezTo>
                  <a:pt x="237585" y="1061322"/>
                  <a:pt x="0" y="823737"/>
                  <a:pt x="0" y="530661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6857" tIns="166857" rIns="166857" bIns="166857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>
                <a:solidFill>
                  <a:schemeClr val="tx1"/>
                </a:solidFill>
              </a:rPr>
              <a:t>Priority 5</a:t>
            </a:r>
          </a:p>
        </p:txBody>
      </p:sp>
      <p:sp>
        <p:nvSpPr>
          <p:cNvPr id="32" name="Freeform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505884">
            <a:off x="5223726" y="5086430"/>
            <a:ext cx="319409" cy="49570"/>
          </a:xfrm>
          <a:custGeom>
            <a:avLst/>
            <a:gdLst>
              <a:gd name="connsiteX0" fmla="*/ 0 w 319409"/>
              <a:gd name="connsiteY0" fmla="*/ 24785 h 49570"/>
              <a:gd name="connsiteX1" fmla="*/ 319409 w 319409"/>
              <a:gd name="connsiteY1" fmla="*/ 24785 h 4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9409" h="49570">
                <a:moveTo>
                  <a:pt x="0" y="24785"/>
                </a:moveTo>
                <a:lnTo>
                  <a:pt x="319409" y="24785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4419" tIns="16800" rIns="164419" bIns="16799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7D50-C6C7-4CA4-B8DF-846892B9212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005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grayscl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C96194-AAC4-4A06-864A-C451CE23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95" y="216599"/>
            <a:ext cx="1300074" cy="1300074"/>
          </a:xfrm>
          <a:prstGeom prst="rect">
            <a:avLst/>
          </a:prstGeom>
        </p:spPr>
      </p:pic>
      <p:sp>
        <p:nvSpPr>
          <p:cNvPr id="7" name="Title 1"/>
          <p:cNvSpPr txBox="1">
            <a:spLocks noGrp="1"/>
          </p:cNvSpPr>
          <p:nvPr>
            <p:ph type="title" idx="4294967295"/>
          </p:nvPr>
        </p:nvSpPr>
        <p:spPr bwMode="blackWhite">
          <a:xfrm>
            <a:off x="2321772" y="303691"/>
            <a:ext cx="7458808" cy="966130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prstDash/>
            <a:miter lim="800000"/>
          </a:ln>
          <a:effectLst/>
        </p:spPr>
        <p:txBody>
          <a:bodyPr rot="0" spcFirstLastPara="0" vertOverflow="overflow" horzOverflow="overflow" vert="horz" wrap="square" lIns="274320" tIns="182880" rIns="274320" bIns="182880" numCol="1" spcCol="0" rtlCol="0" fromWordArt="0" anchor="ctr" anchorCtr="1" forceAA="0" compatLnSpc="1">
            <a:prstTxWarp prst="textNoShape">
              <a:avLst/>
            </a:prstTxWarp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all" spc="2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to expect after legislative session</a:t>
            </a:r>
            <a:endParaRPr kumimoji="0" lang="en-US" sz="1800" b="0" i="0" u="none" strike="noStrike" kern="1200" cap="all" spc="20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B5F3651A-3D84-48E0-BC34-158986F8B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6558" y="2020537"/>
            <a:ext cx="5994235" cy="3585097"/>
          </a:xfrm>
        </p:spPr>
        <p:txBody>
          <a:bodyPr anchor="ctr">
            <a:normAutofit/>
          </a:bodyPr>
          <a:lstStyle/>
          <a:p>
            <a:pPr marL="352425" indent="-342900" defTabSz="342900">
              <a:buClr>
                <a:schemeClr val="tx1"/>
              </a:buClr>
              <a:buSzPct val="79687"/>
              <a:buFont typeface="Wingdings" panose="05000000000000000000" pitchFamily="2" charset="2"/>
              <a:buChar char="Ø"/>
              <a:tabLst>
                <a:tab pos="250031" algn="l"/>
              </a:tabLst>
              <a:defRPr/>
            </a:pPr>
            <a:r>
              <a:rPr lang="en-US" sz="2000" spc="-4" dirty="0">
                <a:cs typeface="Corbel"/>
              </a:rPr>
              <a:t>Ap</a:t>
            </a:r>
            <a:r>
              <a:rPr lang="en-US" sz="2000" spc="4" dirty="0">
                <a:cs typeface="Corbel"/>
              </a:rPr>
              <a:t>p</a:t>
            </a:r>
            <a:r>
              <a:rPr lang="en-US" sz="2000" dirty="0">
                <a:cs typeface="Corbel"/>
              </a:rPr>
              <a:t>rop</a:t>
            </a:r>
            <a:r>
              <a:rPr lang="en-US" sz="2000" spc="-11" dirty="0">
                <a:cs typeface="Corbel"/>
              </a:rPr>
              <a:t>r</a:t>
            </a:r>
            <a:r>
              <a:rPr lang="en-US" sz="2000" dirty="0">
                <a:cs typeface="Corbel"/>
              </a:rPr>
              <a:t>iations</a:t>
            </a:r>
            <a:r>
              <a:rPr lang="en-US" sz="2000" spc="-4" dirty="0">
                <a:cs typeface="Corbel"/>
              </a:rPr>
              <a:t> </a:t>
            </a:r>
            <a:r>
              <a:rPr lang="en-US" sz="2000" spc="-11" dirty="0">
                <a:cs typeface="Corbel"/>
              </a:rPr>
              <a:t>M</a:t>
            </a:r>
            <a:r>
              <a:rPr lang="en-US" sz="2000" dirty="0">
                <a:cs typeface="Corbel"/>
              </a:rPr>
              <a:t>emos</a:t>
            </a:r>
            <a:r>
              <a:rPr lang="en-US" sz="2000" spc="-15" dirty="0">
                <a:cs typeface="Corbel"/>
              </a:rPr>
              <a:t> </a:t>
            </a:r>
            <a:r>
              <a:rPr lang="en-US" sz="2000" dirty="0">
                <a:cs typeface="Corbel"/>
              </a:rPr>
              <a:t>are</a:t>
            </a:r>
            <a:r>
              <a:rPr lang="en-US" sz="2000" spc="-4" dirty="0">
                <a:cs typeface="Corbel"/>
              </a:rPr>
              <a:t> </a:t>
            </a:r>
            <a:r>
              <a:rPr lang="en-US" sz="2000" dirty="0">
                <a:cs typeface="Corbel"/>
              </a:rPr>
              <a:t>distrib</a:t>
            </a:r>
            <a:r>
              <a:rPr lang="en-US" sz="2000" spc="-15" dirty="0">
                <a:cs typeface="Corbel"/>
              </a:rPr>
              <a:t>u</a:t>
            </a:r>
            <a:r>
              <a:rPr lang="en-US" sz="2000" spc="-4" dirty="0">
                <a:cs typeface="Corbel"/>
              </a:rPr>
              <a:t>ted</a:t>
            </a:r>
          </a:p>
          <a:p>
            <a:pPr marL="352425" indent="-342900" defTabSz="342900">
              <a:buClr>
                <a:schemeClr val="tx1"/>
              </a:buClr>
              <a:buSzPct val="79687"/>
              <a:buFont typeface="Wingdings" panose="05000000000000000000" pitchFamily="2" charset="2"/>
              <a:buChar char="Ø"/>
              <a:tabLst>
                <a:tab pos="250031" algn="l"/>
              </a:tabLst>
              <a:defRPr/>
            </a:pPr>
            <a:r>
              <a:rPr lang="en-US" sz="2000" spc="-4" dirty="0">
                <a:cs typeface="Corbel"/>
              </a:rPr>
              <a:t>CEA are processed if project is new</a:t>
            </a:r>
            <a:endParaRPr lang="en-US" sz="2000" dirty="0">
              <a:cs typeface="Corbel"/>
            </a:endParaRPr>
          </a:p>
          <a:p>
            <a:pPr marL="352425" indent="-342900" defTabSz="342900">
              <a:buClr>
                <a:schemeClr val="tx1"/>
              </a:buClr>
              <a:buSzPct val="79687"/>
              <a:buFont typeface="Wingdings" panose="05000000000000000000" pitchFamily="2" charset="2"/>
              <a:buChar char="Ø"/>
              <a:tabLst>
                <a:tab pos="250031" algn="l"/>
              </a:tabLst>
              <a:defRPr/>
            </a:pPr>
            <a:r>
              <a:rPr lang="en-US" sz="2000" dirty="0">
                <a:cs typeface="Corbel"/>
              </a:rPr>
              <a:t>Gene</a:t>
            </a:r>
            <a:r>
              <a:rPr lang="en-US" sz="2000" spc="-11" dirty="0">
                <a:cs typeface="Corbel"/>
              </a:rPr>
              <a:t>r</a:t>
            </a:r>
            <a:r>
              <a:rPr lang="en-US" sz="2000" dirty="0">
                <a:cs typeface="Corbel"/>
              </a:rPr>
              <a:t>al</a:t>
            </a:r>
            <a:r>
              <a:rPr lang="en-US" sz="2000" spc="-120" dirty="0">
                <a:cs typeface="Corbel"/>
              </a:rPr>
              <a:t> </a:t>
            </a:r>
            <a:r>
              <a:rPr lang="en-US" sz="2000" spc="-4" dirty="0">
                <a:cs typeface="Corbel"/>
              </a:rPr>
              <a:t>Obligatio</a:t>
            </a:r>
            <a:r>
              <a:rPr lang="en-US" sz="2000" dirty="0">
                <a:cs typeface="Corbel"/>
              </a:rPr>
              <a:t>n</a:t>
            </a:r>
            <a:r>
              <a:rPr lang="en-US" sz="2000" spc="-11" dirty="0">
                <a:cs typeface="Corbel"/>
              </a:rPr>
              <a:t> </a:t>
            </a:r>
            <a:r>
              <a:rPr lang="en-US" sz="2000" spc="-4" dirty="0">
                <a:cs typeface="Corbel"/>
              </a:rPr>
              <a:t>B</a:t>
            </a:r>
            <a:r>
              <a:rPr lang="en-US" sz="2000" spc="-11" dirty="0">
                <a:cs typeface="Corbel"/>
              </a:rPr>
              <a:t>o</a:t>
            </a:r>
            <a:r>
              <a:rPr lang="en-US" sz="2000" spc="-4" dirty="0">
                <a:cs typeface="Corbel"/>
              </a:rPr>
              <a:t>n</a:t>
            </a:r>
            <a:r>
              <a:rPr lang="en-US" sz="2000" dirty="0">
                <a:cs typeface="Corbel"/>
              </a:rPr>
              <a:t>d ap</a:t>
            </a:r>
            <a:r>
              <a:rPr lang="en-US" sz="2000" spc="4" dirty="0">
                <a:cs typeface="Corbel"/>
              </a:rPr>
              <a:t>p</a:t>
            </a:r>
            <a:r>
              <a:rPr lang="en-US" sz="2000" dirty="0">
                <a:cs typeface="Corbel"/>
              </a:rPr>
              <a:t>r</a:t>
            </a:r>
            <a:r>
              <a:rPr lang="en-US" sz="2000" spc="-11" dirty="0">
                <a:cs typeface="Corbel"/>
              </a:rPr>
              <a:t>o</a:t>
            </a:r>
            <a:r>
              <a:rPr lang="en-US" sz="2000" dirty="0">
                <a:cs typeface="Corbel"/>
              </a:rPr>
              <a:t>priations</a:t>
            </a:r>
            <a:r>
              <a:rPr lang="en-US" sz="2000" spc="-34" dirty="0">
                <a:cs typeface="Corbel"/>
              </a:rPr>
              <a:t> </a:t>
            </a:r>
            <a:r>
              <a:rPr lang="en-US" sz="2000" dirty="0">
                <a:cs typeface="Corbel"/>
              </a:rPr>
              <a:t>are </a:t>
            </a:r>
            <a:r>
              <a:rPr lang="en-US" sz="2000" spc="-4" dirty="0">
                <a:cs typeface="Corbel"/>
              </a:rPr>
              <a:t>considere</a:t>
            </a:r>
            <a:r>
              <a:rPr lang="en-US" sz="2000" dirty="0">
                <a:cs typeface="Corbel"/>
              </a:rPr>
              <a:t>d</a:t>
            </a:r>
            <a:r>
              <a:rPr lang="en-US" sz="2000" spc="4" dirty="0">
                <a:cs typeface="Corbel"/>
              </a:rPr>
              <a:t> </a:t>
            </a:r>
            <a:r>
              <a:rPr lang="en-US" sz="2000" dirty="0">
                <a:cs typeface="Corbel"/>
              </a:rPr>
              <a:t>for</a:t>
            </a:r>
            <a:r>
              <a:rPr lang="en-US" sz="2000" spc="-11" dirty="0">
                <a:cs typeface="Corbel"/>
              </a:rPr>
              <a:t> </a:t>
            </a:r>
            <a:r>
              <a:rPr lang="en-US" sz="2000" dirty="0">
                <a:cs typeface="Corbel"/>
              </a:rPr>
              <a:t>funding</a:t>
            </a:r>
          </a:p>
          <a:p>
            <a:pPr marL="352425" marR="3810" indent="-342900" defTabSz="342900">
              <a:buClr>
                <a:schemeClr val="tx1"/>
              </a:buClr>
              <a:buSzPct val="79687"/>
              <a:buFont typeface="Wingdings" panose="05000000000000000000" pitchFamily="2" charset="2"/>
              <a:buChar char="Ø"/>
              <a:tabLst>
                <a:tab pos="250031" algn="l"/>
              </a:tabLst>
              <a:defRPr/>
            </a:pPr>
            <a:r>
              <a:rPr lang="en-US" sz="2000" dirty="0">
                <a:cs typeface="Corbel"/>
              </a:rPr>
              <a:t>Lines</a:t>
            </a:r>
            <a:r>
              <a:rPr lang="en-US" sz="2000" spc="-26" dirty="0">
                <a:cs typeface="Corbel"/>
              </a:rPr>
              <a:t> </a:t>
            </a:r>
            <a:r>
              <a:rPr lang="en-US" sz="2000" spc="-4" dirty="0">
                <a:cs typeface="Corbel"/>
              </a:rPr>
              <a:t>o</a:t>
            </a:r>
            <a:r>
              <a:rPr lang="en-US" sz="2000" dirty="0">
                <a:cs typeface="Corbel"/>
              </a:rPr>
              <a:t>f</a:t>
            </a:r>
            <a:r>
              <a:rPr lang="en-US" sz="2000" spc="-98" dirty="0">
                <a:cs typeface="Corbel"/>
              </a:rPr>
              <a:t> </a:t>
            </a:r>
            <a:r>
              <a:rPr lang="en-US" sz="2000" spc="-4" dirty="0">
                <a:cs typeface="Corbel"/>
              </a:rPr>
              <a:t>Credi</a:t>
            </a:r>
            <a:r>
              <a:rPr lang="en-US" sz="2000" dirty="0">
                <a:cs typeface="Corbel"/>
              </a:rPr>
              <a:t>t</a:t>
            </a:r>
            <a:r>
              <a:rPr lang="en-US" sz="2000" spc="-8" dirty="0">
                <a:cs typeface="Corbel"/>
              </a:rPr>
              <a:t> </a:t>
            </a:r>
            <a:r>
              <a:rPr lang="en-US" sz="2000" dirty="0">
                <a:cs typeface="Corbel"/>
              </a:rPr>
              <a:t>are</a:t>
            </a:r>
            <a:r>
              <a:rPr lang="en-US" sz="2000" spc="-4" dirty="0">
                <a:cs typeface="Corbel"/>
              </a:rPr>
              <a:t> </a:t>
            </a:r>
            <a:r>
              <a:rPr lang="en-US" sz="2000" dirty="0">
                <a:cs typeface="Corbel"/>
              </a:rPr>
              <a:t>g</a:t>
            </a:r>
            <a:r>
              <a:rPr lang="en-US" sz="2000" spc="-8" dirty="0">
                <a:cs typeface="Corbel"/>
              </a:rPr>
              <a:t>r</a:t>
            </a:r>
            <a:r>
              <a:rPr lang="en-US" sz="2000" dirty="0">
                <a:cs typeface="Corbel"/>
              </a:rPr>
              <a:t>anted</a:t>
            </a:r>
            <a:r>
              <a:rPr lang="en-US" sz="2000" spc="-34" dirty="0">
                <a:cs typeface="Corbel"/>
              </a:rPr>
              <a:t> </a:t>
            </a:r>
            <a:r>
              <a:rPr lang="en-US" sz="2000" dirty="0">
                <a:cs typeface="Corbel"/>
              </a:rPr>
              <a:t>by </a:t>
            </a:r>
            <a:r>
              <a:rPr lang="en-US" sz="2000" spc="-4" dirty="0">
                <a:cs typeface="Corbel"/>
              </a:rPr>
              <a:t>th</a:t>
            </a:r>
            <a:r>
              <a:rPr lang="en-US" sz="2000" dirty="0">
                <a:cs typeface="Corbel"/>
              </a:rPr>
              <a:t>e</a:t>
            </a:r>
            <a:r>
              <a:rPr lang="en-US" sz="2000" spc="-68" dirty="0">
                <a:cs typeface="Corbel"/>
              </a:rPr>
              <a:t> </a:t>
            </a:r>
            <a:r>
              <a:rPr lang="en-US" sz="2000" dirty="0">
                <a:cs typeface="Corbel"/>
              </a:rPr>
              <a:t>State</a:t>
            </a:r>
            <a:r>
              <a:rPr lang="en-US" sz="2000" spc="-23" dirty="0">
                <a:cs typeface="Corbel"/>
              </a:rPr>
              <a:t> </a:t>
            </a:r>
            <a:r>
              <a:rPr lang="en-US" sz="2000" spc="-4" dirty="0">
                <a:cs typeface="Corbel"/>
              </a:rPr>
              <a:t>Bond Co</a:t>
            </a:r>
            <a:r>
              <a:rPr lang="en-US" sz="2000" spc="-8" dirty="0">
                <a:cs typeface="Corbel"/>
              </a:rPr>
              <a:t>m</a:t>
            </a:r>
            <a:r>
              <a:rPr lang="en-US" sz="2000" dirty="0">
                <a:cs typeface="Corbel"/>
              </a:rPr>
              <a:t>mission</a:t>
            </a:r>
          </a:p>
          <a:p>
            <a:pPr marL="352425" indent="-342900" defTabSz="342900">
              <a:spcAft>
                <a:spcPts val="1200"/>
              </a:spcAft>
              <a:buClr>
                <a:schemeClr val="tx1"/>
              </a:buClr>
              <a:buSzPct val="79687"/>
              <a:buFont typeface="Wingdings" panose="05000000000000000000" pitchFamily="2" charset="2"/>
              <a:buChar char="Ø"/>
              <a:tabLst>
                <a:tab pos="250031" algn="l"/>
              </a:tabLst>
              <a:defRPr/>
            </a:pPr>
            <a:r>
              <a:rPr lang="en-US" sz="2000" spc="-4" dirty="0">
                <a:cs typeface="Corbel"/>
              </a:rPr>
              <a:t>Notifica</a:t>
            </a:r>
            <a:r>
              <a:rPr lang="en-US" sz="2000" spc="8" dirty="0">
                <a:cs typeface="Corbel"/>
              </a:rPr>
              <a:t>t</a:t>
            </a:r>
            <a:r>
              <a:rPr lang="en-US" sz="2000" spc="-11" dirty="0">
                <a:cs typeface="Corbel"/>
              </a:rPr>
              <a:t>i</a:t>
            </a:r>
            <a:r>
              <a:rPr lang="en-US" sz="2000" spc="-4" dirty="0">
                <a:cs typeface="Corbel"/>
              </a:rPr>
              <a:t>o</a:t>
            </a:r>
            <a:r>
              <a:rPr lang="en-US" sz="2000" dirty="0">
                <a:cs typeface="Corbel"/>
              </a:rPr>
              <a:t>n</a:t>
            </a:r>
            <a:r>
              <a:rPr lang="en-US" sz="2000" spc="-23" dirty="0">
                <a:cs typeface="Corbel"/>
              </a:rPr>
              <a:t> </a:t>
            </a:r>
            <a:r>
              <a:rPr lang="en-US" sz="2000" spc="-4" dirty="0">
                <a:cs typeface="Corbel"/>
              </a:rPr>
              <a:t>o</a:t>
            </a:r>
            <a:r>
              <a:rPr lang="en-US" sz="2000" dirty="0">
                <a:cs typeface="Corbel"/>
              </a:rPr>
              <a:t>f Line</a:t>
            </a:r>
            <a:r>
              <a:rPr lang="en-US" sz="2000" spc="-30" dirty="0">
                <a:cs typeface="Corbel"/>
              </a:rPr>
              <a:t> </a:t>
            </a:r>
            <a:r>
              <a:rPr lang="en-US" sz="2000" spc="-4" dirty="0">
                <a:cs typeface="Corbel"/>
              </a:rPr>
              <a:t>o</a:t>
            </a:r>
            <a:r>
              <a:rPr lang="en-US" sz="2000" dirty="0">
                <a:cs typeface="Corbel"/>
              </a:rPr>
              <a:t>f</a:t>
            </a:r>
            <a:r>
              <a:rPr lang="en-US" sz="2000" spc="-98" dirty="0">
                <a:cs typeface="Corbel"/>
              </a:rPr>
              <a:t> </a:t>
            </a:r>
            <a:r>
              <a:rPr lang="en-US" sz="2000" spc="-4" dirty="0">
                <a:cs typeface="Corbel"/>
              </a:rPr>
              <a:t>Credi</a:t>
            </a:r>
            <a:r>
              <a:rPr lang="en-US" sz="2000" dirty="0">
                <a:cs typeface="Corbel"/>
              </a:rPr>
              <a:t>t</a:t>
            </a:r>
            <a:r>
              <a:rPr lang="en-US" sz="2000" spc="-71" dirty="0">
                <a:cs typeface="Corbel"/>
              </a:rPr>
              <a:t> </a:t>
            </a:r>
            <a:r>
              <a:rPr lang="en-US" sz="2000" dirty="0">
                <a:cs typeface="Corbel"/>
              </a:rPr>
              <a:t>Status</a:t>
            </a:r>
            <a:r>
              <a:rPr lang="en-US" sz="2000" spc="-8" dirty="0">
                <a:cs typeface="Corbel"/>
              </a:rPr>
              <a:t> </a:t>
            </a:r>
            <a:r>
              <a:rPr lang="en-US" sz="2000" dirty="0">
                <a:cs typeface="Corbel"/>
              </a:rPr>
              <a:t>Me</a:t>
            </a:r>
            <a:r>
              <a:rPr lang="en-US" sz="2000" spc="-8" dirty="0">
                <a:cs typeface="Corbel"/>
              </a:rPr>
              <a:t>m</a:t>
            </a:r>
            <a:r>
              <a:rPr lang="en-US" sz="2000" spc="-4" dirty="0">
                <a:cs typeface="Corbel"/>
              </a:rPr>
              <a:t>os</a:t>
            </a:r>
            <a:r>
              <a:rPr lang="en-US" sz="2000" dirty="0">
                <a:cs typeface="Corbel"/>
              </a:rPr>
              <a:t> are</a:t>
            </a:r>
            <a:r>
              <a:rPr lang="en-US" sz="2000" spc="-19" dirty="0">
                <a:cs typeface="Corbel"/>
              </a:rPr>
              <a:t> </a:t>
            </a:r>
            <a:r>
              <a:rPr lang="en-US" sz="2000" dirty="0">
                <a:cs typeface="Corbel"/>
              </a:rPr>
              <a:t>distrib</a:t>
            </a:r>
            <a:r>
              <a:rPr lang="en-US" sz="2000" spc="-15" dirty="0">
                <a:cs typeface="Corbel"/>
              </a:rPr>
              <a:t>u</a:t>
            </a:r>
            <a:r>
              <a:rPr lang="en-US" sz="2000" spc="-4" dirty="0">
                <a:cs typeface="Corbel"/>
              </a:rPr>
              <a:t>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7D50-C6C7-4CA4-B8DF-846892B9212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92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grayscl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C96194-AAC4-4A06-864A-C451CE23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95" y="216599"/>
            <a:ext cx="1300074" cy="1300074"/>
          </a:xfrm>
          <a:prstGeom prst="rect">
            <a:avLst/>
          </a:prstGeom>
        </p:spPr>
      </p:pic>
      <p:sp>
        <p:nvSpPr>
          <p:cNvPr id="7" name="Title 1"/>
          <p:cNvSpPr txBox="1">
            <a:spLocks noGrp="1"/>
          </p:cNvSpPr>
          <p:nvPr>
            <p:ph type="title" idx="4294967295"/>
          </p:nvPr>
        </p:nvSpPr>
        <p:spPr bwMode="blackWhite">
          <a:xfrm>
            <a:off x="2321772" y="303691"/>
            <a:ext cx="7458808" cy="966130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prstDash/>
            <a:miter lim="800000"/>
          </a:ln>
          <a:effectLst/>
        </p:spPr>
        <p:txBody>
          <a:bodyPr rot="0" spcFirstLastPara="0" vertOverflow="overflow" horzOverflow="overflow" vert="horz" wrap="square" lIns="274320" tIns="182880" rIns="274320" bIns="182880" numCol="1" spcCol="0" rtlCol="0" fromWordArt="0" anchor="ctr" anchorCtr="1" forceAA="0" compatLnSpc="1">
            <a:prstTxWarp prst="textNoShape">
              <a:avLst/>
            </a:prstTxWarp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all" spc="2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Contact capital outlay staff</a:t>
            </a:r>
            <a:endParaRPr kumimoji="0" lang="en-US" sz="1800" b="0" i="0" u="none" strike="noStrike" kern="1200" cap="all" spc="20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680" y="3088942"/>
            <a:ext cx="2858764" cy="2858764"/>
          </a:xfrm>
          <a:prstGeom prst="rect">
            <a:avLst/>
          </a:prstGeom>
        </p:spPr>
      </p:pic>
      <p:sp>
        <p:nvSpPr>
          <p:cNvPr id="9" name="object 3">
            <a:extLst>
              <a:ext uri="{FF2B5EF4-FFF2-40B4-BE49-F238E27FC236}">
                <a16:creationId xmlns:a16="http://schemas.microsoft.com/office/drawing/2014/main" id="{936ED29C-D851-4480-875F-CB952D4F444E}"/>
              </a:ext>
            </a:extLst>
          </p:cNvPr>
          <p:cNvSpPr txBox="1"/>
          <p:nvPr/>
        </p:nvSpPr>
        <p:spPr>
          <a:xfrm>
            <a:off x="1271457" y="2452714"/>
            <a:ext cx="6104585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2425" indent="-342900" defTabSz="342900">
              <a:buClr>
                <a:schemeClr val="tx1"/>
              </a:buClr>
              <a:buSzPct val="79687"/>
              <a:buFont typeface="Wingdings" panose="05000000000000000000" pitchFamily="2" charset="2"/>
              <a:buChar char="§"/>
              <a:tabLst>
                <a:tab pos="250031" algn="l"/>
              </a:tabLst>
              <a:defRPr/>
            </a:pPr>
            <a:r>
              <a:rPr sz="2400" spc="-4" dirty="0">
                <a:latin typeface="Corbel"/>
                <a:cs typeface="Corbel"/>
                <a:hlinkClick r:id="rId5"/>
              </a:rPr>
              <a:t>htt</a:t>
            </a:r>
            <a:r>
              <a:rPr sz="2400" spc="4" dirty="0">
                <a:latin typeface="Corbel"/>
                <a:cs typeface="Corbel"/>
                <a:hlinkClick r:id="rId5"/>
              </a:rPr>
              <a:t>p</a:t>
            </a:r>
            <a:r>
              <a:rPr sz="2400" spc="-4" dirty="0">
                <a:latin typeface="Corbel"/>
                <a:cs typeface="Corbel"/>
                <a:hlinkClick r:id="rId5"/>
              </a:rPr>
              <a:t>://ww</a:t>
            </a:r>
            <a:r>
              <a:rPr sz="2400" spc="-75" dirty="0">
                <a:latin typeface="Corbel"/>
                <a:cs typeface="Corbel"/>
                <a:hlinkClick r:id="rId5"/>
              </a:rPr>
              <a:t>w</a:t>
            </a:r>
            <a:r>
              <a:rPr sz="2400" spc="-4" dirty="0">
                <a:latin typeface="Corbel"/>
                <a:cs typeface="Corbel"/>
                <a:hlinkClick r:id="rId5"/>
              </a:rPr>
              <a:t>.doa.louisia</a:t>
            </a:r>
            <a:r>
              <a:rPr sz="2400" spc="-8" dirty="0">
                <a:latin typeface="Corbel"/>
                <a:cs typeface="Corbel"/>
                <a:hlinkClick r:id="rId5"/>
              </a:rPr>
              <a:t>n</a:t>
            </a:r>
            <a:r>
              <a:rPr sz="2400" dirty="0">
                <a:latin typeface="Corbel"/>
                <a:cs typeface="Corbel"/>
                <a:hlinkClick r:id="rId5"/>
              </a:rPr>
              <a:t>a.gov</a:t>
            </a:r>
            <a:r>
              <a:rPr sz="2400" spc="-15" dirty="0">
                <a:latin typeface="Corbel"/>
                <a:cs typeface="Corbel"/>
                <a:hlinkClick r:id="rId5"/>
              </a:rPr>
              <a:t>/</a:t>
            </a:r>
            <a:r>
              <a:rPr sz="2400" dirty="0">
                <a:latin typeface="Corbel"/>
                <a:cs typeface="Corbel"/>
                <a:hlinkClick r:id="rId5"/>
              </a:rPr>
              <a:t>fpc</a:t>
            </a:r>
            <a:r>
              <a:rPr sz="2400" spc="-11" dirty="0">
                <a:latin typeface="Corbel"/>
                <a:cs typeface="Corbel"/>
                <a:hlinkClick r:id="rId5"/>
              </a:rPr>
              <a:t>/</a:t>
            </a:r>
            <a:r>
              <a:rPr sz="2400" dirty="0">
                <a:latin typeface="Corbel"/>
                <a:cs typeface="Corbel"/>
                <a:hlinkClick r:id="rId5"/>
              </a:rPr>
              <a:t>fpc.h</a:t>
            </a:r>
            <a:r>
              <a:rPr sz="2400" spc="-11" dirty="0">
                <a:latin typeface="Corbel"/>
                <a:cs typeface="Corbel"/>
                <a:hlinkClick r:id="rId5"/>
              </a:rPr>
              <a:t>t</a:t>
            </a:r>
            <a:r>
              <a:rPr sz="2400" dirty="0">
                <a:latin typeface="Corbel"/>
                <a:cs typeface="Corbel"/>
                <a:hlinkClick r:id="rId5"/>
              </a:rPr>
              <a:t>m</a:t>
            </a:r>
            <a:endParaRPr sz="2400" dirty="0">
              <a:latin typeface="Corbel"/>
              <a:cs typeface="Corbel"/>
            </a:endParaRPr>
          </a:p>
          <a:p>
            <a:pPr marL="352425" indent="-342900" defTabSz="342900">
              <a:buClr>
                <a:schemeClr val="tx1"/>
              </a:buClr>
              <a:buSzPct val="79687"/>
              <a:buFont typeface="Wingdings" panose="05000000000000000000" pitchFamily="2" charset="2"/>
              <a:buChar char="§"/>
              <a:tabLst>
                <a:tab pos="250031" algn="l"/>
                <a:tab pos="1150144" algn="l"/>
              </a:tabLst>
              <a:defRPr/>
            </a:pPr>
            <a:r>
              <a:rPr sz="2400" spc="-4" dirty="0">
                <a:latin typeface="Corbel"/>
                <a:cs typeface="Corbel"/>
              </a:rPr>
              <a:t>Email</a:t>
            </a:r>
            <a:r>
              <a:rPr sz="2400" dirty="0">
                <a:latin typeface="Corbel"/>
                <a:cs typeface="Corbel"/>
              </a:rPr>
              <a:t>:	</a:t>
            </a:r>
            <a:r>
              <a:rPr sz="2400" spc="-4" dirty="0">
                <a:latin typeface="Corbel"/>
                <a:cs typeface="Corbel"/>
                <a:hlinkClick r:id="rId6"/>
              </a:rPr>
              <a:t>CapitalO</a:t>
            </a:r>
            <a:r>
              <a:rPr sz="2400" dirty="0">
                <a:latin typeface="Corbel"/>
                <a:cs typeface="Corbel"/>
                <a:hlinkClick r:id="rId6"/>
              </a:rPr>
              <a:t>utl</a:t>
            </a:r>
            <a:r>
              <a:rPr sz="2400" spc="-11" dirty="0">
                <a:latin typeface="Corbel"/>
                <a:cs typeface="Corbel"/>
                <a:hlinkClick r:id="rId6"/>
              </a:rPr>
              <a:t>a</a:t>
            </a:r>
            <a:r>
              <a:rPr sz="2400" dirty="0">
                <a:latin typeface="Corbel"/>
                <a:cs typeface="Corbel"/>
                <a:hlinkClick r:id="rId6"/>
              </a:rPr>
              <a:t>y@l</a:t>
            </a:r>
            <a:r>
              <a:rPr sz="2400" spc="-15" dirty="0">
                <a:latin typeface="Corbel"/>
                <a:cs typeface="Corbel"/>
                <a:hlinkClick r:id="rId6"/>
              </a:rPr>
              <a:t>a</a:t>
            </a:r>
            <a:r>
              <a:rPr sz="2400" spc="-4" dirty="0">
                <a:latin typeface="Corbel"/>
                <a:cs typeface="Corbel"/>
                <a:hlinkClick r:id="rId6"/>
              </a:rPr>
              <a:t>.g</a:t>
            </a:r>
            <a:r>
              <a:rPr sz="2400" spc="-8" dirty="0">
                <a:latin typeface="Corbel"/>
                <a:cs typeface="Corbel"/>
                <a:hlinkClick r:id="rId6"/>
              </a:rPr>
              <a:t>o</a:t>
            </a:r>
            <a:r>
              <a:rPr sz="2400" dirty="0">
                <a:latin typeface="Corbel"/>
                <a:cs typeface="Corbel"/>
                <a:hlinkClick r:id="rId6"/>
              </a:rPr>
              <a:t>v</a:t>
            </a:r>
            <a:endParaRPr lang="en-US" sz="2400" dirty="0">
              <a:latin typeface="Corbel"/>
              <a:cs typeface="Corbel"/>
            </a:endParaRPr>
          </a:p>
          <a:p>
            <a:pPr marL="352425" indent="-342900" defTabSz="342900">
              <a:buClr>
                <a:schemeClr val="tx1"/>
              </a:buClr>
              <a:buSzPct val="79687"/>
              <a:buFont typeface="Wingdings" panose="05000000000000000000" pitchFamily="2" charset="2"/>
              <a:buChar char="§"/>
              <a:tabLst>
                <a:tab pos="250031" algn="l"/>
                <a:tab pos="1150144" algn="l"/>
              </a:tabLst>
              <a:defRPr/>
            </a:pPr>
            <a:r>
              <a:rPr sz="2400" spc="-4" dirty="0">
                <a:latin typeface="Corbel"/>
                <a:cs typeface="Corbel"/>
              </a:rPr>
              <a:t>Phone</a:t>
            </a:r>
            <a:r>
              <a:rPr sz="2400" dirty="0">
                <a:latin typeface="Corbel"/>
                <a:cs typeface="Corbel"/>
              </a:rPr>
              <a:t>:</a:t>
            </a:r>
            <a:r>
              <a:rPr sz="2400" spc="-4" dirty="0">
                <a:latin typeface="Corbel"/>
                <a:cs typeface="Corbel"/>
              </a:rPr>
              <a:t> </a:t>
            </a:r>
            <a:r>
              <a:rPr sz="2400" spc="-113" dirty="0">
                <a:latin typeface="Corbel"/>
                <a:cs typeface="Corbel"/>
              </a:rPr>
              <a:t>2</a:t>
            </a:r>
            <a:r>
              <a:rPr sz="2400" spc="-79" dirty="0">
                <a:latin typeface="Corbel"/>
                <a:cs typeface="Corbel"/>
              </a:rPr>
              <a:t>2</a:t>
            </a:r>
            <a:r>
              <a:rPr sz="2400" dirty="0">
                <a:latin typeface="Corbel"/>
                <a:cs typeface="Corbel"/>
              </a:rPr>
              <a:t>5.342.0</a:t>
            </a:r>
            <a:r>
              <a:rPr sz="2400" spc="-56" dirty="0">
                <a:latin typeface="Corbel"/>
                <a:cs typeface="Corbel"/>
              </a:rPr>
              <a:t>8</a:t>
            </a:r>
            <a:r>
              <a:rPr sz="2400" spc="-79" dirty="0">
                <a:latin typeface="Corbel"/>
                <a:cs typeface="Corbel"/>
              </a:rPr>
              <a:t>2</a:t>
            </a:r>
            <a:r>
              <a:rPr sz="2400" dirty="0">
                <a:latin typeface="Corbel"/>
                <a:cs typeface="Corbel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6A50E0-A214-416A-8B3C-4B6550778021}"/>
              </a:ext>
            </a:extLst>
          </p:cNvPr>
          <p:cNvSpPr txBox="1"/>
          <p:nvPr/>
        </p:nvSpPr>
        <p:spPr>
          <a:xfrm>
            <a:off x="1271457" y="4146407"/>
            <a:ext cx="57793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2400" dirty="0">
                <a:latin typeface="Gill Sans MT" panose="020B0502020104020203"/>
              </a:rPr>
              <a:t>Jordyn Major, Capital Outlay Manager</a:t>
            </a:r>
          </a:p>
          <a:p>
            <a:pPr defTabSz="342900">
              <a:defRPr/>
            </a:pPr>
            <a:r>
              <a:rPr lang="en-US" sz="2400" dirty="0">
                <a:latin typeface="Gill Sans MT" panose="020B0502020104020203"/>
              </a:rPr>
              <a:t>Marc Parenti, Analyst</a:t>
            </a:r>
          </a:p>
          <a:p>
            <a:pPr defTabSz="342900">
              <a:defRPr/>
            </a:pPr>
            <a:r>
              <a:rPr lang="en-US" sz="2400" dirty="0">
                <a:latin typeface="Gill Sans MT" panose="020B0502020104020203"/>
              </a:rPr>
              <a:t>Meagan Sibley, Analyst</a:t>
            </a:r>
          </a:p>
          <a:p>
            <a:pPr defTabSz="342900">
              <a:defRPr/>
            </a:pPr>
            <a:r>
              <a:rPr lang="en-US" sz="2400">
                <a:latin typeface="Gill Sans MT" panose="020B0502020104020203"/>
              </a:rPr>
              <a:t>Derrick </a:t>
            </a:r>
            <a:r>
              <a:rPr lang="en-US" sz="2400" dirty="0">
                <a:latin typeface="Gill Sans MT" panose="020B0502020104020203"/>
              </a:rPr>
              <a:t>Angelloz, Analyst</a:t>
            </a:r>
          </a:p>
          <a:p>
            <a:pPr defTabSz="342900">
              <a:defRPr/>
            </a:pPr>
            <a:r>
              <a:rPr lang="en-US" sz="2400" dirty="0">
                <a:latin typeface="Gill Sans MT" panose="020B0502020104020203"/>
              </a:rPr>
              <a:t>Heather Barker, Capital Outlay Admin</a:t>
            </a:r>
          </a:p>
        </p:txBody>
      </p:sp>
      <p:pic>
        <p:nvPicPr>
          <p:cNvPr id="11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315" y="2503245"/>
            <a:ext cx="2776269" cy="179300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7D50-C6C7-4CA4-B8DF-846892B9212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75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grayscl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 bwMode="blackWhite">
          <a:xfrm>
            <a:off x="2366596" y="308173"/>
            <a:ext cx="7458808" cy="966130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/>
          </a:p>
        </p:txBody>
      </p:sp>
      <p:sp>
        <p:nvSpPr>
          <p:cNvPr id="14" name="Title 1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08738" y="560405"/>
            <a:ext cx="7262446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are Capital Outlays?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C96194-AAC4-4A06-864A-C451CE23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95" y="216599"/>
            <a:ext cx="1300074" cy="13000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6695" y="2128030"/>
            <a:ext cx="79335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Per Title 39:2 (9)……</a:t>
            </a:r>
          </a:p>
        </p:txBody>
      </p:sp>
      <p:sp>
        <p:nvSpPr>
          <p:cNvPr id="6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66596" y="2407619"/>
            <a:ext cx="8128000" cy="428400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721334" y="2198909"/>
            <a:ext cx="5689600" cy="501840"/>
          </a:xfrm>
          <a:custGeom>
            <a:avLst/>
            <a:gdLst>
              <a:gd name="connsiteX0" fmla="*/ 0 w 5689600"/>
              <a:gd name="connsiteY0" fmla="*/ 83642 h 501840"/>
              <a:gd name="connsiteX1" fmla="*/ 83642 w 5689600"/>
              <a:gd name="connsiteY1" fmla="*/ 0 h 501840"/>
              <a:gd name="connsiteX2" fmla="*/ 5605958 w 5689600"/>
              <a:gd name="connsiteY2" fmla="*/ 0 h 501840"/>
              <a:gd name="connsiteX3" fmla="*/ 5689600 w 5689600"/>
              <a:gd name="connsiteY3" fmla="*/ 83642 h 501840"/>
              <a:gd name="connsiteX4" fmla="*/ 5689600 w 5689600"/>
              <a:gd name="connsiteY4" fmla="*/ 418198 h 501840"/>
              <a:gd name="connsiteX5" fmla="*/ 5605958 w 5689600"/>
              <a:gd name="connsiteY5" fmla="*/ 501840 h 501840"/>
              <a:gd name="connsiteX6" fmla="*/ 83642 w 5689600"/>
              <a:gd name="connsiteY6" fmla="*/ 501840 h 501840"/>
              <a:gd name="connsiteX7" fmla="*/ 0 w 5689600"/>
              <a:gd name="connsiteY7" fmla="*/ 418198 h 501840"/>
              <a:gd name="connsiteX8" fmla="*/ 0 w 5689600"/>
              <a:gd name="connsiteY8" fmla="*/ 83642 h 50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9600" h="501840">
                <a:moveTo>
                  <a:pt x="0" y="83642"/>
                </a:moveTo>
                <a:cubicBezTo>
                  <a:pt x="0" y="37448"/>
                  <a:pt x="37448" y="0"/>
                  <a:pt x="83642" y="0"/>
                </a:cubicBezTo>
                <a:lnTo>
                  <a:pt x="5605958" y="0"/>
                </a:lnTo>
                <a:cubicBezTo>
                  <a:pt x="5652152" y="0"/>
                  <a:pt x="5689600" y="37448"/>
                  <a:pt x="5689600" y="83642"/>
                </a:cubicBezTo>
                <a:lnTo>
                  <a:pt x="5689600" y="418198"/>
                </a:lnTo>
                <a:cubicBezTo>
                  <a:pt x="5689600" y="464392"/>
                  <a:pt x="5652152" y="501840"/>
                  <a:pt x="5605958" y="501840"/>
                </a:cubicBezTo>
                <a:lnTo>
                  <a:pt x="83642" y="501840"/>
                </a:lnTo>
                <a:cubicBezTo>
                  <a:pt x="37448" y="501840"/>
                  <a:pt x="0" y="464392"/>
                  <a:pt x="0" y="418198"/>
                </a:cubicBezTo>
                <a:lnTo>
                  <a:pt x="0" y="836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9551" tIns="24498" rIns="239551" bIns="24498" numCol="1" spcCol="1270" anchor="ctr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kern="1200" dirty="0">
                <a:solidFill>
                  <a:schemeClr val="tx1"/>
                </a:solidFill>
              </a:rPr>
              <a:t>Land</a:t>
            </a:r>
          </a:p>
        </p:txBody>
      </p:sp>
      <p:sp>
        <p:nvSpPr>
          <p:cNvPr id="13" name="Rectangl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66596" y="3178739"/>
            <a:ext cx="8128000" cy="428400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772996" y="2927819"/>
            <a:ext cx="5689600" cy="501840"/>
          </a:xfrm>
          <a:custGeom>
            <a:avLst/>
            <a:gdLst>
              <a:gd name="connsiteX0" fmla="*/ 0 w 5689600"/>
              <a:gd name="connsiteY0" fmla="*/ 83642 h 501840"/>
              <a:gd name="connsiteX1" fmla="*/ 83642 w 5689600"/>
              <a:gd name="connsiteY1" fmla="*/ 0 h 501840"/>
              <a:gd name="connsiteX2" fmla="*/ 5605958 w 5689600"/>
              <a:gd name="connsiteY2" fmla="*/ 0 h 501840"/>
              <a:gd name="connsiteX3" fmla="*/ 5689600 w 5689600"/>
              <a:gd name="connsiteY3" fmla="*/ 83642 h 501840"/>
              <a:gd name="connsiteX4" fmla="*/ 5689600 w 5689600"/>
              <a:gd name="connsiteY4" fmla="*/ 418198 h 501840"/>
              <a:gd name="connsiteX5" fmla="*/ 5605958 w 5689600"/>
              <a:gd name="connsiteY5" fmla="*/ 501840 h 501840"/>
              <a:gd name="connsiteX6" fmla="*/ 83642 w 5689600"/>
              <a:gd name="connsiteY6" fmla="*/ 501840 h 501840"/>
              <a:gd name="connsiteX7" fmla="*/ 0 w 5689600"/>
              <a:gd name="connsiteY7" fmla="*/ 418198 h 501840"/>
              <a:gd name="connsiteX8" fmla="*/ 0 w 5689600"/>
              <a:gd name="connsiteY8" fmla="*/ 83642 h 50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9600" h="501840">
                <a:moveTo>
                  <a:pt x="0" y="83642"/>
                </a:moveTo>
                <a:cubicBezTo>
                  <a:pt x="0" y="37448"/>
                  <a:pt x="37448" y="0"/>
                  <a:pt x="83642" y="0"/>
                </a:cubicBezTo>
                <a:lnTo>
                  <a:pt x="5605958" y="0"/>
                </a:lnTo>
                <a:cubicBezTo>
                  <a:pt x="5652152" y="0"/>
                  <a:pt x="5689600" y="37448"/>
                  <a:pt x="5689600" y="83642"/>
                </a:cubicBezTo>
                <a:lnTo>
                  <a:pt x="5689600" y="418198"/>
                </a:lnTo>
                <a:cubicBezTo>
                  <a:pt x="5689600" y="464392"/>
                  <a:pt x="5652152" y="501840"/>
                  <a:pt x="5605958" y="501840"/>
                </a:cubicBezTo>
                <a:lnTo>
                  <a:pt x="83642" y="501840"/>
                </a:lnTo>
                <a:cubicBezTo>
                  <a:pt x="37448" y="501840"/>
                  <a:pt x="0" y="464392"/>
                  <a:pt x="0" y="418198"/>
                </a:cubicBezTo>
                <a:lnTo>
                  <a:pt x="0" y="836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9551" tIns="24498" rIns="239551" bIns="24498" numCol="1" spcCol="1270" anchor="ctr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kern="1200" dirty="0">
                <a:solidFill>
                  <a:schemeClr val="tx1"/>
                </a:solidFill>
              </a:rPr>
              <a:t>Buildings</a:t>
            </a:r>
          </a:p>
        </p:txBody>
      </p:sp>
      <p:sp>
        <p:nvSpPr>
          <p:cNvPr id="16" name="Rectangl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66596" y="3949859"/>
            <a:ext cx="8128000" cy="428400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772996" y="3698939"/>
            <a:ext cx="5689600" cy="501840"/>
          </a:xfrm>
          <a:custGeom>
            <a:avLst/>
            <a:gdLst>
              <a:gd name="connsiteX0" fmla="*/ 0 w 5689600"/>
              <a:gd name="connsiteY0" fmla="*/ 83642 h 501840"/>
              <a:gd name="connsiteX1" fmla="*/ 83642 w 5689600"/>
              <a:gd name="connsiteY1" fmla="*/ 0 h 501840"/>
              <a:gd name="connsiteX2" fmla="*/ 5605958 w 5689600"/>
              <a:gd name="connsiteY2" fmla="*/ 0 h 501840"/>
              <a:gd name="connsiteX3" fmla="*/ 5689600 w 5689600"/>
              <a:gd name="connsiteY3" fmla="*/ 83642 h 501840"/>
              <a:gd name="connsiteX4" fmla="*/ 5689600 w 5689600"/>
              <a:gd name="connsiteY4" fmla="*/ 418198 h 501840"/>
              <a:gd name="connsiteX5" fmla="*/ 5605958 w 5689600"/>
              <a:gd name="connsiteY5" fmla="*/ 501840 h 501840"/>
              <a:gd name="connsiteX6" fmla="*/ 83642 w 5689600"/>
              <a:gd name="connsiteY6" fmla="*/ 501840 h 501840"/>
              <a:gd name="connsiteX7" fmla="*/ 0 w 5689600"/>
              <a:gd name="connsiteY7" fmla="*/ 418198 h 501840"/>
              <a:gd name="connsiteX8" fmla="*/ 0 w 5689600"/>
              <a:gd name="connsiteY8" fmla="*/ 83642 h 50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9600" h="501840">
                <a:moveTo>
                  <a:pt x="0" y="83642"/>
                </a:moveTo>
                <a:cubicBezTo>
                  <a:pt x="0" y="37448"/>
                  <a:pt x="37448" y="0"/>
                  <a:pt x="83642" y="0"/>
                </a:cubicBezTo>
                <a:lnTo>
                  <a:pt x="5605958" y="0"/>
                </a:lnTo>
                <a:cubicBezTo>
                  <a:pt x="5652152" y="0"/>
                  <a:pt x="5689600" y="37448"/>
                  <a:pt x="5689600" y="83642"/>
                </a:cubicBezTo>
                <a:lnTo>
                  <a:pt x="5689600" y="418198"/>
                </a:lnTo>
                <a:cubicBezTo>
                  <a:pt x="5689600" y="464392"/>
                  <a:pt x="5652152" y="501840"/>
                  <a:pt x="5605958" y="501840"/>
                </a:cubicBezTo>
                <a:lnTo>
                  <a:pt x="83642" y="501840"/>
                </a:lnTo>
                <a:cubicBezTo>
                  <a:pt x="37448" y="501840"/>
                  <a:pt x="0" y="464392"/>
                  <a:pt x="0" y="418198"/>
                </a:cubicBezTo>
                <a:lnTo>
                  <a:pt x="0" y="836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9551" tIns="24498" rIns="239551" bIns="24498" numCol="1" spcCol="1270" anchor="ctr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kern="1200" dirty="0">
                <a:solidFill>
                  <a:schemeClr val="tx1"/>
                </a:solidFill>
              </a:rPr>
              <a:t>Equipment</a:t>
            </a:r>
          </a:p>
        </p:txBody>
      </p:sp>
      <p:sp>
        <p:nvSpPr>
          <p:cNvPr id="18" name="Rectangle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66596" y="4720979"/>
            <a:ext cx="8128000" cy="428400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772996" y="4470059"/>
            <a:ext cx="5689600" cy="501840"/>
          </a:xfrm>
          <a:custGeom>
            <a:avLst/>
            <a:gdLst>
              <a:gd name="connsiteX0" fmla="*/ 0 w 5689600"/>
              <a:gd name="connsiteY0" fmla="*/ 83642 h 501840"/>
              <a:gd name="connsiteX1" fmla="*/ 83642 w 5689600"/>
              <a:gd name="connsiteY1" fmla="*/ 0 h 501840"/>
              <a:gd name="connsiteX2" fmla="*/ 5605958 w 5689600"/>
              <a:gd name="connsiteY2" fmla="*/ 0 h 501840"/>
              <a:gd name="connsiteX3" fmla="*/ 5689600 w 5689600"/>
              <a:gd name="connsiteY3" fmla="*/ 83642 h 501840"/>
              <a:gd name="connsiteX4" fmla="*/ 5689600 w 5689600"/>
              <a:gd name="connsiteY4" fmla="*/ 418198 h 501840"/>
              <a:gd name="connsiteX5" fmla="*/ 5605958 w 5689600"/>
              <a:gd name="connsiteY5" fmla="*/ 501840 h 501840"/>
              <a:gd name="connsiteX6" fmla="*/ 83642 w 5689600"/>
              <a:gd name="connsiteY6" fmla="*/ 501840 h 501840"/>
              <a:gd name="connsiteX7" fmla="*/ 0 w 5689600"/>
              <a:gd name="connsiteY7" fmla="*/ 418198 h 501840"/>
              <a:gd name="connsiteX8" fmla="*/ 0 w 5689600"/>
              <a:gd name="connsiteY8" fmla="*/ 83642 h 50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9600" h="501840">
                <a:moveTo>
                  <a:pt x="0" y="83642"/>
                </a:moveTo>
                <a:cubicBezTo>
                  <a:pt x="0" y="37448"/>
                  <a:pt x="37448" y="0"/>
                  <a:pt x="83642" y="0"/>
                </a:cubicBezTo>
                <a:lnTo>
                  <a:pt x="5605958" y="0"/>
                </a:lnTo>
                <a:cubicBezTo>
                  <a:pt x="5652152" y="0"/>
                  <a:pt x="5689600" y="37448"/>
                  <a:pt x="5689600" y="83642"/>
                </a:cubicBezTo>
                <a:lnTo>
                  <a:pt x="5689600" y="418198"/>
                </a:lnTo>
                <a:cubicBezTo>
                  <a:pt x="5689600" y="464392"/>
                  <a:pt x="5652152" y="501840"/>
                  <a:pt x="5605958" y="501840"/>
                </a:cubicBezTo>
                <a:lnTo>
                  <a:pt x="83642" y="501840"/>
                </a:lnTo>
                <a:cubicBezTo>
                  <a:pt x="37448" y="501840"/>
                  <a:pt x="0" y="464392"/>
                  <a:pt x="0" y="418198"/>
                </a:cubicBezTo>
                <a:lnTo>
                  <a:pt x="0" y="836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9551" tIns="24498" rIns="239551" bIns="24498" numCol="1" spcCol="1270" anchor="ctr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kern="1200" dirty="0">
                <a:solidFill>
                  <a:schemeClr val="tx1"/>
                </a:solidFill>
              </a:rPr>
              <a:t>Permanent Properties</a:t>
            </a:r>
          </a:p>
        </p:txBody>
      </p:sp>
      <p:sp>
        <p:nvSpPr>
          <p:cNvPr id="20" name="Rectangle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66596" y="5492099"/>
            <a:ext cx="8128000" cy="428400"/>
          </a:xfrm>
          <a:prstGeom prst="rect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2772996" y="5241179"/>
            <a:ext cx="5689600" cy="501840"/>
          </a:xfrm>
          <a:custGeom>
            <a:avLst/>
            <a:gdLst>
              <a:gd name="connsiteX0" fmla="*/ 0 w 5689600"/>
              <a:gd name="connsiteY0" fmla="*/ 83642 h 501840"/>
              <a:gd name="connsiteX1" fmla="*/ 83642 w 5689600"/>
              <a:gd name="connsiteY1" fmla="*/ 0 h 501840"/>
              <a:gd name="connsiteX2" fmla="*/ 5605958 w 5689600"/>
              <a:gd name="connsiteY2" fmla="*/ 0 h 501840"/>
              <a:gd name="connsiteX3" fmla="*/ 5689600 w 5689600"/>
              <a:gd name="connsiteY3" fmla="*/ 83642 h 501840"/>
              <a:gd name="connsiteX4" fmla="*/ 5689600 w 5689600"/>
              <a:gd name="connsiteY4" fmla="*/ 418198 h 501840"/>
              <a:gd name="connsiteX5" fmla="*/ 5605958 w 5689600"/>
              <a:gd name="connsiteY5" fmla="*/ 501840 h 501840"/>
              <a:gd name="connsiteX6" fmla="*/ 83642 w 5689600"/>
              <a:gd name="connsiteY6" fmla="*/ 501840 h 501840"/>
              <a:gd name="connsiteX7" fmla="*/ 0 w 5689600"/>
              <a:gd name="connsiteY7" fmla="*/ 418198 h 501840"/>
              <a:gd name="connsiteX8" fmla="*/ 0 w 5689600"/>
              <a:gd name="connsiteY8" fmla="*/ 83642 h 50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9600" h="501840">
                <a:moveTo>
                  <a:pt x="0" y="83642"/>
                </a:moveTo>
                <a:cubicBezTo>
                  <a:pt x="0" y="37448"/>
                  <a:pt x="37448" y="0"/>
                  <a:pt x="83642" y="0"/>
                </a:cubicBezTo>
                <a:lnTo>
                  <a:pt x="5605958" y="0"/>
                </a:lnTo>
                <a:cubicBezTo>
                  <a:pt x="5652152" y="0"/>
                  <a:pt x="5689600" y="37448"/>
                  <a:pt x="5689600" y="83642"/>
                </a:cubicBezTo>
                <a:lnTo>
                  <a:pt x="5689600" y="418198"/>
                </a:lnTo>
                <a:cubicBezTo>
                  <a:pt x="5689600" y="464392"/>
                  <a:pt x="5652152" y="501840"/>
                  <a:pt x="5605958" y="501840"/>
                </a:cubicBezTo>
                <a:lnTo>
                  <a:pt x="83642" y="501840"/>
                </a:lnTo>
                <a:cubicBezTo>
                  <a:pt x="37448" y="501840"/>
                  <a:pt x="0" y="464392"/>
                  <a:pt x="0" y="418198"/>
                </a:cubicBezTo>
                <a:lnTo>
                  <a:pt x="0" y="836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9551" tIns="24498" rIns="239551" bIns="24498" numCol="1" spcCol="1270" anchor="ctr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700" kern="1200" dirty="0">
                <a:solidFill>
                  <a:schemeClr val="tx1"/>
                </a:solidFill>
              </a:rPr>
              <a:t>Preservation or Development  or Permanent Improvement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7D50-C6C7-4CA4-B8DF-846892B921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12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7" grpId="0" animBg="1"/>
      <p:bldP spid="19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grayscl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C96194-AAC4-4A06-864A-C451CE23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95" y="216599"/>
            <a:ext cx="1300074" cy="1300074"/>
          </a:xfrm>
          <a:prstGeom prst="rect">
            <a:avLst/>
          </a:prstGeom>
        </p:spPr>
      </p:pic>
      <p:sp>
        <p:nvSpPr>
          <p:cNvPr id="7" name="Tit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 bwMode="blackWhite">
          <a:xfrm>
            <a:off x="2366596" y="308173"/>
            <a:ext cx="7458808" cy="966130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/>
          </a:p>
        </p:txBody>
      </p:sp>
      <p:sp>
        <p:nvSpPr>
          <p:cNvPr id="14" name="Title 13"/>
          <p:cNvSpPr txBox="1">
            <a:spLocks noGrp="1"/>
          </p:cNvSpPr>
          <p:nvPr>
            <p:ph type="title" idx="4294967295"/>
          </p:nvPr>
        </p:nvSpPr>
        <p:spPr>
          <a:xfrm>
            <a:off x="2508738" y="560405"/>
            <a:ext cx="7262446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Examples of Projects that Qualify?</a:t>
            </a:r>
          </a:p>
        </p:txBody>
      </p:sp>
      <p:pic>
        <p:nvPicPr>
          <p:cNvPr id="13" name="Picture 6" descr="Pump Station - Russell Rei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801" y="4417030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A Ribbon-Cutting for One of Louisiana's “Highways of the Future” –  Transportation Histor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740" y="2135177"/>
            <a:ext cx="2401359" cy="160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Louisiana to receive $1 billion for bridge repair and upgrade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444" y="3606052"/>
            <a:ext cx="3029938" cy="170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What are the methods to prevent corrosion of underground water pipes? -  Quor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961" y="2415288"/>
            <a:ext cx="2714625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Ochsner LSU Health breaks ground on $60 million medical facility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51" b="9687"/>
          <a:stretch/>
        </p:blipFill>
        <p:spPr bwMode="auto">
          <a:xfrm>
            <a:off x="5505238" y="3561139"/>
            <a:ext cx="2397371" cy="161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Pineville residents receive $40,000 water bill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454" y="4221125"/>
            <a:ext cx="1463252" cy="195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8" descr="0966 - USS Kidd DD-661 | The USS KIDD (DD-661) is a Fletcher… | Flick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29" y="2415288"/>
            <a:ext cx="2296643" cy="153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7D50-C6C7-4CA4-B8DF-846892B921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8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grayscl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C96194-AAC4-4A06-864A-C451CE23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95" y="216599"/>
            <a:ext cx="1300074" cy="1300074"/>
          </a:xfrm>
          <a:prstGeom prst="rect">
            <a:avLst/>
          </a:prstGeom>
        </p:spPr>
      </p:pic>
      <p:sp>
        <p:nvSpPr>
          <p:cNvPr id="7" name="Tit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 bwMode="blackWhite">
          <a:xfrm>
            <a:off x="2366596" y="308173"/>
            <a:ext cx="7458808" cy="966130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/>
          </a:p>
        </p:txBody>
      </p:sp>
      <p:sp>
        <p:nvSpPr>
          <p:cNvPr id="14" name="Title 13"/>
          <p:cNvSpPr txBox="1">
            <a:spLocks noGrp="1"/>
          </p:cNvSpPr>
          <p:nvPr>
            <p:ph type="title" idx="4294967295"/>
          </p:nvPr>
        </p:nvSpPr>
        <p:spPr>
          <a:xfrm>
            <a:off x="2508738" y="560405"/>
            <a:ext cx="7262446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Will Funding Become Available?</a:t>
            </a:r>
          </a:p>
        </p:txBody>
      </p:sp>
      <p:sp>
        <p:nvSpPr>
          <p:cNvPr id="37" name="Rounded Rectangle 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41173" y="4704286"/>
            <a:ext cx="6172200" cy="7276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09847" y="3687277"/>
            <a:ext cx="6172200" cy="7276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09847" y="2709632"/>
            <a:ext cx="6172200" cy="7276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09847" y="1768905"/>
            <a:ext cx="6172200" cy="6926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bject 4"/>
          <p:cNvSpPr txBox="1"/>
          <p:nvPr/>
        </p:nvSpPr>
        <p:spPr>
          <a:xfrm>
            <a:off x="3218991" y="1934280"/>
            <a:ext cx="6172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06600">
              <a:spcBef>
                <a:spcPts val="100"/>
              </a:spcBef>
            </a:pPr>
            <a:r>
              <a:rPr sz="2400" spc="-5" dirty="0">
                <a:solidFill>
                  <a:schemeClr val="bg1"/>
                </a:solidFill>
                <a:latin typeface="Corbel"/>
                <a:cs typeface="Corbel"/>
              </a:rPr>
              <a:t>Funds</a:t>
            </a:r>
            <a:r>
              <a:rPr sz="2400" spc="-10" dirty="0">
                <a:solidFill>
                  <a:schemeClr val="bg1"/>
                </a:solidFill>
                <a:latin typeface="Corbel"/>
                <a:cs typeface="Corbel"/>
              </a:rPr>
              <a:t> Requested</a:t>
            </a:r>
            <a:endParaRPr sz="2400" dirty="0">
              <a:solidFill>
                <a:schemeClr val="bg1"/>
              </a:solidFill>
              <a:latin typeface="Corbel"/>
              <a:cs typeface="Corbel"/>
            </a:endParaRPr>
          </a:p>
        </p:txBody>
      </p:sp>
      <p:sp>
        <p:nvSpPr>
          <p:cNvPr id="42" name="object 6"/>
          <p:cNvSpPr txBox="1"/>
          <p:nvPr/>
        </p:nvSpPr>
        <p:spPr>
          <a:xfrm>
            <a:off x="5081087" y="2888075"/>
            <a:ext cx="25177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solidFill>
                  <a:schemeClr val="bg1"/>
                </a:solidFill>
                <a:latin typeface="Corbel"/>
                <a:cs typeface="Corbel"/>
              </a:rPr>
              <a:t>Funds</a:t>
            </a:r>
            <a:r>
              <a:rPr sz="2400" spc="-160" dirty="0">
                <a:solidFill>
                  <a:srgbClr val="0000F8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Corbel"/>
                <a:cs typeface="Corbel"/>
              </a:rPr>
              <a:t>Appropriated</a:t>
            </a:r>
            <a:endParaRPr sz="2400" dirty="0">
              <a:solidFill>
                <a:schemeClr val="bg1"/>
              </a:solidFill>
              <a:latin typeface="Corbel"/>
              <a:cs typeface="Corbel"/>
            </a:endParaRPr>
          </a:p>
        </p:txBody>
      </p:sp>
      <p:sp>
        <p:nvSpPr>
          <p:cNvPr id="43" name="object 8"/>
          <p:cNvSpPr txBox="1"/>
          <p:nvPr/>
        </p:nvSpPr>
        <p:spPr>
          <a:xfrm>
            <a:off x="5424305" y="3866374"/>
            <a:ext cx="2333160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5" dirty="0">
                <a:solidFill>
                  <a:schemeClr val="bg1"/>
                </a:solidFill>
                <a:latin typeface="Corbel"/>
                <a:cs typeface="Corbel"/>
              </a:rPr>
              <a:t>Project Funde</a:t>
            </a:r>
            <a:r>
              <a:rPr lang="en-US" sz="2400" spc="-5" dirty="0">
                <a:solidFill>
                  <a:schemeClr val="bg1"/>
                </a:solidFill>
                <a:latin typeface="Corbel"/>
                <a:cs typeface="Corbel"/>
              </a:rPr>
              <a:t>d</a:t>
            </a:r>
          </a:p>
          <a:p>
            <a:pPr marL="12700">
              <a:spcBef>
                <a:spcPts val="100"/>
              </a:spcBef>
            </a:pPr>
            <a:endParaRPr sz="2400" dirty="0">
              <a:solidFill>
                <a:schemeClr val="bg1"/>
              </a:solidFill>
              <a:latin typeface="Corbel"/>
              <a:cs typeface="Corbel"/>
            </a:endParaRPr>
          </a:p>
        </p:txBody>
      </p:sp>
      <p:sp>
        <p:nvSpPr>
          <p:cNvPr id="44" name="object 10"/>
          <p:cNvSpPr txBox="1"/>
          <p:nvPr/>
        </p:nvSpPr>
        <p:spPr>
          <a:xfrm>
            <a:off x="3278990" y="4849438"/>
            <a:ext cx="4217616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7545">
              <a:spcBef>
                <a:spcPts val="100"/>
              </a:spcBef>
            </a:pPr>
            <a:r>
              <a:rPr lang="en-US" sz="2400" dirty="0">
                <a:solidFill>
                  <a:schemeClr val="bg1"/>
                </a:solidFill>
                <a:latin typeface="Corbel"/>
                <a:cs typeface="Corbel"/>
              </a:rPr>
              <a:t>Funds Available</a:t>
            </a:r>
          </a:p>
          <a:p>
            <a:pPr marL="1947545">
              <a:spcBef>
                <a:spcPts val="100"/>
              </a:spcBef>
            </a:pPr>
            <a:endParaRPr sz="2400" dirty="0">
              <a:solidFill>
                <a:schemeClr val="bg1"/>
              </a:solidFill>
              <a:latin typeface="Corbel"/>
              <a:cs typeface="Corbel"/>
            </a:endParaRPr>
          </a:p>
        </p:txBody>
      </p:sp>
      <p:sp>
        <p:nvSpPr>
          <p:cNvPr id="45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14099" y="2013349"/>
            <a:ext cx="6599260" cy="1163498"/>
          </a:xfrm>
          <a:custGeom>
            <a:avLst/>
            <a:gdLst/>
            <a:ahLst/>
            <a:cxnLst/>
            <a:rect l="l" t="t" r="r" b="b"/>
            <a:pathLst>
              <a:path w="6655434" h="1494154">
                <a:moveTo>
                  <a:pt x="190155" y="1433766"/>
                </a:moveTo>
                <a:lnTo>
                  <a:pt x="125475" y="1471549"/>
                </a:lnTo>
                <a:lnTo>
                  <a:pt x="123443" y="1479423"/>
                </a:lnTo>
                <a:lnTo>
                  <a:pt x="130556" y="1491869"/>
                </a:lnTo>
                <a:lnTo>
                  <a:pt x="138556" y="1493901"/>
                </a:lnTo>
                <a:lnTo>
                  <a:pt x="222217" y="1445005"/>
                </a:lnTo>
                <a:lnTo>
                  <a:pt x="209423" y="1445005"/>
                </a:lnTo>
                <a:lnTo>
                  <a:pt x="190155" y="1433766"/>
                </a:lnTo>
                <a:close/>
              </a:path>
              <a:path w="6655434" h="1494154">
                <a:moveTo>
                  <a:pt x="6629400" y="710438"/>
                </a:moveTo>
                <a:lnTo>
                  <a:pt x="5842" y="710438"/>
                </a:lnTo>
                <a:lnTo>
                  <a:pt x="0" y="716152"/>
                </a:lnTo>
                <a:lnTo>
                  <a:pt x="0" y="1440941"/>
                </a:lnTo>
                <a:lnTo>
                  <a:pt x="5842" y="1446657"/>
                </a:lnTo>
                <a:lnTo>
                  <a:pt x="168057" y="1446657"/>
                </a:lnTo>
                <a:lnTo>
                  <a:pt x="190155" y="1433766"/>
                </a:lnTo>
                <a:lnTo>
                  <a:pt x="25908" y="1433702"/>
                </a:lnTo>
                <a:lnTo>
                  <a:pt x="12954" y="1420749"/>
                </a:lnTo>
                <a:lnTo>
                  <a:pt x="25908" y="1420749"/>
                </a:lnTo>
                <a:lnTo>
                  <a:pt x="25908" y="736346"/>
                </a:lnTo>
                <a:lnTo>
                  <a:pt x="12954" y="736346"/>
                </a:lnTo>
                <a:lnTo>
                  <a:pt x="25908" y="723391"/>
                </a:lnTo>
                <a:lnTo>
                  <a:pt x="6629400" y="723391"/>
                </a:lnTo>
                <a:lnTo>
                  <a:pt x="6629400" y="710438"/>
                </a:lnTo>
                <a:close/>
              </a:path>
              <a:path w="6655434" h="1494154">
                <a:moveTo>
                  <a:pt x="228385" y="1441400"/>
                </a:moveTo>
                <a:lnTo>
                  <a:pt x="219392" y="1446657"/>
                </a:lnTo>
                <a:lnTo>
                  <a:pt x="223012" y="1446657"/>
                </a:lnTo>
                <a:lnTo>
                  <a:pt x="228385" y="1441400"/>
                </a:lnTo>
                <a:close/>
              </a:path>
              <a:path w="6655434" h="1494154">
                <a:moveTo>
                  <a:pt x="209423" y="1422527"/>
                </a:moveTo>
                <a:lnTo>
                  <a:pt x="190155" y="1433766"/>
                </a:lnTo>
                <a:lnTo>
                  <a:pt x="209423" y="1445005"/>
                </a:lnTo>
                <a:lnTo>
                  <a:pt x="209423" y="1422527"/>
                </a:lnTo>
                <a:close/>
              </a:path>
              <a:path w="6655434" h="1494154">
                <a:moveTo>
                  <a:pt x="222391" y="1422527"/>
                </a:moveTo>
                <a:lnTo>
                  <a:pt x="209423" y="1422527"/>
                </a:lnTo>
                <a:lnTo>
                  <a:pt x="209423" y="1445005"/>
                </a:lnTo>
                <a:lnTo>
                  <a:pt x="222217" y="1445005"/>
                </a:lnTo>
                <a:lnTo>
                  <a:pt x="228385" y="1441400"/>
                </a:lnTo>
                <a:lnTo>
                  <a:pt x="228854" y="1440941"/>
                </a:lnTo>
                <a:lnTo>
                  <a:pt x="228854" y="1426590"/>
                </a:lnTo>
                <a:lnTo>
                  <a:pt x="228146" y="1425883"/>
                </a:lnTo>
                <a:lnTo>
                  <a:pt x="222391" y="1422527"/>
                </a:lnTo>
                <a:close/>
              </a:path>
              <a:path w="6655434" h="1494154">
                <a:moveTo>
                  <a:pt x="228146" y="1425883"/>
                </a:moveTo>
                <a:lnTo>
                  <a:pt x="228854" y="1426590"/>
                </a:lnTo>
                <a:lnTo>
                  <a:pt x="228854" y="1440941"/>
                </a:lnTo>
                <a:lnTo>
                  <a:pt x="228385" y="1441400"/>
                </a:lnTo>
                <a:lnTo>
                  <a:pt x="241554" y="1433702"/>
                </a:lnTo>
                <a:lnTo>
                  <a:pt x="228146" y="1425883"/>
                </a:lnTo>
                <a:close/>
              </a:path>
              <a:path w="6655434" h="1494154">
                <a:moveTo>
                  <a:pt x="138556" y="1373632"/>
                </a:moveTo>
                <a:lnTo>
                  <a:pt x="130556" y="1375664"/>
                </a:lnTo>
                <a:lnTo>
                  <a:pt x="123443" y="1388110"/>
                </a:lnTo>
                <a:lnTo>
                  <a:pt x="125475" y="1395984"/>
                </a:lnTo>
                <a:lnTo>
                  <a:pt x="190155" y="1433766"/>
                </a:lnTo>
                <a:lnTo>
                  <a:pt x="209423" y="1422527"/>
                </a:lnTo>
                <a:lnTo>
                  <a:pt x="222391" y="1422527"/>
                </a:lnTo>
                <a:lnTo>
                  <a:pt x="138556" y="1373632"/>
                </a:lnTo>
                <a:close/>
              </a:path>
              <a:path w="6655434" h="1494154">
                <a:moveTo>
                  <a:pt x="25908" y="1420749"/>
                </a:moveTo>
                <a:lnTo>
                  <a:pt x="12954" y="1420749"/>
                </a:lnTo>
                <a:lnTo>
                  <a:pt x="25908" y="1433702"/>
                </a:lnTo>
                <a:lnTo>
                  <a:pt x="25908" y="1420749"/>
                </a:lnTo>
                <a:close/>
              </a:path>
              <a:path w="6655434" h="1494154">
                <a:moveTo>
                  <a:pt x="167839" y="1420749"/>
                </a:moveTo>
                <a:lnTo>
                  <a:pt x="25908" y="1420749"/>
                </a:lnTo>
                <a:lnTo>
                  <a:pt x="25908" y="1433702"/>
                </a:lnTo>
                <a:lnTo>
                  <a:pt x="190046" y="1433702"/>
                </a:lnTo>
                <a:lnTo>
                  <a:pt x="167839" y="1420749"/>
                </a:lnTo>
                <a:close/>
              </a:path>
              <a:path w="6655434" h="1494154">
                <a:moveTo>
                  <a:pt x="223012" y="1420749"/>
                </a:moveTo>
                <a:lnTo>
                  <a:pt x="219343" y="1420749"/>
                </a:lnTo>
                <a:lnTo>
                  <a:pt x="228146" y="1425883"/>
                </a:lnTo>
                <a:lnTo>
                  <a:pt x="223012" y="1420749"/>
                </a:lnTo>
                <a:close/>
              </a:path>
              <a:path w="6655434" h="1494154">
                <a:moveTo>
                  <a:pt x="25908" y="723391"/>
                </a:moveTo>
                <a:lnTo>
                  <a:pt x="12954" y="736346"/>
                </a:lnTo>
                <a:lnTo>
                  <a:pt x="25908" y="736346"/>
                </a:lnTo>
                <a:lnTo>
                  <a:pt x="25908" y="723391"/>
                </a:lnTo>
                <a:close/>
              </a:path>
              <a:path w="6655434" h="1494154">
                <a:moveTo>
                  <a:pt x="6655308" y="710438"/>
                </a:moveTo>
                <a:lnTo>
                  <a:pt x="6642354" y="710438"/>
                </a:lnTo>
                <a:lnTo>
                  <a:pt x="6629400" y="723391"/>
                </a:lnTo>
                <a:lnTo>
                  <a:pt x="25908" y="723391"/>
                </a:lnTo>
                <a:lnTo>
                  <a:pt x="25908" y="736346"/>
                </a:lnTo>
                <a:lnTo>
                  <a:pt x="6649466" y="736346"/>
                </a:lnTo>
                <a:lnTo>
                  <a:pt x="6655308" y="730503"/>
                </a:lnTo>
                <a:lnTo>
                  <a:pt x="6655308" y="710438"/>
                </a:lnTo>
                <a:close/>
              </a:path>
              <a:path w="6655434" h="1494154">
                <a:moveTo>
                  <a:pt x="6629400" y="12953"/>
                </a:moveTo>
                <a:lnTo>
                  <a:pt x="6629400" y="723391"/>
                </a:lnTo>
                <a:lnTo>
                  <a:pt x="6642354" y="710438"/>
                </a:lnTo>
                <a:lnTo>
                  <a:pt x="6655308" y="710438"/>
                </a:lnTo>
                <a:lnTo>
                  <a:pt x="6655308" y="25908"/>
                </a:lnTo>
                <a:lnTo>
                  <a:pt x="6642354" y="25908"/>
                </a:lnTo>
                <a:lnTo>
                  <a:pt x="6629400" y="12953"/>
                </a:lnTo>
                <a:close/>
              </a:path>
              <a:path w="6655434" h="1494154">
                <a:moveTo>
                  <a:pt x="6649466" y="0"/>
                </a:moveTo>
                <a:lnTo>
                  <a:pt x="6406642" y="0"/>
                </a:lnTo>
                <a:lnTo>
                  <a:pt x="6400800" y="5841"/>
                </a:lnTo>
                <a:lnTo>
                  <a:pt x="6400800" y="20065"/>
                </a:lnTo>
                <a:lnTo>
                  <a:pt x="6406642" y="25908"/>
                </a:lnTo>
                <a:lnTo>
                  <a:pt x="6629400" y="25908"/>
                </a:lnTo>
                <a:lnTo>
                  <a:pt x="6629400" y="12953"/>
                </a:lnTo>
                <a:lnTo>
                  <a:pt x="6655308" y="12953"/>
                </a:lnTo>
                <a:lnTo>
                  <a:pt x="6655308" y="5841"/>
                </a:lnTo>
                <a:lnTo>
                  <a:pt x="6649466" y="0"/>
                </a:lnTo>
                <a:close/>
              </a:path>
              <a:path w="6655434" h="1494154">
                <a:moveTo>
                  <a:pt x="6655308" y="12953"/>
                </a:moveTo>
                <a:lnTo>
                  <a:pt x="6629400" y="12953"/>
                </a:lnTo>
                <a:lnTo>
                  <a:pt x="6642354" y="25908"/>
                </a:lnTo>
                <a:lnTo>
                  <a:pt x="6655308" y="25908"/>
                </a:lnTo>
                <a:lnTo>
                  <a:pt x="6655308" y="1295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26662" y="1843796"/>
            <a:ext cx="1401506" cy="46260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14098" y="3024412"/>
            <a:ext cx="6626353" cy="1075732"/>
          </a:xfrm>
          <a:custGeom>
            <a:avLst/>
            <a:gdLst/>
            <a:ahLst/>
            <a:cxnLst/>
            <a:rect l="l" t="t" r="r" b="b"/>
            <a:pathLst>
              <a:path w="6655434" h="1494154">
                <a:moveTo>
                  <a:pt x="190155" y="1433766"/>
                </a:moveTo>
                <a:lnTo>
                  <a:pt x="125475" y="1471549"/>
                </a:lnTo>
                <a:lnTo>
                  <a:pt x="123443" y="1479423"/>
                </a:lnTo>
                <a:lnTo>
                  <a:pt x="130556" y="1491869"/>
                </a:lnTo>
                <a:lnTo>
                  <a:pt x="138556" y="1493901"/>
                </a:lnTo>
                <a:lnTo>
                  <a:pt x="222217" y="1445006"/>
                </a:lnTo>
                <a:lnTo>
                  <a:pt x="209423" y="1445006"/>
                </a:lnTo>
                <a:lnTo>
                  <a:pt x="190155" y="1433766"/>
                </a:lnTo>
                <a:close/>
              </a:path>
              <a:path w="6655434" h="1494154">
                <a:moveTo>
                  <a:pt x="6629400" y="710438"/>
                </a:moveTo>
                <a:lnTo>
                  <a:pt x="5842" y="710438"/>
                </a:lnTo>
                <a:lnTo>
                  <a:pt x="0" y="716153"/>
                </a:lnTo>
                <a:lnTo>
                  <a:pt x="0" y="1440942"/>
                </a:lnTo>
                <a:lnTo>
                  <a:pt x="5842" y="1446657"/>
                </a:lnTo>
                <a:lnTo>
                  <a:pt x="168057" y="1446657"/>
                </a:lnTo>
                <a:lnTo>
                  <a:pt x="190155" y="1433766"/>
                </a:lnTo>
                <a:lnTo>
                  <a:pt x="25908" y="1433703"/>
                </a:lnTo>
                <a:lnTo>
                  <a:pt x="12954" y="1420749"/>
                </a:lnTo>
                <a:lnTo>
                  <a:pt x="25908" y="1420749"/>
                </a:lnTo>
                <a:lnTo>
                  <a:pt x="25908" y="736346"/>
                </a:lnTo>
                <a:lnTo>
                  <a:pt x="12954" y="736346"/>
                </a:lnTo>
                <a:lnTo>
                  <a:pt x="25908" y="723392"/>
                </a:lnTo>
                <a:lnTo>
                  <a:pt x="6629400" y="723392"/>
                </a:lnTo>
                <a:lnTo>
                  <a:pt x="6629400" y="710438"/>
                </a:lnTo>
                <a:close/>
              </a:path>
              <a:path w="6655434" h="1494154">
                <a:moveTo>
                  <a:pt x="228385" y="1441400"/>
                </a:moveTo>
                <a:lnTo>
                  <a:pt x="219392" y="1446657"/>
                </a:lnTo>
                <a:lnTo>
                  <a:pt x="223012" y="1446657"/>
                </a:lnTo>
                <a:lnTo>
                  <a:pt x="228385" y="1441400"/>
                </a:lnTo>
                <a:close/>
              </a:path>
              <a:path w="6655434" h="1494154">
                <a:moveTo>
                  <a:pt x="209423" y="1422527"/>
                </a:moveTo>
                <a:lnTo>
                  <a:pt x="190155" y="1433766"/>
                </a:lnTo>
                <a:lnTo>
                  <a:pt x="209423" y="1445006"/>
                </a:lnTo>
                <a:lnTo>
                  <a:pt x="209423" y="1422527"/>
                </a:lnTo>
                <a:close/>
              </a:path>
              <a:path w="6655434" h="1494154">
                <a:moveTo>
                  <a:pt x="222391" y="1422527"/>
                </a:moveTo>
                <a:lnTo>
                  <a:pt x="209423" y="1422527"/>
                </a:lnTo>
                <a:lnTo>
                  <a:pt x="209423" y="1445006"/>
                </a:lnTo>
                <a:lnTo>
                  <a:pt x="222217" y="1445006"/>
                </a:lnTo>
                <a:lnTo>
                  <a:pt x="228385" y="1441400"/>
                </a:lnTo>
                <a:lnTo>
                  <a:pt x="228854" y="1440942"/>
                </a:lnTo>
                <a:lnTo>
                  <a:pt x="228854" y="1426591"/>
                </a:lnTo>
                <a:lnTo>
                  <a:pt x="228146" y="1425883"/>
                </a:lnTo>
                <a:lnTo>
                  <a:pt x="222391" y="1422527"/>
                </a:lnTo>
                <a:close/>
              </a:path>
              <a:path w="6655434" h="1494154">
                <a:moveTo>
                  <a:pt x="228146" y="1425883"/>
                </a:moveTo>
                <a:lnTo>
                  <a:pt x="228854" y="1426591"/>
                </a:lnTo>
                <a:lnTo>
                  <a:pt x="228854" y="1440942"/>
                </a:lnTo>
                <a:lnTo>
                  <a:pt x="228385" y="1441400"/>
                </a:lnTo>
                <a:lnTo>
                  <a:pt x="241554" y="1433703"/>
                </a:lnTo>
                <a:lnTo>
                  <a:pt x="228146" y="1425883"/>
                </a:lnTo>
                <a:close/>
              </a:path>
              <a:path w="6655434" h="1494154">
                <a:moveTo>
                  <a:pt x="138556" y="1373632"/>
                </a:moveTo>
                <a:lnTo>
                  <a:pt x="130556" y="1375664"/>
                </a:lnTo>
                <a:lnTo>
                  <a:pt x="123443" y="1388110"/>
                </a:lnTo>
                <a:lnTo>
                  <a:pt x="125475" y="1395984"/>
                </a:lnTo>
                <a:lnTo>
                  <a:pt x="190155" y="1433766"/>
                </a:lnTo>
                <a:lnTo>
                  <a:pt x="209423" y="1422527"/>
                </a:lnTo>
                <a:lnTo>
                  <a:pt x="222391" y="1422527"/>
                </a:lnTo>
                <a:lnTo>
                  <a:pt x="138556" y="1373632"/>
                </a:lnTo>
                <a:close/>
              </a:path>
              <a:path w="6655434" h="1494154">
                <a:moveTo>
                  <a:pt x="25908" y="1420749"/>
                </a:moveTo>
                <a:lnTo>
                  <a:pt x="12954" y="1420749"/>
                </a:lnTo>
                <a:lnTo>
                  <a:pt x="25908" y="1433703"/>
                </a:lnTo>
                <a:lnTo>
                  <a:pt x="25908" y="1420749"/>
                </a:lnTo>
                <a:close/>
              </a:path>
              <a:path w="6655434" h="1494154">
                <a:moveTo>
                  <a:pt x="167839" y="1420749"/>
                </a:moveTo>
                <a:lnTo>
                  <a:pt x="25908" y="1420749"/>
                </a:lnTo>
                <a:lnTo>
                  <a:pt x="25908" y="1433703"/>
                </a:lnTo>
                <a:lnTo>
                  <a:pt x="190046" y="1433703"/>
                </a:lnTo>
                <a:lnTo>
                  <a:pt x="167839" y="1420749"/>
                </a:lnTo>
                <a:close/>
              </a:path>
              <a:path w="6655434" h="1494154">
                <a:moveTo>
                  <a:pt x="223012" y="1420749"/>
                </a:moveTo>
                <a:lnTo>
                  <a:pt x="219343" y="1420749"/>
                </a:lnTo>
                <a:lnTo>
                  <a:pt x="228146" y="1425883"/>
                </a:lnTo>
                <a:lnTo>
                  <a:pt x="223012" y="1420749"/>
                </a:lnTo>
                <a:close/>
              </a:path>
              <a:path w="6655434" h="1494154">
                <a:moveTo>
                  <a:pt x="25908" y="723392"/>
                </a:moveTo>
                <a:lnTo>
                  <a:pt x="12954" y="736346"/>
                </a:lnTo>
                <a:lnTo>
                  <a:pt x="25908" y="736346"/>
                </a:lnTo>
                <a:lnTo>
                  <a:pt x="25908" y="723392"/>
                </a:lnTo>
                <a:close/>
              </a:path>
              <a:path w="6655434" h="1494154">
                <a:moveTo>
                  <a:pt x="6655308" y="710438"/>
                </a:moveTo>
                <a:lnTo>
                  <a:pt x="6642354" y="710438"/>
                </a:lnTo>
                <a:lnTo>
                  <a:pt x="6629400" y="723392"/>
                </a:lnTo>
                <a:lnTo>
                  <a:pt x="25908" y="723392"/>
                </a:lnTo>
                <a:lnTo>
                  <a:pt x="25908" y="736346"/>
                </a:lnTo>
                <a:lnTo>
                  <a:pt x="6649466" y="736346"/>
                </a:lnTo>
                <a:lnTo>
                  <a:pt x="6655308" y="730504"/>
                </a:lnTo>
                <a:lnTo>
                  <a:pt x="6655308" y="710438"/>
                </a:lnTo>
                <a:close/>
              </a:path>
              <a:path w="6655434" h="1494154">
                <a:moveTo>
                  <a:pt x="6629400" y="12954"/>
                </a:moveTo>
                <a:lnTo>
                  <a:pt x="6629400" y="723392"/>
                </a:lnTo>
                <a:lnTo>
                  <a:pt x="6642354" y="710438"/>
                </a:lnTo>
                <a:lnTo>
                  <a:pt x="6655308" y="710438"/>
                </a:lnTo>
                <a:lnTo>
                  <a:pt x="6655308" y="25908"/>
                </a:lnTo>
                <a:lnTo>
                  <a:pt x="6642354" y="25908"/>
                </a:lnTo>
                <a:lnTo>
                  <a:pt x="6629400" y="12954"/>
                </a:lnTo>
                <a:close/>
              </a:path>
              <a:path w="6655434" h="1494154">
                <a:moveTo>
                  <a:pt x="6649466" y="0"/>
                </a:moveTo>
                <a:lnTo>
                  <a:pt x="6406642" y="0"/>
                </a:lnTo>
                <a:lnTo>
                  <a:pt x="6400800" y="5842"/>
                </a:lnTo>
                <a:lnTo>
                  <a:pt x="6400800" y="20066"/>
                </a:lnTo>
                <a:lnTo>
                  <a:pt x="6406642" y="25908"/>
                </a:lnTo>
                <a:lnTo>
                  <a:pt x="6629400" y="25908"/>
                </a:lnTo>
                <a:lnTo>
                  <a:pt x="6629400" y="12954"/>
                </a:lnTo>
                <a:lnTo>
                  <a:pt x="6655308" y="12954"/>
                </a:lnTo>
                <a:lnTo>
                  <a:pt x="6655308" y="5842"/>
                </a:lnTo>
                <a:lnTo>
                  <a:pt x="6649466" y="0"/>
                </a:lnTo>
                <a:close/>
              </a:path>
              <a:path w="6655434" h="1494154">
                <a:moveTo>
                  <a:pt x="6655308" y="12954"/>
                </a:moveTo>
                <a:lnTo>
                  <a:pt x="6629400" y="12954"/>
                </a:lnTo>
                <a:lnTo>
                  <a:pt x="6642354" y="25908"/>
                </a:lnTo>
                <a:lnTo>
                  <a:pt x="6655308" y="25908"/>
                </a:lnTo>
                <a:lnTo>
                  <a:pt x="6655308" y="1295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53997" y="3937899"/>
            <a:ext cx="6586454" cy="1252469"/>
          </a:xfrm>
          <a:custGeom>
            <a:avLst/>
            <a:gdLst/>
            <a:ahLst/>
            <a:cxnLst/>
            <a:rect l="l" t="t" r="r" b="b"/>
            <a:pathLst>
              <a:path w="6655434" h="1138554">
                <a:moveTo>
                  <a:pt x="190242" y="1078166"/>
                </a:moveTo>
                <a:lnTo>
                  <a:pt x="125475" y="1115923"/>
                </a:lnTo>
                <a:lnTo>
                  <a:pt x="123443" y="1123848"/>
                </a:lnTo>
                <a:lnTo>
                  <a:pt x="130556" y="1136205"/>
                </a:lnTo>
                <a:lnTo>
                  <a:pt x="138556" y="1138301"/>
                </a:lnTo>
                <a:lnTo>
                  <a:pt x="222374" y="1089355"/>
                </a:lnTo>
                <a:lnTo>
                  <a:pt x="209423" y="1089355"/>
                </a:lnTo>
                <a:lnTo>
                  <a:pt x="190242" y="1078166"/>
                </a:lnTo>
                <a:close/>
              </a:path>
              <a:path w="6655434" h="1138554">
                <a:moveTo>
                  <a:pt x="6629400" y="532612"/>
                </a:moveTo>
                <a:lnTo>
                  <a:pt x="5842" y="532612"/>
                </a:lnTo>
                <a:lnTo>
                  <a:pt x="0" y="538403"/>
                </a:lnTo>
                <a:lnTo>
                  <a:pt x="0" y="1085316"/>
                </a:lnTo>
                <a:lnTo>
                  <a:pt x="5842" y="1091120"/>
                </a:lnTo>
                <a:lnTo>
                  <a:pt x="168035" y="1091120"/>
                </a:lnTo>
                <a:lnTo>
                  <a:pt x="190242" y="1078166"/>
                </a:lnTo>
                <a:lnTo>
                  <a:pt x="25908" y="1078166"/>
                </a:lnTo>
                <a:lnTo>
                  <a:pt x="12954" y="1065212"/>
                </a:lnTo>
                <a:lnTo>
                  <a:pt x="25908" y="1065212"/>
                </a:lnTo>
                <a:lnTo>
                  <a:pt x="25908" y="558520"/>
                </a:lnTo>
                <a:lnTo>
                  <a:pt x="12954" y="558520"/>
                </a:lnTo>
                <a:lnTo>
                  <a:pt x="25908" y="545566"/>
                </a:lnTo>
                <a:lnTo>
                  <a:pt x="6629400" y="545566"/>
                </a:lnTo>
                <a:lnTo>
                  <a:pt x="6629400" y="532612"/>
                </a:lnTo>
                <a:close/>
              </a:path>
              <a:path w="6655434" h="1138554">
                <a:moveTo>
                  <a:pt x="228223" y="1085942"/>
                </a:moveTo>
                <a:lnTo>
                  <a:pt x="219347" y="1091120"/>
                </a:lnTo>
                <a:lnTo>
                  <a:pt x="223012" y="1091120"/>
                </a:lnTo>
                <a:lnTo>
                  <a:pt x="228223" y="1085942"/>
                </a:lnTo>
                <a:close/>
              </a:path>
              <a:path w="6655434" h="1138554">
                <a:moveTo>
                  <a:pt x="209423" y="1066977"/>
                </a:moveTo>
                <a:lnTo>
                  <a:pt x="190242" y="1078166"/>
                </a:lnTo>
                <a:lnTo>
                  <a:pt x="209423" y="1089355"/>
                </a:lnTo>
                <a:lnTo>
                  <a:pt x="209423" y="1066977"/>
                </a:lnTo>
                <a:close/>
              </a:path>
              <a:path w="6655434" h="1138554">
                <a:moveTo>
                  <a:pt x="222374" y="1066977"/>
                </a:moveTo>
                <a:lnTo>
                  <a:pt x="209423" y="1066977"/>
                </a:lnTo>
                <a:lnTo>
                  <a:pt x="209423" y="1089355"/>
                </a:lnTo>
                <a:lnTo>
                  <a:pt x="222374" y="1089355"/>
                </a:lnTo>
                <a:lnTo>
                  <a:pt x="228223" y="1085942"/>
                </a:lnTo>
                <a:lnTo>
                  <a:pt x="228854" y="1085316"/>
                </a:lnTo>
                <a:lnTo>
                  <a:pt x="228854" y="1071016"/>
                </a:lnTo>
                <a:lnTo>
                  <a:pt x="228223" y="1070390"/>
                </a:lnTo>
                <a:lnTo>
                  <a:pt x="222374" y="1066977"/>
                </a:lnTo>
                <a:close/>
              </a:path>
              <a:path w="6655434" h="1138554">
                <a:moveTo>
                  <a:pt x="228223" y="1070390"/>
                </a:moveTo>
                <a:lnTo>
                  <a:pt x="228854" y="1071016"/>
                </a:lnTo>
                <a:lnTo>
                  <a:pt x="228854" y="1085316"/>
                </a:lnTo>
                <a:lnTo>
                  <a:pt x="228223" y="1085942"/>
                </a:lnTo>
                <a:lnTo>
                  <a:pt x="241554" y="1078166"/>
                </a:lnTo>
                <a:lnTo>
                  <a:pt x="228223" y="1070390"/>
                </a:lnTo>
                <a:close/>
              </a:path>
              <a:path w="6655434" h="1138554">
                <a:moveTo>
                  <a:pt x="25908" y="1065212"/>
                </a:moveTo>
                <a:lnTo>
                  <a:pt x="12954" y="1065212"/>
                </a:lnTo>
                <a:lnTo>
                  <a:pt x="25908" y="1078166"/>
                </a:lnTo>
                <a:lnTo>
                  <a:pt x="25908" y="1065212"/>
                </a:lnTo>
                <a:close/>
              </a:path>
              <a:path w="6655434" h="1138554">
                <a:moveTo>
                  <a:pt x="168035" y="1065212"/>
                </a:moveTo>
                <a:lnTo>
                  <a:pt x="25908" y="1065212"/>
                </a:lnTo>
                <a:lnTo>
                  <a:pt x="25908" y="1078166"/>
                </a:lnTo>
                <a:lnTo>
                  <a:pt x="190242" y="1078166"/>
                </a:lnTo>
                <a:lnTo>
                  <a:pt x="168035" y="1065212"/>
                </a:lnTo>
                <a:close/>
              </a:path>
              <a:path w="6655434" h="1138554">
                <a:moveTo>
                  <a:pt x="138556" y="1018032"/>
                </a:moveTo>
                <a:lnTo>
                  <a:pt x="130556" y="1020114"/>
                </a:lnTo>
                <a:lnTo>
                  <a:pt x="123443" y="1032484"/>
                </a:lnTo>
                <a:lnTo>
                  <a:pt x="125475" y="1040409"/>
                </a:lnTo>
                <a:lnTo>
                  <a:pt x="190242" y="1078166"/>
                </a:lnTo>
                <a:lnTo>
                  <a:pt x="209423" y="1066977"/>
                </a:lnTo>
                <a:lnTo>
                  <a:pt x="222374" y="1066977"/>
                </a:lnTo>
                <a:lnTo>
                  <a:pt x="138556" y="1018032"/>
                </a:lnTo>
                <a:close/>
              </a:path>
              <a:path w="6655434" h="1138554">
                <a:moveTo>
                  <a:pt x="223012" y="1065212"/>
                </a:moveTo>
                <a:lnTo>
                  <a:pt x="219347" y="1065212"/>
                </a:lnTo>
                <a:lnTo>
                  <a:pt x="228223" y="1070390"/>
                </a:lnTo>
                <a:lnTo>
                  <a:pt x="223012" y="1065212"/>
                </a:lnTo>
                <a:close/>
              </a:path>
              <a:path w="6655434" h="1138554">
                <a:moveTo>
                  <a:pt x="25908" y="545566"/>
                </a:moveTo>
                <a:lnTo>
                  <a:pt x="12954" y="558520"/>
                </a:lnTo>
                <a:lnTo>
                  <a:pt x="25908" y="558520"/>
                </a:lnTo>
                <a:lnTo>
                  <a:pt x="25908" y="545566"/>
                </a:lnTo>
                <a:close/>
              </a:path>
              <a:path w="6655434" h="1138554">
                <a:moveTo>
                  <a:pt x="6655308" y="532612"/>
                </a:moveTo>
                <a:lnTo>
                  <a:pt x="6642354" y="532612"/>
                </a:lnTo>
                <a:lnTo>
                  <a:pt x="6629400" y="545566"/>
                </a:lnTo>
                <a:lnTo>
                  <a:pt x="25908" y="545566"/>
                </a:lnTo>
                <a:lnTo>
                  <a:pt x="25908" y="558520"/>
                </a:lnTo>
                <a:lnTo>
                  <a:pt x="6649466" y="558520"/>
                </a:lnTo>
                <a:lnTo>
                  <a:pt x="6655308" y="552716"/>
                </a:lnTo>
                <a:lnTo>
                  <a:pt x="6655308" y="532612"/>
                </a:lnTo>
                <a:close/>
              </a:path>
              <a:path w="6655434" h="1138554">
                <a:moveTo>
                  <a:pt x="6629400" y="12954"/>
                </a:moveTo>
                <a:lnTo>
                  <a:pt x="6629400" y="545566"/>
                </a:lnTo>
                <a:lnTo>
                  <a:pt x="6642354" y="532612"/>
                </a:lnTo>
                <a:lnTo>
                  <a:pt x="6655308" y="532612"/>
                </a:lnTo>
                <a:lnTo>
                  <a:pt x="6655308" y="25908"/>
                </a:lnTo>
                <a:lnTo>
                  <a:pt x="6642354" y="25908"/>
                </a:lnTo>
                <a:lnTo>
                  <a:pt x="6629400" y="12954"/>
                </a:lnTo>
                <a:close/>
              </a:path>
              <a:path w="6655434" h="1138554">
                <a:moveTo>
                  <a:pt x="6649466" y="0"/>
                </a:moveTo>
                <a:lnTo>
                  <a:pt x="6406642" y="0"/>
                </a:lnTo>
                <a:lnTo>
                  <a:pt x="6400800" y="5842"/>
                </a:lnTo>
                <a:lnTo>
                  <a:pt x="6400800" y="20066"/>
                </a:lnTo>
                <a:lnTo>
                  <a:pt x="6406642" y="25908"/>
                </a:lnTo>
                <a:lnTo>
                  <a:pt x="6629400" y="25908"/>
                </a:lnTo>
                <a:lnTo>
                  <a:pt x="6629400" y="12954"/>
                </a:lnTo>
                <a:lnTo>
                  <a:pt x="6655308" y="12954"/>
                </a:lnTo>
                <a:lnTo>
                  <a:pt x="6655308" y="5842"/>
                </a:lnTo>
                <a:lnTo>
                  <a:pt x="6649466" y="0"/>
                </a:lnTo>
                <a:close/>
              </a:path>
              <a:path w="6655434" h="1138554">
                <a:moveTo>
                  <a:pt x="6655308" y="12954"/>
                </a:moveTo>
                <a:lnTo>
                  <a:pt x="6629400" y="12954"/>
                </a:lnTo>
                <a:lnTo>
                  <a:pt x="6642354" y="25908"/>
                </a:lnTo>
                <a:lnTo>
                  <a:pt x="6655308" y="25908"/>
                </a:lnTo>
                <a:lnTo>
                  <a:pt x="6655308" y="1295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Rounded Rectangle 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91231" y="5794510"/>
            <a:ext cx="6166581" cy="5738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bject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53997" y="5051689"/>
            <a:ext cx="6620321" cy="1050417"/>
          </a:xfrm>
          <a:custGeom>
            <a:avLst/>
            <a:gdLst/>
            <a:ahLst/>
            <a:cxnLst/>
            <a:rect l="l" t="t" r="r" b="b"/>
            <a:pathLst>
              <a:path w="6655434" h="1138554">
                <a:moveTo>
                  <a:pt x="190242" y="1078166"/>
                </a:moveTo>
                <a:lnTo>
                  <a:pt x="125475" y="1115923"/>
                </a:lnTo>
                <a:lnTo>
                  <a:pt x="123443" y="1123848"/>
                </a:lnTo>
                <a:lnTo>
                  <a:pt x="130556" y="1136205"/>
                </a:lnTo>
                <a:lnTo>
                  <a:pt x="138556" y="1138301"/>
                </a:lnTo>
                <a:lnTo>
                  <a:pt x="222374" y="1089355"/>
                </a:lnTo>
                <a:lnTo>
                  <a:pt x="209423" y="1089355"/>
                </a:lnTo>
                <a:lnTo>
                  <a:pt x="190242" y="1078166"/>
                </a:lnTo>
                <a:close/>
              </a:path>
              <a:path w="6655434" h="1138554">
                <a:moveTo>
                  <a:pt x="6629400" y="532612"/>
                </a:moveTo>
                <a:lnTo>
                  <a:pt x="5842" y="532612"/>
                </a:lnTo>
                <a:lnTo>
                  <a:pt x="0" y="538403"/>
                </a:lnTo>
                <a:lnTo>
                  <a:pt x="0" y="1085316"/>
                </a:lnTo>
                <a:lnTo>
                  <a:pt x="5842" y="1091120"/>
                </a:lnTo>
                <a:lnTo>
                  <a:pt x="168035" y="1091120"/>
                </a:lnTo>
                <a:lnTo>
                  <a:pt x="190242" y="1078166"/>
                </a:lnTo>
                <a:lnTo>
                  <a:pt x="25908" y="1078166"/>
                </a:lnTo>
                <a:lnTo>
                  <a:pt x="12954" y="1065212"/>
                </a:lnTo>
                <a:lnTo>
                  <a:pt x="25908" y="1065212"/>
                </a:lnTo>
                <a:lnTo>
                  <a:pt x="25908" y="558520"/>
                </a:lnTo>
                <a:lnTo>
                  <a:pt x="12954" y="558520"/>
                </a:lnTo>
                <a:lnTo>
                  <a:pt x="25908" y="545566"/>
                </a:lnTo>
                <a:lnTo>
                  <a:pt x="6629400" y="545566"/>
                </a:lnTo>
                <a:lnTo>
                  <a:pt x="6629400" y="532612"/>
                </a:lnTo>
                <a:close/>
              </a:path>
              <a:path w="6655434" h="1138554">
                <a:moveTo>
                  <a:pt x="228223" y="1085942"/>
                </a:moveTo>
                <a:lnTo>
                  <a:pt x="219347" y="1091120"/>
                </a:lnTo>
                <a:lnTo>
                  <a:pt x="223012" y="1091120"/>
                </a:lnTo>
                <a:lnTo>
                  <a:pt x="228223" y="1085942"/>
                </a:lnTo>
                <a:close/>
              </a:path>
              <a:path w="6655434" h="1138554">
                <a:moveTo>
                  <a:pt x="209423" y="1066977"/>
                </a:moveTo>
                <a:lnTo>
                  <a:pt x="190242" y="1078166"/>
                </a:lnTo>
                <a:lnTo>
                  <a:pt x="209423" y="1089355"/>
                </a:lnTo>
                <a:lnTo>
                  <a:pt x="209423" y="1066977"/>
                </a:lnTo>
                <a:close/>
              </a:path>
              <a:path w="6655434" h="1138554">
                <a:moveTo>
                  <a:pt x="222374" y="1066977"/>
                </a:moveTo>
                <a:lnTo>
                  <a:pt x="209423" y="1066977"/>
                </a:lnTo>
                <a:lnTo>
                  <a:pt x="209423" y="1089355"/>
                </a:lnTo>
                <a:lnTo>
                  <a:pt x="222374" y="1089355"/>
                </a:lnTo>
                <a:lnTo>
                  <a:pt x="228223" y="1085942"/>
                </a:lnTo>
                <a:lnTo>
                  <a:pt x="228854" y="1085316"/>
                </a:lnTo>
                <a:lnTo>
                  <a:pt x="228854" y="1071016"/>
                </a:lnTo>
                <a:lnTo>
                  <a:pt x="228223" y="1070390"/>
                </a:lnTo>
                <a:lnTo>
                  <a:pt x="222374" y="1066977"/>
                </a:lnTo>
                <a:close/>
              </a:path>
              <a:path w="6655434" h="1138554">
                <a:moveTo>
                  <a:pt x="228223" y="1070390"/>
                </a:moveTo>
                <a:lnTo>
                  <a:pt x="228854" y="1071016"/>
                </a:lnTo>
                <a:lnTo>
                  <a:pt x="228854" y="1085316"/>
                </a:lnTo>
                <a:lnTo>
                  <a:pt x="228223" y="1085942"/>
                </a:lnTo>
                <a:lnTo>
                  <a:pt x="241554" y="1078166"/>
                </a:lnTo>
                <a:lnTo>
                  <a:pt x="228223" y="1070390"/>
                </a:lnTo>
                <a:close/>
              </a:path>
              <a:path w="6655434" h="1138554">
                <a:moveTo>
                  <a:pt x="25908" y="1065212"/>
                </a:moveTo>
                <a:lnTo>
                  <a:pt x="12954" y="1065212"/>
                </a:lnTo>
                <a:lnTo>
                  <a:pt x="25908" y="1078166"/>
                </a:lnTo>
                <a:lnTo>
                  <a:pt x="25908" y="1065212"/>
                </a:lnTo>
                <a:close/>
              </a:path>
              <a:path w="6655434" h="1138554">
                <a:moveTo>
                  <a:pt x="168035" y="1065212"/>
                </a:moveTo>
                <a:lnTo>
                  <a:pt x="25908" y="1065212"/>
                </a:lnTo>
                <a:lnTo>
                  <a:pt x="25908" y="1078166"/>
                </a:lnTo>
                <a:lnTo>
                  <a:pt x="190242" y="1078166"/>
                </a:lnTo>
                <a:lnTo>
                  <a:pt x="168035" y="1065212"/>
                </a:lnTo>
                <a:close/>
              </a:path>
              <a:path w="6655434" h="1138554">
                <a:moveTo>
                  <a:pt x="138556" y="1018032"/>
                </a:moveTo>
                <a:lnTo>
                  <a:pt x="130556" y="1020114"/>
                </a:lnTo>
                <a:lnTo>
                  <a:pt x="123443" y="1032484"/>
                </a:lnTo>
                <a:lnTo>
                  <a:pt x="125475" y="1040409"/>
                </a:lnTo>
                <a:lnTo>
                  <a:pt x="190242" y="1078166"/>
                </a:lnTo>
                <a:lnTo>
                  <a:pt x="209423" y="1066977"/>
                </a:lnTo>
                <a:lnTo>
                  <a:pt x="222374" y="1066977"/>
                </a:lnTo>
                <a:lnTo>
                  <a:pt x="138556" y="1018032"/>
                </a:lnTo>
                <a:close/>
              </a:path>
              <a:path w="6655434" h="1138554">
                <a:moveTo>
                  <a:pt x="223012" y="1065212"/>
                </a:moveTo>
                <a:lnTo>
                  <a:pt x="219347" y="1065212"/>
                </a:lnTo>
                <a:lnTo>
                  <a:pt x="228223" y="1070390"/>
                </a:lnTo>
                <a:lnTo>
                  <a:pt x="223012" y="1065212"/>
                </a:lnTo>
                <a:close/>
              </a:path>
              <a:path w="6655434" h="1138554">
                <a:moveTo>
                  <a:pt x="25908" y="545566"/>
                </a:moveTo>
                <a:lnTo>
                  <a:pt x="12954" y="558520"/>
                </a:lnTo>
                <a:lnTo>
                  <a:pt x="25908" y="558520"/>
                </a:lnTo>
                <a:lnTo>
                  <a:pt x="25908" y="545566"/>
                </a:lnTo>
                <a:close/>
              </a:path>
              <a:path w="6655434" h="1138554">
                <a:moveTo>
                  <a:pt x="6655308" y="532612"/>
                </a:moveTo>
                <a:lnTo>
                  <a:pt x="6642354" y="532612"/>
                </a:lnTo>
                <a:lnTo>
                  <a:pt x="6629400" y="545566"/>
                </a:lnTo>
                <a:lnTo>
                  <a:pt x="25908" y="545566"/>
                </a:lnTo>
                <a:lnTo>
                  <a:pt x="25908" y="558520"/>
                </a:lnTo>
                <a:lnTo>
                  <a:pt x="6649466" y="558520"/>
                </a:lnTo>
                <a:lnTo>
                  <a:pt x="6655308" y="552716"/>
                </a:lnTo>
                <a:lnTo>
                  <a:pt x="6655308" y="532612"/>
                </a:lnTo>
                <a:close/>
              </a:path>
              <a:path w="6655434" h="1138554">
                <a:moveTo>
                  <a:pt x="6629400" y="12954"/>
                </a:moveTo>
                <a:lnTo>
                  <a:pt x="6629400" y="545566"/>
                </a:lnTo>
                <a:lnTo>
                  <a:pt x="6642354" y="532612"/>
                </a:lnTo>
                <a:lnTo>
                  <a:pt x="6655308" y="532612"/>
                </a:lnTo>
                <a:lnTo>
                  <a:pt x="6655308" y="25908"/>
                </a:lnTo>
                <a:lnTo>
                  <a:pt x="6642354" y="25908"/>
                </a:lnTo>
                <a:lnTo>
                  <a:pt x="6629400" y="12954"/>
                </a:lnTo>
                <a:close/>
              </a:path>
              <a:path w="6655434" h="1138554">
                <a:moveTo>
                  <a:pt x="6649466" y="0"/>
                </a:moveTo>
                <a:lnTo>
                  <a:pt x="6406642" y="0"/>
                </a:lnTo>
                <a:lnTo>
                  <a:pt x="6400800" y="5842"/>
                </a:lnTo>
                <a:lnTo>
                  <a:pt x="6400800" y="20066"/>
                </a:lnTo>
                <a:lnTo>
                  <a:pt x="6406642" y="25908"/>
                </a:lnTo>
                <a:lnTo>
                  <a:pt x="6629400" y="25908"/>
                </a:lnTo>
                <a:lnTo>
                  <a:pt x="6629400" y="12954"/>
                </a:lnTo>
                <a:lnTo>
                  <a:pt x="6655308" y="12954"/>
                </a:lnTo>
                <a:lnTo>
                  <a:pt x="6655308" y="5842"/>
                </a:lnTo>
                <a:lnTo>
                  <a:pt x="6649466" y="0"/>
                </a:lnTo>
                <a:close/>
              </a:path>
              <a:path w="6655434" h="1138554">
                <a:moveTo>
                  <a:pt x="6655308" y="12954"/>
                </a:moveTo>
                <a:lnTo>
                  <a:pt x="6629400" y="12954"/>
                </a:lnTo>
                <a:lnTo>
                  <a:pt x="6642354" y="25908"/>
                </a:lnTo>
                <a:lnTo>
                  <a:pt x="6655308" y="25908"/>
                </a:lnTo>
                <a:lnTo>
                  <a:pt x="6655308" y="1295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10"/>
          <p:cNvSpPr txBox="1"/>
          <p:nvPr/>
        </p:nvSpPr>
        <p:spPr>
          <a:xfrm>
            <a:off x="1047378" y="5834081"/>
            <a:ext cx="836599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7545" algn="ctr">
              <a:spcBef>
                <a:spcPts val="100"/>
              </a:spcBef>
            </a:pPr>
            <a:r>
              <a:rPr lang="en-US" sz="2400" dirty="0">
                <a:solidFill>
                  <a:schemeClr val="bg1"/>
                </a:solidFill>
                <a:latin typeface="Corbel"/>
                <a:cs typeface="Corbel"/>
              </a:rPr>
              <a:t>Select Designer</a:t>
            </a:r>
            <a:endParaRPr sz="2400" dirty="0">
              <a:solidFill>
                <a:schemeClr val="bg1"/>
              </a:solidFill>
              <a:latin typeface="Corbel"/>
              <a:cs typeface="Corbel"/>
            </a:endParaRPr>
          </a:p>
        </p:txBody>
      </p:sp>
      <p:sp>
        <p:nvSpPr>
          <p:cNvPr id="48" name="object 16"/>
          <p:cNvSpPr txBox="1"/>
          <p:nvPr/>
        </p:nvSpPr>
        <p:spPr>
          <a:xfrm>
            <a:off x="921780" y="3048445"/>
            <a:ext cx="397545" cy="2287092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3125"/>
              </a:lnSpc>
              <a:tabLst>
                <a:tab pos="1903730" algn="l"/>
              </a:tabLst>
            </a:pPr>
            <a:r>
              <a:rPr sz="2000" b="1" dirty="0">
                <a:latin typeface="Corbel"/>
                <a:cs typeface="Corbel"/>
              </a:rPr>
              <a:t>FUN</a:t>
            </a:r>
            <a:r>
              <a:rPr sz="2000" b="1" spc="-10" dirty="0">
                <a:latin typeface="Corbel"/>
                <a:cs typeface="Corbel"/>
              </a:rPr>
              <a:t>D</a:t>
            </a:r>
            <a:r>
              <a:rPr sz="2000" b="1" dirty="0">
                <a:latin typeface="Corbel"/>
                <a:cs typeface="Corbel"/>
              </a:rPr>
              <a:t>IN</a:t>
            </a:r>
            <a:r>
              <a:rPr lang="en-US" sz="2000" b="1" dirty="0">
                <a:latin typeface="Corbel"/>
                <a:cs typeface="Corbel"/>
              </a:rPr>
              <a:t>G </a:t>
            </a:r>
            <a:r>
              <a:rPr sz="2000" b="1" spc="-5" dirty="0">
                <a:latin typeface="Corbel"/>
                <a:cs typeface="Corbel"/>
              </a:rPr>
              <a:t>TIMEL</a:t>
            </a:r>
            <a:r>
              <a:rPr sz="2000" b="1" spc="5" dirty="0">
                <a:latin typeface="Corbel"/>
                <a:cs typeface="Corbel"/>
              </a:rPr>
              <a:t>I</a:t>
            </a:r>
            <a:r>
              <a:rPr sz="2000" b="1" dirty="0">
                <a:latin typeface="Corbel"/>
                <a:cs typeface="Corbel"/>
              </a:rPr>
              <a:t>NE</a:t>
            </a:r>
            <a:endParaRPr sz="2000" dirty="0">
              <a:latin typeface="Corbel"/>
              <a:cs typeface="Corbel"/>
            </a:endParaRPr>
          </a:p>
        </p:txBody>
      </p:sp>
      <p:sp>
        <p:nvSpPr>
          <p:cNvPr id="3" name="TextBox 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556559" y="1934280"/>
            <a:ext cx="111335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Nov 2025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July 2026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Sept 2026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Oct 2026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Nov 2026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7D50-C6C7-4CA4-B8DF-846892B921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9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grayscl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C96194-AAC4-4A06-864A-C451CE23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95" y="216599"/>
            <a:ext cx="1300074" cy="1300074"/>
          </a:xfrm>
          <a:prstGeom prst="rect">
            <a:avLst/>
          </a:prstGeom>
        </p:spPr>
      </p:pic>
      <p:sp>
        <p:nvSpPr>
          <p:cNvPr id="7" name="Tit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 bwMode="blackWhite">
          <a:xfrm>
            <a:off x="2366596" y="308173"/>
            <a:ext cx="7458808" cy="966130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miter lim="800000"/>
          </a:ln>
        </p:spPr>
        <p:txBody>
          <a:bodyPr vert="horz" lIns="274320" tIns="182880" rIns="274320" bIns="182880" rtlCol="0" anchor="ctr" anchorCtr="1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/>
          </a:p>
        </p:txBody>
      </p:sp>
      <p:sp>
        <p:nvSpPr>
          <p:cNvPr id="26" name="Title 25"/>
          <p:cNvSpPr txBox="1">
            <a:spLocks noGrp="1"/>
          </p:cNvSpPr>
          <p:nvPr>
            <p:ph type="title" idx="4294967295"/>
          </p:nvPr>
        </p:nvSpPr>
        <p:spPr>
          <a:xfrm>
            <a:off x="2508738" y="397748"/>
            <a:ext cx="7262446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Plan Ahead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Capital Outlay is not intended to be a quick fix!</a:t>
            </a:r>
          </a:p>
        </p:txBody>
      </p:sp>
      <p:sp>
        <p:nvSpPr>
          <p:cNvPr id="27" name="object 4">
            <a:extLst>
              <a:ext uri="{FF2B5EF4-FFF2-40B4-BE49-F238E27FC236}">
                <a16:creationId xmlns:a16="http://schemas.microsoft.com/office/drawing/2014/main" id="{016AB6A2-878D-4957-99C1-A89399E67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55233" y="423238"/>
            <a:ext cx="777052" cy="736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8" name="object 4">
            <a:extLst>
              <a:ext uri="{FF2B5EF4-FFF2-40B4-BE49-F238E27FC236}">
                <a16:creationId xmlns:a16="http://schemas.microsoft.com/office/drawing/2014/main" id="{016AB6A2-878D-4957-99C1-A89399E67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40267" y="459209"/>
            <a:ext cx="777052" cy="736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8073" y="1726824"/>
            <a:ext cx="6860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Don’t let this…………..</a:t>
            </a:r>
          </a:p>
        </p:txBody>
      </p:sp>
      <p:pic>
        <p:nvPicPr>
          <p:cNvPr id="1030" name="Picture 6" descr="The Most Common Roof Leaks | National Roofi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252" y="2239965"/>
            <a:ext cx="3132276" cy="208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6047249" y="3478561"/>
            <a:ext cx="482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Become this……….</a:t>
            </a:r>
          </a:p>
        </p:txBody>
      </p:sp>
      <p:pic>
        <p:nvPicPr>
          <p:cNvPr id="1026" name="Picture 2" descr="Medford High School's gym roof collapses under weight of sno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683" y="4100652"/>
            <a:ext cx="3568981" cy="2117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7D50-C6C7-4CA4-B8DF-846892B9212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4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grayscl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C96194-AAC4-4A06-864A-C451CE23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95" y="216599"/>
            <a:ext cx="1300074" cy="1300074"/>
          </a:xfrm>
          <a:prstGeom prst="rect">
            <a:avLst/>
          </a:prstGeom>
        </p:spPr>
      </p:pic>
      <p:sp>
        <p:nvSpPr>
          <p:cNvPr id="7" name="Title 1"/>
          <p:cNvSpPr txBox="1">
            <a:spLocks noGrp="1"/>
          </p:cNvSpPr>
          <p:nvPr>
            <p:ph type="title" idx="4294967295"/>
          </p:nvPr>
        </p:nvSpPr>
        <p:spPr bwMode="blackWhite">
          <a:xfrm>
            <a:off x="2366596" y="308173"/>
            <a:ext cx="7458808" cy="966130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prstDash/>
            <a:miter lim="800000"/>
          </a:ln>
          <a:effectLst/>
        </p:spPr>
        <p:txBody>
          <a:bodyPr rot="0" spcFirstLastPara="0" vertOverflow="overflow" horzOverflow="overflow" vert="horz" wrap="square" lIns="274320" tIns="182880" rIns="274320" bIns="182880" numCol="1" spcCol="0" rtlCol="0" fromWordArt="0" anchor="ctr" anchorCtr="1" forceAA="0" compatLnSpc="1">
            <a:prstTxWarp prst="textNoShape">
              <a:avLst/>
            </a:prstTxWarp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all" spc="2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Advancing a capital outlay project</a:t>
            </a:r>
            <a:endParaRPr kumimoji="0" lang="en-US" sz="1800" b="0" i="0" u="none" strike="noStrike" kern="1200" cap="all" spc="20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579" y="3118213"/>
            <a:ext cx="3843676" cy="258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Diagram 12" descr="Submit a Capital Outlay Request, Receive Appropriation int he Capital Outlay Act, Receive Funding of the Appropriation, CEA Executed, Select Designer/Proceed with Construction, Close-Out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693169"/>
              </p:ext>
            </p:extLst>
          </p:nvPr>
        </p:nvGraphicFramePr>
        <p:xfrm>
          <a:off x="-148646" y="136555"/>
          <a:ext cx="9125982" cy="5642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781592" y="5784793"/>
            <a:ext cx="3410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Completed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7D50-C6C7-4CA4-B8DF-846892B9212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03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grayscl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C96194-AAC4-4A06-864A-C451CE23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95" y="216599"/>
            <a:ext cx="1300074" cy="1300074"/>
          </a:xfrm>
          <a:prstGeom prst="rect">
            <a:avLst/>
          </a:prstGeom>
        </p:spPr>
      </p:pic>
      <p:sp>
        <p:nvSpPr>
          <p:cNvPr id="7" name="Title 1"/>
          <p:cNvSpPr txBox="1">
            <a:spLocks noGrp="1"/>
          </p:cNvSpPr>
          <p:nvPr>
            <p:ph type="title" idx="4294967295"/>
          </p:nvPr>
        </p:nvSpPr>
        <p:spPr bwMode="blackWhite">
          <a:xfrm>
            <a:off x="2321772" y="303691"/>
            <a:ext cx="7458808" cy="966130"/>
          </a:xfrm>
          <a:prstGeom prst="rect">
            <a:avLst/>
          </a:prstGeom>
          <a:solidFill>
            <a:srgbClr val="FFFFFF"/>
          </a:solidFill>
          <a:ln w="38100" cap="sq">
            <a:solidFill>
              <a:srgbClr val="404040"/>
            </a:solidFill>
            <a:prstDash/>
            <a:miter lim="800000"/>
          </a:ln>
          <a:effectLst/>
        </p:spPr>
        <p:txBody>
          <a:bodyPr rot="0" spcFirstLastPara="0" vertOverflow="overflow" horzOverflow="overflow" vert="horz" wrap="square" lIns="274320" tIns="182880" rIns="274320" bIns="182880" numCol="1" spcCol="0" rtlCol="0" fromWordArt="0" anchor="ctr" anchorCtr="1" forceAA="0" compatLnSpc="1">
            <a:prstTxWarp prst="textNoShape">
              <a:avLst/>
            </a:prstTxWarp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all" spc="20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capital outlay process</a:t>
            </a:r>
            <a:endParaRPr kumimoji="0" lang="en-US" sz="1800" b="0" i="0" u="none" strike="noStrike" kern="1200" cap="all" spc="20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87900F-23CD-4889-A472-EF9F1C291AD6}"/>
              </a:ext>
            </a:extLst>
          </p:cNvPr>
          <p:cNvSpPr txBox="1"/>
          <p:nvPr/>
        </p:nvSpPr>
        <p:spPr>
          <a:xfrm>
            <a:off x="382685" y="2708156"/>
            <a:ext cx="52106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dirty="0">
                <a:solidFill>
                  <a:schemeClr val="tx2"/>
                </a:solidFill>
              </a:rPr>
              <a:t>The process of developing, enacting and executing the state capital outlay budget</a:t>
            </a:r>
          </a:p>
        </p:txBody>
      </p:sp>
      <p:graphicFrame>
        <p:nvGraphicFramePr>
          <p:cNvPr id="16" name="Diagram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5153244"/>
              </p:ext>
            </p:extLst>
          </p:nvPr>
        </p:nvGraphicFramePr>
        <p:xfrm>
          <a:off x="5851728" y="2000960"/>
          <a:ext cx="5121750" cy="3145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C7D50-C6C7-4CA4-B8DF-846892B9212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75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838</TotalTime>
  <Words>1072</Words>
  <Application>Microsoft Office PowerPoint</Application>
  <PresentationFormat>Widescreen</PresentationFormat>
  <Paragraphs>221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Arial Black</vt:lpstr>
      <vt:lpstr>Calibri</vt:lpstr>
      <vt:lpstr>Calibri Light</vt:lpstr>
      <vt:lpstr>Calisto MT</vt:lpstr>
      <vt:lpstr>Corbel</vt:lpstr>
      <vt:lpstr>Gill Sans MT</vt:lpstr>
      <vt:lpstr>Wingdings</vt:lpstr>
      <vt:lpstr>Office Theme</vt:lpstr>
      <vt:lpstr>2025 Capital Outlay Seminar For NON-State Agencies WELCOME!</vt:lpstr>
      <vt:lpstr>2025 Capital Outlay Seminar For NON-State Agencies</vt:lpstr>
      <vt:lpstr>objectives</vt:lpstr>
      <vt:lpstr>What are Capital Outlays?</vt:lpstr>
      <vt:lpstr>Examples of Projects that Qualify?</vt:lpstr>
      <vt:lpstr>When Will Funding Become Available?</vt:lpstr>
      <vt:lpstr>Plan Ahead Capital Outlay is not intended to be a quick fix!</vt:lpstr>
      <vt:lpstr>Advancing a capital outlay project</vt:lpstr>
      <vt:lpstr>The capital outlay process</vt:lpstr>
      <vt:lpstr>The capital outlay process: Development</vt:lpstr>
      <vt:lpstr>How do I Apply for Capital Outlay Funding?</vt:lpstr>
      <vt:lpstr>Statutorily required information</vt:lpstr>
      <vt:lpstr>ADDITIONAL Non-state requirements</vt:lpstr>
      <vt:lpstr>Ecorts system</vt:lpstr>
      <vt:lpstr>The enactment phase</vt:lpstr>
      <vt:lpstr>Following bill enactment</vt:lpstr>
      <vt:lpstr>What type of appropriation did I receive?</vt:lpstr>
      <vt:lpstr>What do you mean by cash?</vt:lpstr>
      <vt:lpstr>Example of appropriations</vt:lpstr>
      <vt:lpstr>Example of appropriations, contd.</vt:lpstr>
      <vt:lpstr>Appropriated vs funded</vt:lpstr>
      <vt:lpstr>Appropriated vs funded, contd.</vt:lpstr>
      <vt:lpstr>reference</vt:lpstr>
      <vt:lpstr>Approved appropriations</vt:lpstr>
      <vt:lpstr>Example of funding</vt:lpstr>
      <vt:lpstr>Example of funding, contd.</vt:lpstr>
      <vt:lpstr>General obligation bond appropriation</vt:lpstr>
      <vt:lpstr>Priority 1</vt:lpstr>
      <vt:lpstr>Priority 2</vt:lpstr>
      <vt:lpstr>Priority 3 &amp; 4</vt:lpstr>
      <vt:lpstr>Priority 5</vt:lpstr>
      <vt:lpstr>What to expect after legislative session</vt:lpstr>
      <vt:lpstr>Contact capital outlay staff</vt:lpstr>
    </vt:vector>
  </TitlesOfParts>
  <Company>State of Louisiana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Non-State Agency eCorts Training</dc:title>
  <dc:creator>Margaret Hill (DOA)</dc:creator>
  <cp:lastModifiedBy>Daina Kroll</cp:lastModifiedBy>
  <cp:revision>47</cp:revision>
  <cp:lastPrinted>2024-08-06T20:33:25Z</cp:lastPrinted>
  <dcterms:created xsi:type="dcterms:W3CDTF">2024-08-06T19:52:27Z</dcterms:created>
  <dcterms:modified xsi:type="dcterms:W3CDTF">2026-03-10T16:26:25Z</dcterms:modified>
</cp:coreProperties>
</file>