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notesMasterIdLst>
    <p:notesMasterId r:id="rId55"/>
  </p:notesMasterIdLst>
  <p:handoutMasterIdLst>
    <p:handoutMasterId r:id="rId56"/>
  </p:handoutMasterIdLst>
  <p:sldIdLst>
    <p:sldId id="374" r:id="rId2"/>
    <p:sldId id="279" r:id="rId3"/>
    <p:sldId id="428" r:id="rId4"/>
    <p:sldId id="429" r:id="rId5"/>
    <p:sldId id="263" r:id="rId6"/>
    <p:sldId id="439" r:id="rId7"/>
    <p:sldId id="280" r:id="rId8"/>
    <p:sldId id="281" r:id="rId9"/>
    <p:sldId id="282" r:id="rId10"/>
    <p:sldId id="284" r:id="rId11"/>
    <p:sldId id="423" r:id="rId12"/>
    <p:sldId id="286" r:id="rId13"/>
    <p:sldId id="288" r:id="rId14"/>
    <p:sldId id="436" r:id="rId15"/>
    <p:sldId id="435" r:id="rId16"/>
    <p:sldId id="425" r:id="rId17"/>
    <p:sldId id="290" r:id="rId18"/>
    <p:sldId id="442" r:id="rId19"/>
    <p:sldId id="292" r:id="rId20"/>
    <p:sldId id="434" r:id="rId21"/>
    <p:sldId id="417" r:id="rId22"/>
    <p:sldId id="422" r:id="rId23"/>
    <p:sldId id="444" r:id="rId24"/>
    <p:sldId id="445" r:id="rId25"/>
    <p:sldId id="446" r:id="rId26"/>
    <p:sldId id="294" r:id="rId27"/>
    <p:sldId id="296" r:id="rId28"/>
    <p:sldId id="430" r:id="rId29"/>
    <p:sldId id="426" r:id="rId30"/>
    <p:sldId id="427" r:id="rId31"/>
    <p:sldId id="441" r:id="rId32"/>
    <p:sldId id="447" r:id="rId33"/>
    <p:sldId id="440" r:id="rId34"/>
    <p:sldId id="448" r:id="rId35"/>
    <p:sldId id="420" r:id="rId36"/>
    <p:sldId id="443" r:id="rId37"/>
    <p:sldId id="413" r:id="rId38"/>
    <p:sldId id="298" r:id="rId39"/>
    <p:sldId id="414" r:id="rId40"/>
    <p:sldId id="415" r:id="rId41"/>
    <p:sldId id="424" r:id="rId42"/>
    <p:sldId id="433" r:id="rId43"/>
    <p:sldId id="300" r:id="rId44"/>
    <p:sldId id="421" r:id="rId45"/>
    <p:sldId id="302" r:id="rId46"/>
    <p:sldId id="304" r:id="rId47"/>
    <p:sldId id="438" r:id="rId48"/>
    <p:sldId id="431" r:id="rId49"/>
    <p:sldId id="416" r:id="rId50"/>
    <p:sldId id="418" r:id="rId51"/>
    <p:sldId id="307" r:id="rId52"/>
    <p:sldId id="432" r:id="rId53"/>
    <p:sldId id="313" r:id="rId5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3979" autoAdjust="0"/>
  </p:normalViewPr>
  <p:slideViewPr>
    <p:cSldViewPr snapToGrid="0">
      <p:cViewPr varScale="1">
        <p:scale>
          <a:sx n="65" d="100"/>
          <a:sy n="65" d="100"/>
        </p:scale>
        <p:origin x="51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17AD7C3-0D8B-4C3A-B63E-12D5A423E673}" type="datetimeFigureOut">
              <a:rPr lang="en-US" smtClean="0"/>
              <a:t>10/26/2022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4625034-2779-4A74-BE87-EA22DCE9B150}" type="slidenum">
              <a:rPr lang="en-US" smtClean="0"/>
              <a:t>‹#›</a:t>
            </a:fld>
            <a:endParaRPr lang="en-US"/>
          </a:p>
        </p:txBody>
      </p:sp>
    </p:spTree>
    <p:extLst>
      <p:ext uri="{BB962C8B-B14F-4D97-AF65-F5344CB8AC3E}">
        <p14:creationId xmlns:p14="http://schemas.microsoft.com/office/powerpoint/2010/main" val="3832781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8350555-90AF-4D79-BDAB-625635F5E136}" type="datetimeFigureOut">
              <a:rPr lang="en-US" smtClean="0"/>
              <a:t>10/26/2022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590BB1B-AC7D-41FB-AB4A-DA0B7E4D52E2}" type="slidenum">
              <a:rPr lang="en-US" smtClean="0"/>
              <a:t>‹#›</a:t>
            </a:fld>
            <a:endParaRPr lang="en-US" dirty="0"/>
          </a:p>
        </p:txBody>
      </p:sp>
    </p:spTree>
    <p:extLst>
      <p:ext uri="{BB962C8B-B14F-4D97-AF65-F5344CB8AC3E}">
        <p14:creationId xmlns:p14="http://schemas.microsoft.com/office/powerpoint/2010/main" val="412698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a:t>
            </a:fld>
            <a:endParaRPr lang="en-US" dirty="0"/>
          </a:p>
        </p:txBody>
      </p:sp>
    </p:spTree>
    <p:extLst>
      <p:ext uri="{BB962C8B-B14F-4D97-AF65-F5344CB8AC3E}">
        <p14:creationId xmlns:p14="http://schemas.microsoft.com/office/powerpoint/2010/main" val="6256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13</a:t>
            </a:fld>
            <a:endParaRPr lang="en-US" dirty="0"/>
          </a:p>
        </p:txBody>
      </p:sp>
    </p:spTree>
    <p:extLst>
      <p:ext uri="{BB962C8B-B14F-4D97-AF65-F5344CB8AC3E}">
        <p14:creationId xmlns:p14="http://schemas.microsoft.com/office/powerpoint/2010/main" val="1605244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14</a:t>
            </a:fld>
            <a:endParaRPr lang="en-US" dirty="0"/>
          </a:p>
        </p:txBody>
      </p:sp>
    </p:spTree>
    <p:extLst>
      <p:ext uri="{BB962C8B-B14F-4D97-AF65-F5344CB8AC3E}">
        <p14:creationId xmlns:p14="http://schemas.microsoft.com/office/powerpoint/2010/main" val="2314497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15</a:t>
            </a:fld>
            <a:endParaRPr lang="en-US" dirty="0"/>
          </a:p>
        </p:txBody>
      </p:sp>
    </p:spTree>
    <p:extLst>
      <p:ext uri="{BB962C8B-B14F-4D97-AF65-F5344CB8AC3E}">
        <p14:creationId xmlns:p14="http://schemas.microsoft.com/office/powerpoint/2010/main" val="1214011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16</a:t>
            </a:fld>
            <a:endParaRPr lang="en-US" dirty="0"/>
          </a:p>
        </p:txBody>
      </p:sp>
    </p:spTree>
    <p:extLst>
      <p:ext uri="{BB962C8B-B14F-4D97-AF65-F5344CB8AC3E}">
        <p14:creationId xmlns:p14="http://schemas.microsoft.com/office/powerpoint/2010/main" val="1605403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17</a:t>
            </a:fld>
            <a:endParaRPr lang="en-US" dirty="0"/>
          </a:p>
        </p:txBody>
      </p:sp>
    </p:spTree>
    <p:extLst>
      <p:ext uri="{BB962C8B-B14F-4D97-AF65-F5344CB8AC3E}">
        <p14:creationId xmlns:p14="http://schemas.microsoft.com/office/powerpoint/2010/main" val="7483710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18</a:t>
            </a:fld>
            <a:endParaRPr lang="en-US" dirty="0"/>
          </a:p>
        </p:txBody>
      </p:sp>
    </p:spTree>
    <p:extLst>
      <p:ext uri="{BB962C8B-B14F-4D97-AF65-F5344CB8AC3E}">
        <p14:creationId xmlns:p14="http://schemas.microsoft.com/office/powerpoint/2010/main" val="3404875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19</a:t>
            </a:fld>
            <a:endParaRPr lang="en-US" dirty="0"/>
          </a:p>
        </p:txBody>
      </p:sp>
    </p:spTree>
    <p:extLst>
      <p:ext uri="{BB962C8B-B14F-4D97-AF65-F5344CB8AC3E}">
        <p14:creationId xmlns:p14="http://schemas.microsoft.com/office/powerpoint/2010/main" val="1675564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20</a:t>
            </a:fld>
            <a:endParaRPr lang="en-US" dirty="0"/>
          </a:p>
        </p:txBody>
      </p:sp>
    </p:spTree>
    <p:extLst>
      <p:ext uri="{BB962C8B-B14F-4D97-AF65-F5344CB8AC3E}">
        <p14:creationId xmlns:p14="http://schemas.microsoft.com/office/powerpoint/2010/main" val="3457878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21</a:t>
            </a:fld>
            <a:endParaRPr lang="en-US" dirty="0"/>
          </a:p>
        </p:txBody>
      </p:sp>
    </p:spTree>
    <p:extLst>
      <p:ext uri="{BB962C8B-B14F-4D97-AF65-F5344CB8AC3E}">
        <p14:creationId xmlns:p14="http://schemas.microsoft.com/office/powerpoint/2010/main" val="4260433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22</a:t>
            </a:fld>
            <a:endParaRPr lang="en-US" dirty="0"/>
          </a:p>
        </p:txBody>
      </p:sp>
    </p:spTree>
    <p:extLst>
      <p:ext uri="{BB962C8B-B14F-4D97-AF65-F5344CB8AC3E}">
        <p14:creationId xmlns:p14="http://schemas.microsoft.com/office/powerpoint/2010/main" val="212726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a:t>
            </a:fld>
            <a:endParaRPr lang="en-US" dirty="0"/>
          </a:p>
        </p:txBody>
      </p:sp>
    </p:spTree>
    <p:extLst>
      <p:ext uri="{BB962C8B-B14F-4D97-AF65-F5344CB8AC3E}">
        <p14:creationId xmlns:p14="http://schemas.microsoft.com/office/powerpoint/2010/main" val="3435054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23</a:t>
            </a:fld>
            <a:endParaRPr lang="en-US" dirty="0"/>
          </a:p>
        </p:txBody>
      </p:sp>
    </p:spTree>
    <p:extLst>
      <p:ext uri="{BB962C8B-B14F-4D97-AF65-F5344CB8AC3E}">
        <p14:creationId xmlns:p14="http://schemas.microsoft.com/office/powerpoint/2010/main" val="20919171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24</a:t>
            </a:fld>
            <a:endParaRPr lang="en-US" dirty="0"/>
          </a:p>
        </p:txBody>
      </p:sp>
    </p:spTree>
    <p:extLst>
      <p:ext uri="{BB962C8B-B14F-4D97-AF65-F5344CB8AC3E}">
        <p14:creationId xmlns:p14="http://schemas.microsoft.com/office/powerpoint/2010/main" val="4144328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25</a:t>
            </a:fld>
            <a:endParaRPr lang="en-US" dirty="0"/>
          </a:p>
        </p:txBody>
      </p:sp>
    </p:spTree>
    <p:extLst>
      <p:ext uri="{BB962C8B-B14F-4D97-AF65-F5344CB8AC3E}">
        <p14:creationId xmlns:p14="http://schemas.microsoft.com/office/powerpoint/2010/main" val="3567292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26</a:t>
            </a:fld>
            <a:endParaRPr lang="en-US" dirty="0"/>
          </a:p>
        </p:txBody>
      </p:sp>
    </p:spTree>
    <p:extLst>
      <p:ext uri="{BB962C8B-B14F-4D97-AF65-F5344CB8AC3E}">
        <p14:creationId xmlns:p14="http://schemas.microsoft.com/office/powerpoint/2010/main" val="21942191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27</a:t>
            </a:fld>
            <a:endParaRPr lang="en-US" dirty="0"/>
          </a:p>
        </p:txBody>
      </p:sp>
    </p:spTree>
    <p:extLst>
      <p:ext uri="{BB962C8B-B14F-4D97-AF65-F5344CB8AC3E}">
        <p14:creationId xmlns:p14="http://schemas.microsoft.com/office/powerpoint/2010/main" val="4255208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28</a:t>
            </a:fld>
            <a:endParaRPr lang="en-US" dirty="0"/>
          </a:p>
        </p:txBody>
      </p:sp>
    </p:spTree>
    <p:extLst>
      <p:ext uri="{BB962C8B-B14F-4D97-AF65-F5344CB8AC3E}">
        <p14:creationId xmlns:p14="http://schemas.microsoft.com/office/powerpoint/2010/main" val="16135843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29</a:t>
            </a:fld>
            <a:endParaRPr lang="en-US" dirty="0"/>
          </a:p>
        </p:txBody>
      </p:sp>
    </p:spTree>
    <p:extLst>
      <p:ext uri="{BB962C8B-B14F-4D97-AF65-F5344CB8AC3E}">
        <p14:creationId xmlns:p14="http://schemas.microsoft.com/office/powerpoint/2010/main" val="2029260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30</a:t>
            </a:fld>
            <a:endParaRPr lang="en-US" dirty="0"/>
          </a:p>
        </p:txBody>
      </p:sp>
    </p:spTree>
    <p:extLst>
      <p:ext uri="{BB962C8B-B14F-4D97-AF65-F5344CB8AC3E}">
        <p14:creationId xmlns:p14="http://schemas.microsoft.com/office/powerpoint/2010/main" val="38124714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31</a:t>
            </a:fld>
            <a:endParaRPr lang="en-US" dirty="0"/>
          </a:p>
        </p:txBody>
      </p:sp>
    </p:spTree>
    <p:extLst>
      <p:ext uri="{BB962C8B-B14F-4D97-AF65-F5344CB8AC3E}">
        <p14:creationId xmlns:p14="http://schemas.microsoft.com/office/powerpoint/2010/main" val="30165901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32</a:t>
            </a:fld>
            <a:endParaRPr lang="en-US" dirty="0"/>
          </a:p>
        </p:txBody>
      </p:sp>
    </p:spTree>
    <p:extLst>
      <p:ext uri="{BB962C8B-B14F-4D97-AF65-F5344CB8AC3E}">
        <p14:creationId xmlns:p14="http://schemas.microsoft.com/office/powerpoint/2010/main" val="3087901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a:t>
            </a:fld>
            <a:endParaRPr lang="en-US" dirty="0"/>
          </a:p>
        </p:txBody>
      </p:sp>
    </p:spTree>
    <p:extLst>
      <p:ext uri="{BB962C8B-B14F-4D97-AF65-F5344CB8AC3E}">
        <p14:creationId xmlns:p14="http://schemas.microsoft.com/office/powerpoint/2010/main" val="26788043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33</a:t>
            </a:fld>
            <a:endParaRPr lang="en-US" dirty="0"/>
          </a:p>
        </p:txBody>
      </p:sp>
    </p:spTree>
    <p:extLst>
      <p:ext uri="{BB962C8B-B14F-4D97-AF65-F5344CB8AC3E}">
        <p14:creationId xmlns:p14="http://schemas.microsoft.com/office/powerpoint/2010/main" val="3617116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34</a:t>
            </a:fld>
            <a:endParaRPr lang="en-US" dirty="0"/>
          </a:p>
        </p:txBody>
      </p:sp>
    </p:spTree>
    <p:extLst>
      <p:ext uri="{BB962C8B-B14F-4D97-AF65-F5344CB8AC3E}">
        <p14:creationId xmlns:p14="http://schemas.microsoft.com/office/powerpoint/2010/main" val="6965867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35</a:t>
            </a:fld>
            <a:endParaRPr lang="en-US" dirty="0"/>
          </a:p>
        </p:txBody>
      </p:sp>
    </p:spTree>
    <p:extLst>
      <p:ext uri="{BB962C8B-B14F-4D97-AF65-F5344CB8AC3E}">
        <p14:creationId xmlns:p14="http://schemas.microsoft.com/office/powerpoint/2010/main" val="17096530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36</a:t>
            </a:fld>
            <a:endParaRPr lang="en-US" dirty="0"/>
          </a:p>
        </p:txBody>
      </p:sp>
    </p:spTree>
    <p:extLst>
      <p:ext uri="{BB962C8B-B14F-4D97-AF65-F5344CB8AC3E}">
        <p14:creationId xmlns:p14="http://schemas.microsoft.com/office/powerpoint/2010/main" val="15297431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37</a:t>
            </a:fld>
            <a:endParaRPr lang="en-US" dirty="0"/>
          </a:p>
        </p:txBody>
      </p:sp>
    </p:spTree>
    <p:extLst>
      <p:ext uri="{BB962C8B-B14F-4D97-AF65-F5344CB8AC3E}">
        <p14:creationId xmlns:p14="http://schemas.microsoft.com/office/powerpoint/2010/main" val="24146582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38</a:t>
            </a:fld>
            <a:endParaRPr lang="en-US" dirty="0"/>
          </a:p>
        </p:txBody>
      </p:sp>
    </p:spTree>
    <p:extLst>
      <p:ext uri="{BB962C8B-B14F-4D97-AF65-F5344CB8AC3E}">
        <p14:creationId xmlns:p14="http://schemas.microsoft.com/office/powerpoint/2010/main" val="8117550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39</a:t>
            </a:fld>
            <a:endParaRPr lang="en-US" dirty="0"/>
          </a:p>
        </p:txBody>
      </p:sp>
    </p:spTree>
    <p:extLst>
      <p:ext uri="{BB962C8B-B14F-4D97-AF65-F5344CB8AC3E}">
        <p14:creationId xmlns:p14="http://schemas.microsoft.com/office/powerpoint/2010/main" val="12036004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40</a:t>
            </a:fld>
            <a:endParaRPr lang="en-US" dirty="0"/>
          </a:p>
        </p:txBody>
      </p:sp>
    </p:spTree>
    <p:extLst>
      <p:ext uri="{BB962C8B-B14F-4D97-AF65-F5344CB8AC3E}">
        <p14:creationId xmlns:p14="http://schemas.microsoft.com/office/powerpoint/2010/main" val="10904557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41</a:t>
            </a:fld>
            <a:endParaRPr lang="en-US" dirty="0"/>
          </a:p>
        </p:txBody>
      </p:sp>
    </p:spTree>
    <p:extLst>
      <p:ext uri="{BB962C8B-B14F-4D97-AF65-F5344CB8AC3E}">
        <p14:creationId xmlns:p14="http://schemas.microsoft.com/office/powerpoint/2010/main" val="843340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42</a:t>
            </a:fld>
            <a:endParaRPr lang="en-US" dirty="0"/>
          </a:p>
        </p:txBody>
      </p:sp>
    </p:spTree>
    <p:extLst>
      <p:ext uri="{BB962C8B-B14F-4D97-AF65-F5344CB8AC3E}">
        <p14:creationId xmlns:p14="http://schemas.microsoft.com/office/powerpoint/2010/main" val="2238032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7</a:t>
            </a:fld>
            <a:endParaRPr lang="en-US" dirty="0"/>
          </a:p>
        </p:txBody>
      </p:sp>
    </p:spTree>
    <p:extLst>
      <p:ext uri="{BB962C8B-B14F-4D97-AF65-F5344CB8AC3E}">
        <p14:creationId xmlns:p14="http://schemas.microsoft.com/office/powerpoint/2010/main" val="10269274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43</a:t>
            </a:fld>
            <a:endParaRPr lang="en-US" dirty="0"/>
          </a:p>
        </p:txBody>
      </p:sp>
    </p:spTree>
    <p:extLst>
      <p:ext uri="{BB962C8B-B14F-4D97-AF65-F5344CB8AC3E}">
        <p14:creationId xmlns:p14="http://schemas.microsoft.com/office/powerpoint/2010/main" val="39816064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44</a:t>
            </a:fld>
            <a:endParaRPr lang="en-US" dirty="0"/>
          </a:p>
        </p:txBody>
      </p:sp>
    </p:spTree>
    <p:extLst>
      <p:ext uri="{BB962C8B-B14F-4D97-AF65-F5344CB8AC3E}">
        <p14:creationId xmlns:p14="http://schemas.microsoft.com/office/powerpoint/2010/main" val="21236726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45</a:t>
            </a:fld>
            <a:endParaRPr lang="en-US" dirty="0"/>
          </a:p>
        </p:txBody>
      </p:sp>
    </p:spTree>
    <p:extLst>
      <p:ext uri="{BB962C8B-B14F-4D97-AF65-F5344CB8AC3E}">
        <p14:creationId xmlns:p14="http://schemas.microsoft.com/office/powerpoint/2010/main" val="28530578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46</a:t>
            </a:fld>
            <a:endParaRPr lang="en-US" dirty="0"/>
          </a:p>
        </p:txBody>
      </p:sp>
    </p:spTree>
    <p:extLst>
      <p:ext uri="{BB962C8B-B14F-4D97-AF65-F5344CB8AC3E}">
        <p14:creationId xmlns:p14="http://schemas.microsoft.com/office/powerpoint/2010/main" val="37019404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47</a:t>
            </a:fld>
            <a:endParaRPr lang="en-US" dirty="0"/>
          </a:p>
        </p:txBody>
      </p:sp>
    </p:spTree>
    <p:extLst>
      <p:ext uri="{BB962C8B-B14F-4D97-AF65-F5344CB8AC3E}">
        <p14:creationId xmlns:p14="http://schemas.microsoft.com/office/powerpoint/2010/main" val="264664797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48</a:t>
            </a:fld>
            <a:endParaRPr lang="en-US" dirty="0"/>
          </a:p>
        </p:txBody>
      </p:sp>
    </p:spTree>
    <p:extLst>
      <p:ext uri="{BB962C8B-B14F-4D97-AF65-F5344CB8AC3E}">
        <p14:creationId xmlns:p14="http://schemas.microsoft.com/office/powerpoint/2010/main" val="40285062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49</a:t>
            </a:fld>
            <a:endParaRPr lang="en-US" dirty="0"/>
          </a:p>
        </p:txBody>
      </p:sp>
    </p:spTree>
    <p:extLst>
      <p:ext uri="{BB962C8B-B14F-4D97-AF65-F5344CB8AC3E}">
        <p14:creationId xmlns:p14="http://schemas.microsoft.com/office/powerpoint/2010/main" val="1451629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50</a:t>
            </a:fld>
            <a:endParaRPr lang="en-US" dirty="0"/>
          </a:p>
        </p:txBody>
      </p:sp>
    </p:spTree>
    <p:extLst>
      <p:ext uri="{BB962C8B-B14F-4D97-AF65-F5344CB8AC3E}">
        <p14:creationId xmlns:p14="http://schemas.microsoft.com/office/powerpoint/2010/main" val="23207113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51</a:t>
            </a:fld>
            <a:endParaRPr lang="en-US" dirty="0"/>
          </a:p>
        </p:txBody>
      </p:sp>
    </p:spTree>
    <p:extLst>
      <p:ext uri="{BB962C8B-B14F-4D97-AF65-F5344CB8AC3E}">
        <p14:creationId xmlns:p14="http://schemas.microsoft.com/office/powerpoint/2010/main" val="9745127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52</a:t>
            </a:fld>
            <a:endParaRPr lang="en-US" dirty="0"/>
          </a:p>
        </p:txBody>
      </p:sp>
    </p:spTree>
    <p:extLst>
      <p:ext uri="{BB962C8B-B14F-4D97-AF65-F5344CB8AC3E}">
        <p14:creationId xmlns:p14="http://schemas.microsoft.com/office/powerpoint/2010/main" val="3568927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8</a:t>
            </a:fld>
            <a:endParaRPr lang="en-US" dirty="0"/>
          </a:p>
        </p:txBody>
      </p:sp>
    </p:spTree>
    <p:extLst>
      <p:ext uri="{BB962C8B-B14F-4D97-AF65-F5344CB8AC3E}">
        <p14:creationId xmlns:p14="http://schemas.microsoft.com/office/powerpoint/2010/main" val="12485715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53</a:t>
            </a:fld>
            <a:endParaRPr lang="en-US" dirty="0"/>
          </a:p>
        </p:txBody>
      </p:sp>
    </p:spTree>
    <p:extLst>
      <p:ext uri="{BB962C8B-B14F-4D97-AF65-F5344CB8AC3E}">
        <p14:creationId xmlns:p14="http://schemas.microsoft.com/office/powerpoint/2010/main" val="2750026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9</a:t>
            </a:fld>
            <a:endParaRPr lang="en-US" dirty="0"/>
          </a:p>
        </p:txBody>
      </p:sp>
    </p:spTree>
    <p:extLst>
      <p:ext uri="{BB962C8B-B14F-4D97-AF65-F5344CB8AC3E}">
        <p14:creationId xmlns:p14="http://schemas.microsoft.com/office/powerpoint/2010/main" val="1135101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10</a:t>
            </a:fld>
            <a:endParaRPr lang="en-US" dirty="0"/>
          </a:p>
        </p:txBody>
      </p:sp>
    </p:spTree>
    <p:extLst>
      <p:ext uri="{BB962C8B-B14F-4D97-AF65-F5344CB8AC3E}">
        <p14:creationId xmlns:p14="http://schemas.microsoft.com/office/powerpoint/2010/main" val="3643537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11</a:t>
            </a:fld>
            <a:endParaRPr lang="en-US" dirty="0"/>
          </a:p>
        </p:txBody>
      </p:sp>
    </p:spTree>
    <p:extLst>
      <p:ext uri="{BB962C8B-B14F-4D97-AF65-F5344CB8AC3E}">
        <p14:creationId xmlns:p14="http://schemas.microsoft.com/office/powerpoint/2010/main" val="1295196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Here</a:t>
            </a:r>
            <a:r>
              <a:rPr lang="en-US" baseline="0" dirty="0" smtClean="0"/>
              <a:t> are major points that should be address within your RFQ.</a:t>
            </a:r>
            <a:endParaRPr lang="en-US" dirty="0" smtClean="0"/>
          </a:p>
          <a:p>
            <a:endParaRPr lang="en-US" dirty="0"/>
          </a:p>
        </p:txBody>
      </p:sp>
      <p:sp>
        <p:nvSpPr>
          <p:cNvPr id="4" name="Slide Number Placeholder 3"/>
          <p:cNvSpPr>
            <a:spLocks noGrp="1"/>
          </p:cNvSpPr>
          <p:nvPr>
            <p:ph type="sldNum" sz="quarter" idx="10"/>
          </p:nvPr>
        </p:nvSpPr>
        <p:spPr/>
        <p:txBody>
          <a:bodyPr/>
          <a:lstStyle/>
          <a:p>
            <a:fld id="{56FF6890-E5C1-4C44-9D9A-2086F94C9A9F}" type="slidenum">
              <a:rPr lang="en-US" smtClean="0"/>
              <a:t>12</a:t>
            </a:fld>
            <a:endParaRPr lang="en-US" dirty="0"/>
          </a:p>
        </p:txBody>
      </p:sp>
    </p:spTree>
    <p:extLst>
      <p:ext uri="{BB962C8B-B14F-4D97-AF65-F5344CB8AC3E}">
        <p14:creationId xmlns:p14="http://schemas.microsoft.com/office/powerpoint/2010/main" val="4125922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296A-2D26-46CA-86C5-A1FAEA2A9D7D}"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3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2090103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922296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413130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4A296A-2D26-46CA-86C5-A1FAEA2A9D7D}"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64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316443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41656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968047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11067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80DB84-8FD7-4FB8-B08D-A32C9E018ACC}" type="datetimeFigureOut">
              <a:rPr lang="en-US" smtClean="0"/>
              <a:t>10/26/2022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24A296A-2D26-46CA-86C5-A1FAEA2A9D7D}" type="slidenum">
              <a:rPr lang="en-US" smtClean="0"/>
              <a:t>‹#›</a:t>
            </a:fld>
            <a:endParaRPr lang="en-US" dirty="0"/>
          </a:p>
        </p:txBody>
      </p:sp>
    </p:spTree>
    <p:extLst>
      <p:ext uri="{BB962C8B-B14F-4D97-AF65-F5344CB8AC3E}">
        <p14:creationId xmlns:p14="http://schemas.microsoft.com/office/powerpoint/2010/main" val="1611396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680DB84-8FD7-4FB8-B08D-A32C9E018ACC}" type="datetimeFigureOut">
              <a:rPr lang="en-US" smtClean="0"/>
              <a:t>10/26/2022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4A296A-2D26-46CA-86C5-A1FAEA2A9D7D}" type="slidenum">
              <a:rPr lang="en-US" smtClean="0"/>
              <a:t>‹#›</a:t>
            </a:fld>
            <a:endParaRPr lang="en-US" dirty="0"/>
          </a:p>
        </p:txBody>
      </p:sp>
    </p:spTree>
    <p:extLst>
      <p:ext uri="{BB962C8B-B14F-4D97-AF65-F5344CB8AC3E}">
        <p14:creationId xmlns:p14="http://schemas.microsoft.com/office/powerpoint/2010/main" val="264605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80DB84-8FD7-4FB8-B08D-A32C9E018ACC}" type="datetimeFigureOut">
              <a:rPr lang="en-US" smtClean="0"/>
              <a:t>10/26/2022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24A296A-2D26-46CA-86C5-A1FAEA2A9D7D}"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1975328"/>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doa.la.gov/doa/ocd-lga/lcdbg-programs/forms-and-information/" TargetMode="External"/><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2376134"/>
          </a:xfrm>
        </p:spPr>
        <p:txBody>
          <a:bodyPr>
            <a:normAutofit fontScale="90000"/>
          </a:bodyPr>
          <a:lstStyle/>
          <a:p>
            <a:r>
              <a:rPr lang="en-US" sz="4800" b="1" dirty="0" smtClean="0">
                <a:solidFill>
                  <a:srgbClr val="000066"/>
                </a:solidFill>
                <a:latin typeface="Verdana" panose="020B0604030504040204" pitchFamily="34" charset="0"/>
                <a:ea typeface="Verdana" panose="020B0604030504040204" pitchFamily="34" charset="0"/>
              </a:rPr>
              <a:t>Components of Requests for Proposals (RFP) and Requests for Qualifications (RFQ)</a:t>
            </a:r>
            <a:endParaRPr lang="en-US" sz="4800" b="1" dirty="0">
              <a:solidFill>
                <a:srgbClr val="000066"/>
              </a:solidFill>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p:txBody>
          <a:bodyPr/>
          <a:lstStyle/>
          <a:p>
            <a:r>
              <a:rPr lang="en-US" dirty="0" smtClean="0"/>
              <a:t>Office of community development-Local government assistance</a:t>
            </a:r>
            <a:endParaRPr lang="en-US" dirty="0"/>
          </a:p>
        </p:txBody>
      </p:sp>
    </p:spTree>
    <p:extLst>
      <p:ext uri="{BB962C8B-B14F-4D97-AF65-F5344CB8AC3E}">
        <p14:creationId xmlns:p14="http://schemas.microsoft.com/office/powerpoint/2010/main" val="329126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PURPOSE</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70" y="2202426"/>
            <a:ext cx="8267840" cy="769441"/>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PURPOSE</a:t>
            </a:r>
          </a:p>
          <a:p>
            <a:r>
              <a:rPr lang="en-US" sz="2000" dirty="0" smtClean="0">
                <a:latin typeface="Times New Roman" panose="02020603050405020304" pitchFamily="18" charset="0"/>
                <a:cs typeface="Times New Roman" panose="02020603050405020304" pitchFamily="18" charset="0"/>
              </a:rPr>
              <a:t>Explains </a:t>
            </a:r>
            <a:r>
              <a:rPr lang="en-US" sz="2000" dirty="0">
                <a:latin typeface="Times New Roman" panose="02020603050405020304" pitchFamily="18" charset="0"/>
                <a:cs typeface="Times New Roman" panose="02020603050405020304" pitchFamily="18" charset="0"/>
              </a:rPr>
              <a:t>why the Unit of General </a:t>
            </a:r>
            <a:r>
              <a:rPr lang="en-US" sz="2000" dirty="0" smtClean="0">
                <a:latin typeface="Times New Roman" panose="02020603050405020304" pitchFamily="18" charset="0"/>
                <a:cs typeface="Times New Roman" panose="02020603050405020304" pitchFamily="18" charset="0"/>
              </a:rPr>
              <a:t>Local </a:t>
            </a:r>
            <a:r>
              <a:rPr lang="en-US" sz="2000" dirty="0">
                <a:latin typeface="Times New Roman" panose="02020603050405020304" pitchFamily="18" charset="0"/>
                <a:cs typeface="Times New Roman" panose="02020603050405020304" pitchFamily="18" charset="0"/>
              </a:rPr>
              <a:t>Government is issuing this </a:t>
            </a:r>
            <a:r>
              <a:rPr lang="en-US" sz="2000" dirty="0" smtClean="0">
                <a:latin typeface="Times New Roman" panose="02020603050405020304" pitchFamily="18" charset="0"/>
                <a:cs typeface="Times New Roman" panose="02020603050405020304" pitchFamily="18" charset="0"/>
              </a:rPr>
              <a:t>proposal</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99180" y="3988395"/>
            <a:ext cx="9871587" cy="1569660"/>
          </a:xfrm>
          <a:prstGeom prst="rect">
            <a:avLst/>
          </a:prstGeom>
          <a:solidFill>
            <a:schemeClr val="accent1">
              <a:lumMod val="20000"/>
              <a:lumOff val="80000"/>
            </a:schemeClr>
          </a:solidFill>
          <a:ln w="28575">
            <a:solidFill>
              <a:schemeClr val="tx1"/>
            </a:solidFill>
          </a:ln>
        </p:spPr>
        <p:txBody>
          <a:bodyPr wrap="square" rtlCol="0">
            <a:spAutoFit/>
          </a:bodyPr>
          <a:lstStyle/>
          <a:p>
            <a:r>
              <a:rPr lang="en-US" sz="2400" i="1" dirty="0" smtClean="0">
                <a:latin typeface="Garamond" panose="02020404030301010803" pitchFamily="18" charset="0"/>
              </a:rPr>
              <a:t>“UGLG has received funding for a Redevelopment project from the Office of Community Development for the Neighborhood Revitalization Program.  UGLG is seeking qualified firms with experience in administering similar programs to assist UGLG’s Department of Community Relations in the conduct of this program.”</a:t>
            </a:r>
            <a:endParaRPr lang="en-US" sz="2400" i="1" dirty="0">
              <a:latin typeface="Garamond" panose="02020404030301010803" pitchFamily="18" charset="0"/>
            </a:endParaRPr>
          </a:p>
        </p:txBody>
      </p:sp>
      <p:sp>
        <p:nvSpPr>
          <p:cNvPr id="3" name="TextBox 2"/>
          <p:cNvSpPr txBox="1"/>
          <p:nvPr/>
        </p:nvSpPr>
        <p:spPr>
          <a:xfrm>
            <a:off x="787670" y="3619063"/>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4" name="TextBox 3"/>
          <p:cNvSpPr txBox="1"/>
          <p:nvPr/>
        </p:nvSpPr>
        <p:spPr>
          <a:xfrm>
            <a:off x="699180" y="3195484"/>
            <a:ext cx="4541414"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ONE</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409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PURPOSE</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70" y="2202426"/>
            <a:ext cx="8267840" cy="769441"/>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PURPOSE</a:t>
            </a:r>
          </a:p>
          <a:p>
            <a:r>
              <a:rPr lang="en-US" sz="2000" dirty="0" smtClean="0">
                <a:latin typeface="Times New Roman" panose="02020603050405020304" pitchFamily="18" charset="0"/>
                <a:cs typeface="Times New Roman" panose="02020603050405020304" pitchFamily="18" charset="0"/>
              </a:rPr>
              <a:t>Explains </a:t>
            </a:r>
            <a:r>
              <a:rPr lang="en-US" sz="2000" dirty="0">
                <a:latin typeface="Times New Roman" panose="02020603050405020304" pitchFamily="18" charset="0"/>
                <a:cs typeface="Times New Roman" panose="02020603050405020304" pitchFamily="18" charset="0"/>
              </a:rPr>
              <a:t>why the Unit of General </a:t>
            </a:r>
            <a:r>
              <a:rPr lang="en-US" sz="2000" dirty="0" smtClean="0">
                <a:latin typeface="Times New Roman" panose="02020603050405020304" pitchFamily="18" charset="0"/>
                <a:cs typeface="Times New Roman" panose="02020603050405020304" pitchFamily="18" charset="0"/>
              </a:rPr>
              <a:t>Local </a:t>
            </a:r>
            <a:r>
              <a:rPr lang="en-US" sz="2000" dirty="0">
                <a:latin typeface="Times New Roman" panose="02020603050405020304" pitchFamily="18" charset="0"/>
                <a:cs typeface="Times New Roman" panose="02020603050405020304" pitchFamily="18" charset="0"/>
              </a:rPr>
              <a:t>Government is issuing this </a:t>
            </a:r>
            <a:r>
              <a:rPr lang="en-US" sz="2000" dirty="0" smtClean="0">
                <a:latin typeface="Times New Roman" panose="02020603050405020304" pitchFamily="18" charset="0"/>
                <a:cs typeface="Times New Roman" panose="02020603050405020304" pitchFamily="18" charset="0"/>
              </a:rPr>
              <a:t>proposal</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99180" y="3988395"/>
            <a:ext cx="9871587" cy="1569660"/>
          </a:xfrm>
          <a:prstGeom prst="rect">
            <a:avLst/>
          </a:prstGeom>
          <a:solidFill>
            <a:schemeClr val="accent1">
              <a:lumMod val="20000"/>
              <a:lumOff val="80000"/>
            </a:schemeClr>
          </a:solidFill>
          <a:ln w="28575">
            <a:solidFill>
              <a:schemeClr val="tx1"/>
            </a:solidFill>
          </a:ln>
        </p:spPr>
        <p:txBody>
          <a:bodyPr wrap="square" rtlCol="0">
            <a:spAutoFit/>
          </a:bodyPr>
          <a:lstStyle/>
          <a:p>
            <a:r>
              <a:rPr lang="en-US" sz="2400" i="1" dirty="0" smtClean="0">
                <a:latin typeface="Garamond" panose="02020404030301010803" pitchFamily="18" charset="0"/>
              </a:rPr>
              <a:t>“UGLG has received funding for a Public Facilities project from the Office of Community Development’s Community Development Block Grant program.  This is a federally funded program that requires compliance with the National Environmental Policy Act and the Davis Bacon Act among other federal laws and regulations.”</a:t>
            </a:r>
            <a:endParaRPr lang="en-US" sz="2400" i="1" dirty="0">
              <a:latin typeface="Garamond" panose="02020404030301010803" pitchFamily="18" charset="0"/>
            </a:endParaRPr>
          </a:p>
        </p:txBody>
      </p:sp>
      <p:sp>
        <p:nvSpPr>
          <p:cNvPr id="3" name="TextBox 2"/>
          <p:cNvSpPr txBox="1"/>
          <p:nvPr/>
        </p:nvSpPr>
        <p:spPr>
          <a:xfrm>
            <a:off x="787670" y="3619063"/>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4" name="TextBox 3"/>
          <p:cNvSpPr txBox="1"/>
          <p:nvPr/>
        </p:nvSpPr>
        <p:spPr>
          <a:xfrm>
            <a:off x="699180" y="3195484"/>
            <a:ext cx="4541414"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874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25" y="20854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OBJECTIVE</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25323" y="1311587"/>
            <a:ext cx="10032182" cy="1631216"/>
          </a:xfrm>
          <a:prstGeom prst="rect">
            <a:avLst/>
          </a:prstGeom>
          <a:solidFill>
            <a:schemeClr val="bg1"/>
          </a:solid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OBJECTIVE</a:t>
            </a:r>
            <a:r>
              <a:rPr lang="en-US" sz="2000" dirty="0" smtClean="0">
                <a:latin typeface="Times New Roman" panose="02020603050405020304" pitchFamily="18" charset="0"/>
                <a:cs typeface="Times New Roman" panose="02020603050405020304" pitchFamily="18" charset="0"/>
              </a:rPr>
              <a:t> </a:t>
            </a:r>
          </a:p>
          <a:p>
            <a:r>
              <a:rPr lang="en-US" sz="2000" dirty="0" smtClean="0">
                <a:latin typeface="Times New Roman" panose="02020603050405020304" pitchFamily="18" charset="0"/>
                <a:cs typeface="Times New Roman" panose="02020603050405020304" pitchFamily="18" charset="0"/>
              </a:rPr>
              <a:t>Explains </a:t>
            </a:r>
            <a:r>
              <a:rPr lang="en-US" sz="2000" dirty="0">
                <a:latin typeface="Times New Roman" panose="02020603050405020304" pitchFamily="18" charset="0"/>
                <a:cs typeface="Times New Roman" panose="02020603050405020304" pitchFamily="18" charset="0"/>
              </a:rPr>
              <a:t>what </a:t>
            </a: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purchase/acquisition</a:t>
            </a:r>
            <a:r>
              <a:rPr lang="en-US" sz="2000" dirty="0" smtClean="0">
                <a:latin typeface="Times New Roman" panose="02020603050405020304" pitchFamily="18" charset="0"/>
                <a:cs typeface="Times New Roman" panose="02020603050405020304" pitchFamily="18" charset="0"/>
              </a:rPr>
              <a:t> procurement </a:t>
            </a:r>
            <a:r>
              <a:rPr lang="en-US" sz="2000" dirty="0">
                <a:latin typeface="Times New Roman" panose="02020603050405020304" pitchFamily="18" charset="0"/>
                <a:cs typeface="Times New Roman" panose="02020603050405020304" pitchFamily="18" charset="0"/>
              </a:rPr>
              <a:t>is seeking </a:t>
            </a:r>
            <a:r>
              <a:rPr lang="en-US" sz="2000" dirty="0" smtClean="0">
                <a:latin typeface="Times New Roman" panose="02020603050405020304" pitchFamily="18" charset="0"/>
                <a:cs typeface="Times New Roman" panose="02020603050405020304" pitchFamily="18" charset="0"/>
              </a:rPr>
              <a:t>to obtain in terms of selection </a:t>
            </a:r>
            <a:r>
              <a:rPr lang="en-US" sz="2000" dirty="0" smtClean="0">
                <a:latin typeface="Times New Roman" panose="02020603050405020304" pitchFamily="18" charset="0"/>
                <a:cs typeface="Times New Roman" panose="02020603050405020304" pitchFamily="18" charset="0"/>
              </a:rPr>
              <a:t>factor(s): </a:t>
            </a:r>
            <a:r>
              <a:rPr lang="en-US" sz="2000" dirty="0" smtClean="0">
                <a:latin typeface="Times New Roman" panose="02020603050405020304" pitchFamily="18" charset="0"/>
                <a:cs typeface="Times New Roman" panose="02020603050405020304" pitchFamily="18" charset="0"/>
              </a:rPr>
              <a:t>best quality, or most qualified, or best price, or most experienced or most expeditious performance and is most likely to distinguish proposals from each other. The selection and weighting of evaluation criteria should be guided by the stated objective.</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870698" y="3392593"/>
            <a:ext cx="9920750" cy="830997"/>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i="1" dirty="0" smtClean="0">
                <a:latin typeface="Garamond" panose="02020404030301010803" pitchFamily="18" charset="0"/>
              </a:rPr>
              <a:t>“UGLG desires to award a contract to a qualified proposer with the </a:t>
            </a:r>
            <a:r>
              <a:rPr lang="en-US" sz="2400" b="1" i="1" dirty="0" smtClean="0">
                <a:latin typeface="Garamond" panose="02020404030301010803" pitchFamily="18" charset="0"/>
              </a:rPr>
              <a:t>most advantageous cost proposal</a:t>
            </a:r>
            <a:r>
              <a:rPr lang="en-US" sz="2400" i="1" dirty="0" smtClean="0">
                <a:latin typeface="Garamond" panose="02020404030301010803" pitchFamily="18" charset="0"/>
              </a:rPr>
              <a:t>.”   </a:t>
            </a:r>
            <a:endParaRPr lang="en-US" sz="2800" b="1" i="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870699" y="4504524"/>
            <a:ext cx="10003778" cy="461665"/>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i="1" dirty="0" smtClean="0">
                <a:latin typeface="Garamond" panose="02020404030301010803" pitchFamily="18" charset="0"/>
              </a:rPr>
              <a:t>“UGLG desires to award a contract to the </a:t>
            </a:r>
            <a:r>
              <a:rPr lang="en-US" sz="2400" b="1" i="1" dirty="0" smtClean="0">
                <a:latin typeface="Garamond" panose="02020404030301010803" pitchFamily="18" charset="0"/>
              </a:rPr>
              <a:t>most qualified </a:t>
            </a:r>
            <a:r>
              <a:rPr lang="en-US" sz="2400" i="1" dirty="0" smtClean="0">
                <a:latin typeface="Garamond" panose="02020404030301010803" pitchFamily="18" charset="0"/>
              </a:rPr>
              <a:t>proposer at a reasonable cost.”</a:t>
            </a:r>
            <a:endParaRPr lang="en-US" sz="2400" i="1" dirty="0">
              <a:latin typeface="Garamond" panose="02020404030301010803" pitchFamily="18" charset="0"/>
            </a:endParaRPr>
          </a:p>
        </p:txBody>
      </p:sp>
      <p:sp>
        <p:nvSpPr>
          <p:cNvPr id="6" name="TextBox 5"/>
          <p:cNvSpPr txBox="1"/>
          <p:nvPr/>
        </p:nvSpPr>
        <p:spPr>
          <a:xfrm>
            <a:off x="870698" y="5251390"/>
            <a:ext cx="10086807" cy="461665"/>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i="1" dirty="0" smtClean="0">
                <a:latin typeface="Garamond" panose="02020404030301010803" pitchFamily="18" charset="0"/>
              </a:rPr>
              <a:t>“UGLG desires to award a contract to the </a:t>
            </a:r>
            <a:r>
              <a:rPr lang="en-US" sz="2400" b="1" i="1" dirty="0" smtClean="0">
                <a:latin typeface="Garamond" panose="02020404030301010803" pitchFamily="18" charset="0"/>
              </a:rPr>
              <a:t>most experienced </a:t>
            </a:r>
            <a:r>
              <a:rPr lang="en-US" sz="2400" i="1" dirty="0" smtClean="0">
                <a:latin typeface="Garamond" panose="02020404030301010803" pitchFamily="18" charset="0"/>
              </a:rPr>
              <a:t>proposer at a reasonable cost.”</a:t>
            </a:r>
            <a:endParaRPr lang="en-US" sz="2400" i="1" dirty="0">
              <a:latin typeface="Garamond" panose="02020404030301010803" pitchFamily="18" charset="0"/>
            </a:endParaRPr>
          </a:p>
        </p:txBody>
      </p:sp>
      <p:sp>
        <p:nvSpPr>
          <p:cNvPr id="8" name="TextBox 7"/>
          <p:cNvSpPr txBox="1"/>
          <p:nvPr/>
        </p:nvSpPr>
        <p:spPr>
          <a:xfrm>
            <a:off x="998517" y="2989911"/>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3438141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15402"/>
            <a:ext cx="11029616" cy="798517"/>
          </a:xfrm>
        </p:spPr>
        <p:txBody>
          <a:bodyPr>
            <a:normAutofit fontScale="90000"/>
          </a:bodyPr>
          <a:lstStyle/>
          <a:p>
            <a:r>
              <a:rPr lang="en-US" sz="27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BACKGROUND OF THE ISSUER</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73038" y="1612203"/>
            <a:ext cx="10647246"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BACKGROUND OF THE </a:t>
            </a:r>
            <a:r>
              <a:rPr lang="en-US" sz="2400" b="1" dirty="0" smtClean="0">
                <a:latin typeface="Times New Roman" panose="02020603050405020304" pitchFamily="18" charset="0"/>
                <a:cs typeface="Times New Roman" panose="02020603050405020304" pitchFamily="18" charset="0"/>
              </a:rPr>
              <a:t>ISSUER</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information on the UGLG </a:t>
            </a:r>
            <a:r>
              <a:rPr lang="en-US" sz="2000" dirty="0" smtClean="0">
                <a:latin typeface="Times New Roman" panose="02020603050405020304" pitchFamily="18" charset="0"/>
                <a:cs typeface="Times New Roman" panose="02020603050405020304" pitchFamily="18" charset="0"/>
              </a:rPr>
              <a:t>and pertinent </a:t>
            </a:r>
            <a:r>
              <a:rPr lang="en-US" sz="2000" dirty="0">
                <a:latin typeface="Times New Roman" panose="02020603050405020304" pitchFamily="18" charset="0"/>
                <a:cs typeface="Times New Roman" panose="02020603050405020304" pitchFamily="18" charset="0"/>
              </a:rPr>
              <a:t>information on the </a:t>
            </a:r>
            <a:r>
              <a:rPr lang="en-US" sz="2000" dirty="0" smtClean="0">
                <a:latin typeface="Times New Roman" panose="02020603050405020304" pitchFamily="18" charset="0"/>
                <a:cs typeface="Times New Roman" panose="02020603050405020304" pitchFamily="18" charset="0"/>
              </a:rPr>
              <a:t>project</a:t>
            </a:r>
          </a:p>
          <a:p>
            <a:r>
              <a:rPr lang="en-US" sz="2000" dirty="0">
                <a:latin typeface="Times New Roman" panose="02020603050405020304" pitchFamily="18" charset="0"/>
                <a:cs typeface="Times New Roman" panose="02020603050405020304" pitchFamily="18" charset="0"/>
              </a:rPr>
              <a:t>You are telling the proposer </a:t>
            </a:r>
            <a:r>
              <a:rPr lang="en-US" sz="2000" b="1" dirty="0">
                <a:latin typeface="Times New Roman" panose="02020603050405020304" pitchFamily="18" charset="0"/>
                <a:cs typeface="Times New Roman" panose="02020603050405020304" pitchFamily="18" charset="0"/>
              </a:rPr>
              <a:t>who </a:t>
            </a:r>
            <a:r>
              <a:rPr lang="en-US" sz="2000" dirty="0">
                <a:latin typeface="Times New Roman" panose="02020603050405020304" pitchFamily="18" charset="0"/>
                <a:cs typeface="Times New Roman" panose="02020603050405020304" pitchFamily="18" charset="0"/>
              </a:rPr>
              <a:t>you </a:t>
            </a:r>
            <a:r>
              <a:rPr lang="en-US" sz="2000" dirty="0" smtClean="0">
                <a:latin typeface="Times New Roman" panose="02020603050405020304" pitchFamily="18" charset="0"/>
                <a:cs typeface="Times New Roman" panose="02020603050405020304" pitchFamily="18" charset="0"/>
              </a:rPr>
              <a:t>are</a:t>
            </a:r>
            <a:endParaRPr lang="en-US" sz="1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091381" y="3382297"/>
            <a:ext cx="8603225" cy="707886"/>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RFPs and RFQ</a:t>
            </a:r>
            <a:r>
              <a:rPr lang="en-US" sz="2000" dirty="0" smtClean="0">
                <a:latin typeface="Times New Roman" panose="02020603050405020304" pitchFamily="18" charset="0"/>
                <a:cs typeface="Times New Roman" panose="02020603050405020304" pitchFamily="18" charset="0"/>
              </a:rPr>
              <a:t>s should mention: population size, number of employees, location of the UGLG in the state and its proximity to the nearest MSA</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397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15402"/>
            <a:ext cx="11029616" cy="798517"/>
          </a:xfrm>
        </p:spPr>
        <p:txBody>
          <a:bodyPr>
            <a:normAutofit fontScale="90000"/>
          </a:bodyPr>
          <a:lstStyle/>
          <a:p>
            <a:r>
              <a:rPr lang="en-US" sz="27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BACKGROUND OF THE ISSUER</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73038" y="1612203"/>
            <a:ext cx="10647246"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BACKGROUND OF THE </a:t>
            </a:r>
            <a:r>
              <a:rPr lang="en-US" sz="2400" b="1" dirty="0" smtClean="0">
                <a:latin typeface="Times New Roman" panose="02020603050405020304" pitchFamily="18" charset="0"/>
                <a:cs typeface="Times New Roman" panose="02020603050405020304" pitchFamily="18" charset="0"/>
              </a:rPr>
              <a:t>ISSUER</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information on the UGLG </a:t>
            </a:r>
            <a:r>
              <a:rPr lang="en-US" sz="2000" dirty="0" smtClean="0">
                <a:latin typeface="Times New Roman" panose="02020603050405020304" pitchFamily="18" charset="0"/>
                <a:cs typeface="Times New Roman" panose="02020603050405020304" pitchFamily="18" charset="0"/>
              </a:rPr>
              <a:t>and pertinent </a:t>
            </a:r>
            <a:r>
              <a:rPr lang="en-US" sz="2000" dirty="0">
                <a:latin typeface="Times New Roman" panose="02020603050405020304" pitchFamily="18" charset="0"/>
                <a:cs typeface="Times New Roman" panose="02020603050405020304" pitchFamily="18" charset="0"/>
              </a:rPr>
              <a:t>information on the </a:t>
            </a:r>
            <a:r>
              <a:rPr lang="en-US" sz="2000" dirty="0" smtClean="0">
                <a:latin typeface="Times New Roman" panose="02020603050405020304" pitchFamily="18" charset="0"/>
                <a:cs typeface="Times New Roman" panose="02020603050405020304" pitchFamily="18" charset="0"/>
              </a:rPr>
              <a:t>project</a:t>
            </a:r>
          </a:p>
          <a:p>
            <a:r>
              <a:rPr lang="en-US" sz="2000" dirty="0">
                <a:latin typeface="Times New Roman" panose="02020603050405020304" pitchFamily="18" charset="0"/>
                <a:cs typeface="Times New Roman" panose="02020603050405020304" pitchFamily="18" charset="0"/>
              </a:rPr>
              <a:t>You are telling the proposer </a:t>
            </a:r>
            <a:r>
              <a:rPr lang="en-US" sz="2000" b="1" dirty="0">
                <a:latin typeface="Times New Roman" panose="02020603050405020304" pitchFamily="18" charset="0"/>
                <a:cs typeface="Times New Roman" panose="02020603050405020304" pitchFamily="18" charset="0"/>
              </a:rPr>
              <a:t>who </a:t>
            </a:r>
            <a:r>
              <a:rPr lang="en-US" sz="2000" dirty="0">
                <a:latin typeface="Times New Roman" panose="02020603050405020304" pitchFamily="18" charset="0"/>
                <a:cs typeface="Times New Roman" panose="02020603050405020304" pitchFamily="18" charset="0"/>
              </a:rPr>
              <a:t>you </a:t>
            </a:r>
            <a:r>
              <a:rPr lang="en-US" sz="2000" dirty="0" smtClean="0">
                <a:latin typeface="Times New Roman" panose="02020603050405020304" pitchFamily="18" charset="0"/>
                <a:cs typeface="Times New Roman" panose="02020603050405020304" pitchFamily="18" charset="0"/>
              </a:rPr>
              <a:t>are</a:t>
            </a:r>
            <a:endParaRPr lang="en-US" sz="1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091381" y="3382297"/>
            <a:ext cx="8603225" cy="707886"/>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RFQ</a:t>
            </a:r>
            <a:r>
              <a:rPr lang="en-US" sz="2000" dirty="0" smtClean="0">
                <a:latin typeface="Times New Roman" panose="02020603050405020304" pitchFamily="18" charset="0"/>
                <a:cs typeface="Times New Roman" panose="02020603050405020304" pitchFamily="18" charset="0"/>
              </a:rPr>
              <a:t>s for design professionals should mention whether the UGLG has public works department and/or director</a:t>
            </a:r>
            <a:endParaRPr lang="en-US"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091381" y="4336783"/>
            <a:ext cx="7954297" cy="1015663"/>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RFP</a:t>
            </a:r>
            <a:r>
              <a:rPr lang="en-US" sz="2000" dirty="0" smtClean="0">
                <a:latin typeface="Times New Roman" panose="02020603050405020304" pitchFamily="18" charset="0"/>
                <a:cs typeface="Times New Roman" panose="02020603050405020304" pitchFamily="18" charset="0"/>
              </a:rPr>
              <a:t>s for administrative consultants should mention number of households in the project service area, finance and accounting capability of the UGLG, program year of most recent LCDBG award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164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15402"/>
            <a:ext cx="11029616" cy="798517"/>
          </a:xfrm>
        </p:spPr>
        <p:txBody>
          <a:bodyPr>
            <a:normAutofit fontScale="90000"/>
          </a:bodyPr>
          <a:lstStyle/>
          <a:p>
            <a:r>
              <a:rPr lang="en-US" sz="27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BACKGROUND OF THE ISSUER</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73038" y="1612203"/>
            <a:ext cx="10647246"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BACKGROUND OF THE </a:t>
            </a:r>
            <a:r>
              <a:rPr lang="en-US" sz="2400" b="1" dirty="0" smtClean="0">
                <a:latin typeface="Times New Roman" panose="02020603050405020304" pitchFamily="18" charset="0"/>
                <a:cs typeface="Times New Roman" panose="02020603050405020304" pitchFamily="18" charset="0"/>
              </a:rPr>
              <a:t>ISSUER</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information on the UGLG </a:t>
            </a:r>
            <a:r>
              <a:rPr lang="en-US" sz="2000" dirty="0" smtClean="0">
                <a:latin typeface="Times New Roman" panose="02020603050405020304" pitchFamily="18" charset="0"/>
                <a:cs typeface="Times New Roman" panose="02020603050405020304" pitchFamily="18" charset="0"/>
              </a:rPr>
              <a:t>and pertinent </a:t>
            </a:r>
            <a:r>
              <a:rPr lang="en-US" sz="2000" dirty="0">
                <a:latin typeface="Times New Roman" panose="02020603050405020304" pitchFamily="18" charset="0"/>
                <a:cs typeface="Times New Roman" panose="02020603050405020304" pitchFamily="18" charset="0"/>
              </a:rPr>
              <a:t>information on the </a:t>
            </a:r>
            <a:r>
              <a:rPr lang="en-US" sz="2000" dirty="0" smtClean="0">
                <a:latin typeface="Times New Roman" panose="02020603050405020304" pitchFamily="18" charset="0"/>
                <a:cs typeface="Times New Roman" panose="02020603050405020304" pitchFamily="18" charset="0"/>
              </a:rPr>
              <a:t>project</a:t>
            </a:r>
          </a:p>
          <a:p>
            <a:r>
              <a:rPr lang="en-US" sz="2000" dirty="0">
                <a:latin typeface="Times New Roman" panose="02020603050405020304" pitchFamily="18" charset="0"/>
                <a:cs typeface="Times New Roman" panose="02020603050405020304" pitchFamily="18" charset="0"/>
              </a:rPr>
              <a:t>You are telling the proposer </a:t>
            </a:r>
            <a:r>
              <a:rPr lang="en-US" sz="2000" b="1" dirty="0">
                <a:latin typeface="Times New Roman" panose="02020603050405020304" pitchFamily="18" charset="0"/>
                <a:cs typeface="Times New Roman" panose="02020603050405020304" pitchFamily="18" charset="0"/>
              </a:rPr>
              <a:t>who </a:t>
            </a:r>
            <a:r>
              <a:rPr lang="en-US" sz="2000" dirty="0">
                <a:latin typeface="Times New Roman" panose="02020603050405020304" pitchFamily="18" charset="0"/>
                <a:cs typeface="Times New Roman" panose="02020603050405020304" pitchFamily="18" charset="0"/>
              </a:rPr>
              <a:t>you </a:t>
            </a:r>
            <a:r>
              <a:rPr lang="en-US" sz="2000" dirty="0" smtClean="0">
                <a:latin typeface="Times New Roman" panose="02020603050405020304" pitchFamily="18" charset="0"/>
                <a:cs typeface="Times New Roman" panose="02020603050405020304" pitchFamily="18" charset="0"/>
              </a:rPr>
              <a:t>are</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712838" y="3566779"/>
            <a:ext cx="9512710" cy="1938992"/>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i="1" dirty="0" smtClean="0">
                <a:latin typeface="Garamond" panose="02020404030301010803" pitchFamily="18" charset="0"/>
              </a:rPr>
              <a:t>UGLG is a City of 12,000 population that is located 20 miles southeast of </a:t>
            </a:r>
            <a:r>
              <a:rPr lang="en-US" sz="2400" dirty="0" smtClean="0">
                <a:latin typeface="Garamond" panose="02020404030301010803" pitchFamily="18" charset="0"/>
              </a:rPr>
              <a:t>[nearest MSA].  </a:t>
            </a:r>
            <a:r>
              <a:rPr lang="en-US" sz="2400" i="1" dirty="0" smtClean="0">
                <a:latin typeface="Garamond" panose="02020404030301010803" pitchFamily="18" charset="0"/>
              </a:rPr>
              <a:t>UGLG has been active in pursuing Redevelopment projects over the last several years and </a:t>
            </a:r>
            <a:r>
              <a:rPr lang="en-US" sz="2400" i="1" dirty="0">
                <a:latin typeface="Garamond" panose="02020404030301010803" pitchFamily="18" charset="0"/>
              </a:rPr>
              <a:t>has a Office of Community Affairs </a:t>
            </a:r>
            <a:r>
              <a:rPr lang="en-US" sz="2400" i="1" dirty="0" smtClean="0">
                <a:latin typeface="Garamond" panose="02020404030301010803" pitchFamily="18" charset="0"/>
              </a:rPr>
              <a:t>with staff that </a:t>
            </a:r>
            <a:r>
              <a:rPr lang="en-US" sz="2400" i="1" dirty="0">
                <a:latin typeface="Garamond" panose="02020404030301010803" pitchFamily="18" charset="0"/>
              </a:rPr>
              <a:t>has </a:t>
            </a:r>
            <a:r>
              <a:rPr lang="en-US" sz="2400" i="1" dirty="0" smtClean="0">
                <a:latin typeface="Garamond" panose="02020404030301010803" pitchFamily="18" charset="0"/>
              </a:rPr>
              <a:t>previous experience with this type of project.    The City employs 135 full and part time personnel and has meet all the accessibility requirements of Title II of ADA and Section 504. </a:t>
            </a:r>
            <a:endParaRPr lang="en-US" sz="2400" i="1" dirty="0">
              <a:latin typeface="Garamond" panose="02020404030301010803" pitchFamily="18" charset="0"/>
            </a:endParaRPr>
          </a:p>
        </p:txBody>
      </p:sp>
      <p:sp>
        <p:nvSpPr>
          <p:cNvPr id="5" name="TextBox 4"/>
          <p:cNvSpPr txBox="1"/>
          <p:nvPr/>
        </p:nvSpPr>
        <p:spPr>
          <a:xfrm>
            <a:off x="1823884" y="5576853"/>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963561" y="3097161"/>
            <a:ext cx="3726426" cy="369332"/>
          </a:xfrm>
          <a:prstGeom prst="rect">
            <a:avLst/>
          </a:prstGeom>
          <a:noFill/>
        </p:spPr>
        <p:txBody>
          <a:bodyPr wrap="square" rtlCol="0">
            <a:spAutoFit/>
          </a:bodyPr>
          <a:lstStyle/>
          <a:p>
            <a:r>
              <a:rPr lang="en-US" b="1" dirty="0" smtClean="0">
                <a:latin typeface="Cambria" panose="02040503050406030204" pitchFamily="18" charset="0"/>
                <a:ea typeface="Cambria" panose="02040503050406030204" pitchFamily="18" charset="0"/>
              </a:rPr>
              <a:t>Example One</a:t>
            </a:r>
            <a:endParaRPr lang="en-US"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28622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15402"/>
            <a:ext cx="11029616" cy="798517"/>
          </a:xfrm>
        </p:spPr>
        <p:txBody>
          <a:bodyPr>
            <a:normAutofit fontScale="90000"/>
          </a:bodyPr>
          <a:lstStyle/>
          <a:p>
            <a:r>
              <a:rPr lang="en-US" sz="27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BACKGROUND OF THE ISSUER</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541865" y="1208620"/>
            <a:ext cx="10647246" cy="1323439"/>
          </a:xfrm>
          <a:prstGeom prst="rect">
            <a:avLst/>
          </a:prstGeom>
          <a:solidFill>
            <a:schemeClr val="bg1"/>
          </a:solid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BACKGROUND OF THE </a:t>
            </a:r>
            <a:r>
              <a:rPr lang="en-US" sz="2400" b="1" dirty="0" smtClean="0">
                <a:latin typeface="Times New Roman" panose="02020603050405020304" pitchFamily="18" charset="0"/>
                <a:cs typeface="Times New Roman" panose="02020603050405020304" pitchFamily="18" charset="0"/>
              </a:rPr>
              <a:t>ISSUER</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information on the UGLG </a:t>
            </a:r>
            <a:r>
              <a:rPr lang="en-US" sz="2000" dirty="0" smtClean="0">
                <a:latin typeface="Times New Roman" panose="02020603050405020304" pitchFamily="18" charset="0"/>
                <a:cs typeface="Times New Roman" panose="02020603050405020304" pitchFamily="18" charset="0"/>
              </a:rPr>
              <a:t>and pertinent </a:t>
            </a:r>
            <a:r>
              <a:rPr lang="en-US" sz="2000" dirty="0">
                <a:latin typeface="Times New Roman" panose="02020603050405020304" pitchFamily="18" charset="0"/>
                <a:cs typeface="Times New Roman" panose="02020603050405020304" pitchFamily="18" charset="0"/>
              </a:rPr>
              <a:t>information on the </a:t>
            </a:r>
            <a:r>
              <a:rPr lang="en-US" sz="2000" dirty="0" smtClean="0">
                <a:latin typeface="Times New Roman" panose="02020603050405020304" pitchFamily="18" charset="0"/>
                <a:cs typeface="Times New Roman" panose="02020603050405020304" pitchFamily="18" charset="0"/>
              </a:rPr>
              <a:t>project</a:t>
            </a:r>
          </a:p>
          <a:p>
            <a:r>
              <a:rPr lang="en-US" sz="2000" dirty="0">
                <a:latin typeface="Times New Roman" panose="02020603050405020304" pitchFamily="18" charset="0"/>
                <a:cs typeface="Times New Roman" panose="02020603050405020304" pitchFamily="18" charset="0"/>
              </a:rPr>
              <a:t>You are telling the proposer </a:t>
            </a:r>
            <a:r>
              <a:rPr lang="en-US" sz="2000" b="1" dirty="0">
                <a:latin typeface="Times New Roman" panose="02020603050405020304" pitchFamily="18" charset="0"/>
                <a:cs typeface="Times New Roman" panose="02020603050405020304" pitchFamily="18" charset="0"/>
              </a:rPr>
              <a:t>who </a:t>
            </a:r>
            <a:r>
              <a:rPr lang="en-US" sz="2000" dirty="0">
                <a:latin typeface="Times New Roman" panose="02020603050405020304" pitchFamily="18" charset="0"/>
                <a:cs typeface="Times New Roman" panose="02020603050405020304" pitchFamily="18" charset="0"/>
              </a:rPr>
              <a:t>you </a:t>
            </a:r>
            <a:r>
              <a:rPr lang="en-US" sz="2000" dirty="0" smtClean="0">
                <a:latin typeface="Times New Roman" panose="02020603050405020304" pitchFamily="18" charset="0"/>
                <a:cs typeface="Times New Roman" panose="02020603050405020304" pitchFamily="18" charset="0"/>
              </a:rPr>
              <a:t>are</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683341" y="3083414"/>
            <a:ext cx="9512710" cy="2308324"/>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i="1" dirty="0" smtClean="0">
                <a:latin typeface="Garamond" panose="02020404030301010803" pitchFamily="18" charset="0"/>
              </a:rPr>
              <a:t>UGLG is a City of 6,000 population that is located 40 miles east of </a:t>
            </a:r>
            <a:r>
              <a:rPr lang="en-US" sz="2400" dirty="0" smtClean="0">
                <a:latin typeface="Garamond" panose="02020404030301010803" pitchFamily="18" charset="0"/>
              </a:rPr>
              <a:t>[nearest MSA].  </a:t>
            </a:r>
            <a:r>
              <a:rPr lang="en-US" sz="2400" i="1" dirty="0" smtClean="0">
                <a:latin typeface="Garamond" panose="02020404030301010803" pitchFamily="18" charset="0"/>
              </a:rPr>
              <a:t>UGLG employs 52 personnel, including a public works department of 6 persons and a capable finance and accounting section. UGLG has been a recipient of several LCDBG grants in the past, the most recent from the FY 2019 program year, and has been deemed fully compliant with Section </a:t>
            </a:r>
            <a:r>
              <a:rPr lang="en-US" sz="2400" i="1" dirty="0" smtClean="0">
                <a:latin typeface="Garamond" panose="02020404030301010803" pitchFamily="18" charset="0"/>
              </a:rPr>
              <a:t>504, LEP </a:t>
            </a:r>
            <a:r>
              <a:rPr lang="en-US" sz="2400" i="1" dirty="0" smtClean="0">
                <a:latin typeface="Garamond" panose="02020404030301010803" pitchFamily="18" charset="0"/>
              </a:rPr>
              <a:t>and other program civil rights laws and compliant with the program’s financial management requirements.</a:t>
            </a:r>
            <a:endParaRPr lang="en-US" sz="2400" i="1" dirty="0">
              <a:latin typeface="Garamond" panose="02020404030301010803" pitchFamily="18" charset="0"/>
            </a:endParaRPr>
          </a:p>
        </p:txBody>
      </p:sp>
      <p:sp>
        <p:nvSpPr>
          <p:cNvPr id="5" name="TextBox 4"/>
          <p:cNvSpPr txBox="1"/>
          <p:nvPr/>
        </p:nvSpPr>
        <p:spPr>
          <a:xfrm>
            <a:off x="6007509" y="2664287"/>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766915" y="2587138"/>
            <a:ext cx="2212258" cy="400110"/>
          </a:xfrm>
          <a:prstGeom prst="rect">
            <a:avLst/>
          </a:prstGeom>
          <a:noFill/>
        </p:spPr>
        <p:txBody>
          <a:bodyPr wrap="square" rtlCol="0">
            <a:spAutoFit/>
          </a:bodyPr>
          <a:lstStyle/>
          <a:p>
            <a:r>
              <a:rPr lang="en-US" sz="2000" b="1" dirty="0" smtClean="0">
                <a:latin typeface="Cambria" panose="02040503050406030204" pitchFamily="18" charset="0"/>
                <a:ea typeface="Cambria" panose="02040503050406030204" pitchFamily="18" charset="0"/>
              </a:rPr>
              <a:t>Example Two</a:t>
            </a:r>
            <a:endParaRPr lang="en-US" sz="20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30249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535" y="24668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DEFINITIONS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26999" y="1746279"/>
            <a:ext cx="8729956" cy="1015663"/>
          </a:xfrm>
          <a:prstGeom prst="rect">
            <a:avLst/>
          </a:prstGeom>
          <a:noFill/>
        </p:spPr>
        <p:txBody>
          <a:bodyPr wrap="square" rtlCol="0">
            <a:spAutoFit/>
          </a:bodyPr>
          <a:lstStyle/>
          <a:p>
            <a:r>
              <a:rPr lang="en-US" sz="1600" dirty="0" smtClean="0">
                <a:solidFill>
                  <a:schemeClr val="bg1">
                    <a:lumMod val="95000"/>
                  </a:schemeClr>
                </a:solidFill>
                <a:latin typeface="Times New Roman" panose="02020603050405020304" pitchFamily="18" charset="0"/>
                <a:cs typeface="Times New Roman" panose="02020603050405020304" pitchFamily="18" charset="0"/>
              </a:rPr>
              <a:t>are</a:t>
            </a:r>
          </a:p>
          <a:p>
            <a:r>
              <a:rPr lang="en-US" sz="2400" b="1" dirty="0" smtClean="0">
                <a:latin typeface="Times New Roman" panose="02020603050405020304" pitchFamily="18" charset="0"/>
                <a:cs typeface="Times New Roman" panose="02020603050405020304" pitchFamily="18" charset="0"/>
              </a:rPr>
              <a:t>DEFINITIONS</a:t>
            </a:r>
          </a:p>
          <a:p>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dentifies </a:t>
            </a:r>
            <a:r>
              <a:rPr lang="en-US" sz="2000" dirty="0">
                <a:latin typeface="Times New Roman" panose="02020603050405020304" pitchFamily="18" charset="0"/>
                <a:cs typeface="Times New Roman" panose="02020603050405020304" pitchFamily="18" charset="0"/>
              </a:rPr>
              <a:t>any items that are </a:t>
            </a:r>
            <a:r>
              <a:rPr lang="en-US" sz="2000" dirty="0" smtClean="0">
                <a:latin typeface="Times New Roman" panose="02020603050405020304" pitchFamily="18" charset="0"/>
                <a:cs typeface="Times New Roman" panose="02020603050405020304" pitchFamily="18" charset="0"/>
              </a:rPr>
              <a:t>peculiar </a:t>
            </a:r>
            <a:r>
              <a:rPr lang="en-US" sz="2000" dirty="0">
                <a:latin typeface="Times New Roman" panose="02020603050405020304" pitchFamily="18" charset="0"/>
                <a:cs typeface="Times New Roman" panose="02020603050405020304" pitchFamily="18" charset="0"/>
              </a:rPr>
              <a:t>to the </a:t>
            </a:r>
            <a:r>
              <a:rPr lang="en-US" sz="2000" dirty="0" smtClean="0">
                <a:latin typeface="Times New Roman" panose="02020603050405020304" pitchFamily="18" charset="0"/>
                <a:cs typeface="Times New Roman" panose="02020603050405020304" pitchFamily="18" charset="0"/>
              </a:rPr>
              <a:t>procurement</a:t>
            </a:r>
            <a:endParaRPr lang="en-US"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965317" y="3463016"/>
            <a:ext cx="10373032" cy="1938992"/>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dirty="0" smtClean="0">
                <a:latin typeface="Garamond" panose="02020404030301010803" pitchFamily="18" charset="0"/>
              </a:rPr>
              <a:t>“</a:t>
            </a:r>
            <a:r>
              <a:rPr lang="en-US" sz="2400" u="sng" dirty="0" smtClean="0">
                <a:latin typeface="Garamond" panose="02020404030301010803" pitchFamily="18" charset="0"/>
              </a:rPr>
              <a:t>Certified Project </a:t>
            </a:r>
            <a:r>
              <a:rPr lang="en-US" sz="2400" u="sng" dirty="0">
                <a:latin typeface="Garamond" panose="02020404030301010803" pitchFamily="18" charset="0"/>
              </a:rPr>
              <a:t>Management Professional</a:t>
            </a:r>
            <a:r>
              <a:rPr lang="en-US" sz="2400" dirty="0">
                <a:latin typeface="Garamond" panose="02020404030301010803" pitchFamily="18" charset="0"/>
              </a:rPr>
              <a:t>” </a:t>
            </a:r>
            <a:r>
              <a:rPr lang="en-US" sz="2400" i="1" dirty="0">
                <a:latin typeface="Garamond" panose="02020404030301010803" pitchFamily="18" charset="0"/>
              </a:rPr>
              <a:t>is a person who has demonstrated the experience, education, skill and competency required to lead and direct projects and has been designated by an accredited </a:t>
            </a:r>
            <a:r>
              <a:rPr lang="en-US" sz="2400" i="1" dirty="0" smtClean="0">
                <a:latin typeface="Garamond" panose="02020404030301010803" pitchFamily="18" charset="0"/>
              </a:rPr>
              <a:t>authority</a:t>
            </a:r>
            <a:endParaRPr lang="en-US" sz="2400" dirty="0">
              <a:latin typeface="Garamond" panose="02020404030301010803" pitchFamily="18" charset="0"/>
            </a:endParaRPr>
          </a:p>
          <a:p>
            <a:r>
              <a:rPr lang="en-US" sz="2400" dirty="0">
                <a:latin typeface="Garamond" panose="02020404030301010803" pitchFamily="18" charset="0"/>
              </a:rPr>
              <a:t>"</a:t>
            </a:r>
            <a:r>
              <a:rPr lang="en-US" sz="2400" u="sng" dirty="0">
                <a:latin typeface="Garamond" panose="02020404030301010803" pitchFamily="18" charset="0"/>
              </a:rPr>
              <a:t>Urban </a:t>
            </a:r>
            <a:r>
              <a:rPr lang="en-US" sz="2400" u="sng" dirty="0" smtClean="0">
                <a:latin typeface="Garamond" panose="02020404030301010803" pitchFamily="18" charset="0"/>
              </a:rPr>
              <a:t>Redevelopment </a:t>
            </a:r>
            <a:r>
              <a:rPr lang="en-US" sz="2400" u="sng" dirty="0">
                <a:latin typeface="Garamond" panose="02020404030301010803" pitchFamily="18" charset="0"/>
              </a:rPr>
              <a:t>Project</a:t>
            </a:r>
            <a:r>
              <a:rPr lang="en-US" sz="2400" dirty="0">
                <a:latin typeface="Garamond" panose="02020404030301010803" pitchFamily="18" charset="0"/>
              </a:rPr>
              <a:t>"  </a:t>
            </a:r>
            <a:r>
              <a:rPr lang="en-US" sz="2400" i="1" dirty="0" smtClean="0">
                <a:latin typeface="Garamond" panose="02020404030301010803" pitchFamily="18" charset="0"/>
              </a:rPr>
              <a:t>is a </a:t>
            </a:r>
            <a:r>
              <a:rPr lang="en-US" sz="2400" i="1" dirty="0">
                <a:latin typeface="Garamond" panose="02020404030301010803" pitchFamily="18" charset="0"/>
              </a:rPr>
              <a:t>public/private venture involving the restoration of residential and commercial activity in a an area </a:t>
            </a:r>
            <a:r>
              <a:rPr lang="en-US" sz="2400" i="1" dirty="0" smtClean="0">
                <a:latin typeface="Garamond" panose="02020404030301010803" pitchFamily="18" charset="0"/>
              </a:rPr>
              <a:t>exhibiting </a:t>
            </a:r>
            <a:r>
              <a:rPr lang="en-US" sz="2400" i="1" dirty="0">
                <a:latin typeface="Garamond" panose="02020404030301010803" pitchFamily="18" charset="0"/>
              </a:rPr>
              <a:t>signs of urban decay.</a:t>
            </a:r>
          </a:p>
        </p:txBody>
      </p:sp>
      <p:sp>
        <p:nvSpPr>
          <p:cNvPr id="5" name="TextBox 4"/>
          <p:cNvSpPr txBox="1"/>
          <p:nvPr/>
        </p:nvSpPr>
        <p:spPr>
          <a:xfrm>
            <a:off x="8839200" y="2711447"/>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6" name="TextBox 5"/>
          <p:cNvSpPr txBox="1"/>
          <p:nvPr/>
        </p:nvSpPr>
        <p:spPr>
          <a:xfrm>
            <a:off x="826999" y="2990261"/>
            <a:ext cx="2212258" cy="400110"/>
          </a:xfrm>
          <a:prstGeom prst="rect">
            <a:avLst/>
          </a:prstGeom>
          <a:noFill/>
        </p:spPr>
        <p:txBody>
          <a:bodyPr wrap="square" rtlCol="0">
            <a:spAutoFit/>
          </a:bodyPr>
          <a:lstStyle/>
          <a:p>
            <a:r>
              <a:rPr lang="en-US" sz="2000" b="1" dirty="0" smtClean="0">
                <a:latin typeface="Cambria" panose="02040503050406030204" pitchFamily="18" charset="0"/>
                <a:ea typeface="Cambria" panose="02040503050406030204" pitchFamily="18" charset="0"/>
              </a:rPr>
              <a:t>Example One</a:t>
            </a:r>
            <a:endParaRPr lang="en-US" sz="20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02145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535" y="24668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DEFINITIONS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26999" y="1746279"/>
            <a:ext cx="8729956" cy="1015663"/>
          </a:xfrm>
          <a:prstGeom prst="rect">
            <a:avLst/>
          </a:prstGeom>
          <a:noFill/>
        </p:spPr>
        <p:txBody>
          <a:bodyPr wrap="square" rtlCol="0">
            <a:spAutoFit/>
          </a:bodyPr>
          <a:lstStyle/>
          <a:p>
            <a:r>
              <a:rPr lang="en-US" sz="1600" dirty="0" smtClean="0">
                <a:solidFill>
                  <a:schemeClr val="bg1">
                    <a:lumMod val="95000"/>
                  </a:schemeClr>
                </a:solidFill>
                <a:latin typeface="Times New Roman" panose="02020603050405020304" pitchFamily="18" charset="0"/>
                <a:cs typeface="Times New Roman" panose="02020603050405020304" pitchFamily="18" charset="0"/>
              </a:rPr>
              <a:t>are</a:t>
            </a:r>
          </a:p>
          <a:p>
            <a:r>
              <a:rPr lang="en-US" sz="2400" b="1" dirty="0" smtClean="0">
                <a:latin typeface="Times New Roman" panose="02020603050405020304" pitchFamily="18" charset="0"/>
                <a:cs typeface="Times New Roman" panose="02020603050405020304" pitchFamily="18" charset="0"/>
              </a:rPr>
              <a:t>DEFINITIONS</a:t>
            </a:r>
          </a:p>
          <a:p>
            <a:r>
              <a:rPr lang="en-US" sz="2000" dirty="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dentifies </a:t>
            </a:r>
            <a:r>
              <a:rPr lang="en-US" sz="2000" dirty="0">
                <a:latin typeface="Times New Roman" panose="02020603050405020304" pitchFamily="18" charset="0"/>
                <a:cs typeface="Times New Roman" panose="02020603050405020304" pitchFamily="18" charset="0"/>
              </a:rPr>
              <a:t>any items that are </a:t>
            </a:r>
            <a:r>
              <a:rPr lang="en-US" sz="2000" dirty="0" smtClean="0">
                <a:latin typeface="Times New Roman" panose="02020603050405020304" pitchFamily="18" charset="0"/>
                <a:cs typeface="Times New Roman" panose="02020603050405020304" pitchFamily="18" charset="0"/>
              </a:rPr>
              <a:t>peculiar </a:t>
            </a:r>
            <a:r>
              <a:rPr lang="en-US" sz="2000" dirty="0">
                <a:latin typeface="Times New Roman" panose="02020603050405020304" pitchFamily="18" charset="0"/>
                <a:cs typeface="Times New Roman" panose="02020603050405020304" pitchFamily="18" charset="0"/>
              </a:rPr>
              <a:t>to the </a:t>
            </a:r>
            <a:r>
              <a:rPr lang="en-US" sz="2000" dirty="0" smtClean="0">
                <a:latin typeface="Times New Roman" panose="02020603050405020304" pitchFamily="18" charset="0"/>
                <a:cs typeface="Times New Roman" panose="02020603050405020304" pitchFamily="18" charset="0"/>
              </a:rPr>
              <a:t>procurement</a:t>
            </a:r>
            <a:endParaRPr lang="en-US"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876827" y="3549445"/>
            <a:ext cx="10373032" cy="1569660"/>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400" dirty="0" smtClean="0">
                <a:latin typeface="Garamond" panose="02020404030301010803" pitchFamily="18" charset="0"/>
              </a:rPr>
              <a:t>“</a:t>
            </a:r>
            <a:r>
              <a:rPr lang="en-US" sz="2400" u="sng" dirty="0" smtClean="0">
                <a:latin typeface="Garamond" panose="02020404030301010803" pitchFamily="18" charset="0"/>
              </a:rPr>
              <a:t>CDBG </a:t>
            </a:r>
            <a:r>
              <a:rPr lang="en-US" sz="2400" u="sng" dirty="0" err="1" smtClean="0">
                <a:latin typeface="Garamond" panose="02020404030301010803" pitchFamily="18" charset="0"/>
              </a:rPr>
              <a:t>Subrecipient</a:t>
            </a:r>
            <a:r>
              <a:rPr lang="en-US" sz="2400" u="sng" dirty="0" smtClean="0">
                <a:latin typeface="Garamond" panose="02020404030301010803" pitchFamily="18" charset="0"/>
              </a:rPr>
              <a:t>” </a:t>
            </a:r>
            <a:r>
              <a:rPr lang="en-US" sz="2400" i="1" dirty="0">
                <a:latin typeface="Garamond" panose="02020404030301010803" pitchFamily="18" charset="0"/>
              </a:rPr>
              <a:t>A </a:t>
            </a:r>
            <a:r>
              <a:rPr lang="en-US" sz="2400" i="1" dirty="0" err="1">
                <a:latin typeface="Garamond" panose="02020404030301010803" pitchFamily="18" charset="0"/>
              </a:rPr>
              <a:t>subrecipient</a:t>
            </a:r>
            <a:r>
              <a:rPr lang="en-US" sz="2400" i="1" dirty="0">
                <a:latin typeface="Garamond" panose="02020404030301010803" pitchFamily="18" charset="0"/>
              </a:rPr>
              <a:t> </a:t>
            </a:r>
            <a:r>
              <a:rPr lang="en-US" sz="2400" i="1" dirty="0" smtClean="0">
                <a:latin typeface="Garamond" panose="02020404030301010803" pitchFamily="18" charset="0"/>
              </a:rPr>
              <a:t>as defined </a:t>
            </a:r>
            <a:r>
              <a:rPr lang="en-US" sz="2400" i="1" dirty="0">
                <a:latin typeface="Garamond" panose="02020404030301010803" pitchFamily="18" charset="0"/>
              </a:rPr>
              <a:t>in 2 CFR </a:t>
            </a:r>
            <a:r>
              <a:rPr lang="en-US" sz="2400" i="1" dirty="0" smtClean="0">
                <a:latin typeface="Garamond" panose="02020404030301010803" pitchFamily="18" charset="0"/>
              </a:rPr>
              <a:t>200.331(a),</a:t>
            </a:r>
          </a:p>
          <a:p>
            <a:r>
              <a:rPr lang="en-US" sz="2400" i="1" dirty="0" smtClean="0">
                <a:latin typeface="Garamond" panose="02020404030301010803" pitchFamily="18" charset="0"/>
              </a:rPr>
              <a:t>is a non-profit or quasi-governmental entity that will assist the UGLG in carrying out public purpose or the eligible activity of the program and will be legally responsible for all the designated compliance areas.  A </a:t>
            </a:r>
            <a:r>
              <a:rPr lang="en-US" sz="2400" i="1" dirty="0" err="1" smtClean="0">
                <a:latin typeface="Garamond" panose="02020404030301010803" pitchFamily="18" charset="0"/>
              </a:rPr>
              <a:t>subrecipient</a:t>
            </a:r>
            <a:r>
              <a:rPr lang="en-US" sz="2400" i="1" dirty="0" smtClean="0">
                <a:latin typeface="Garamond" panose="02020404030301010803" pitchFamily="18" charset="0"/>
              </a:rPr>
              <a:t> is </a:t>
            </a:r>
            <a:r>
              <a:rPr lang="en-US" sz="2400" b="1" i="1" dirty="0" smtClean="0">
                <a:latin typeface="Garamond" panose="02020404030301010803" pitchFamily="18" charset="0"/>
              </a:rPr>
              <a:t>not </a:t>
            </a:r>
            <a:r>
              <a:rPr lang="en-US" sz="2400" i="1" dirty="0" smtClean="0">
                <a:latin typeface="Garamond" panose="02020404030301010803" pitchFamily="18" charset="0"/>
              </a:rPr>
              <a:t>a Contractor as defined by 2 CFR 200.331(b).</a:t>
            </a:r>
            <a:endParaRPr lang="en-US" sz="2400" u="sng" dirty="0" smtClean="0">
              <a:latin typeface="Garamond" panose="02020404030301010803" pitchFamily="18" charset="0"/>
            </a:endParaRPr>
          </a:p>
        </p:txBody>
      </p:sp>
      <p:sp>
        <p:nvSpPr>
          <p:cNvPr id="5" name="TextBox 4"/>
          <p:cNvSpPr txBox="1"/>
          <p:nvPr/>
        </p:nvSpPr>
        <p:spPr>
          <a:xfrm>
            <a:off x="8398504" y="3093684"/>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6" name="TextBox 5"/>
          <p:cNvSpPr txBox="1"/>
          <p:nvPr/>
        </p:nvSpPr>
        <p:spPr>
          <a:xfrm>
            <a:off x="738508" y="3149335"/>
            <a:ext cx="2212258" cy="400110"/>
          </a:xfrm>
          <a:prstGeom prst="rect">
            <a:avLst/>
          </a:prstGeom>
          <a:noFill/>
        </p:spPr>
        <p:txBody>
          <a:bodyPr wrap="square" rtlCol="0">
            <a:spAutoFit/>
          </a:bodyPr>
          <a:lstStyle/>
          <a:p>
            <a:r>
              <a:rPr lang="en-US" sz="2000" b="1" dirty="0" smtClean="0">
                <a:latin typeface="Cambria" panose="02040503050406030204" pitchFamily="18" charset="0"/>
                <a:ea typeface="Cambria" panose="02040503050406030204" pitchFamily="18" charset="0"/>
              </a:rPr>
              <a:t>Example Two</a:t>
            </a:r>
            <a:endParaRPr lang="en-US" sz="20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68275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529" y="228213"/>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PROJECT DESCRIPTION</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76161" y="1421830"/>
            <a:ext cx="10835148" cy="1692771"/>
          </a:xfrm>
          <a:prstGeom prst="rect">
            <a:avLst/>
          </a:prstGeom>
          <a:solidFill>
            <a:schemeClr val="bg1"/>
          </a:solidFill>
        </p:spPr>
        <p:txBody>
          <a:bodyPr wrap="square" rtlCol="0">
            <a:spAutoFit/>
          </a:bodyPr>
          <a:lstStyle/>
          <a:p>
            <a:r>
              <a:rPr lang="en-US" sz="2400" b="1" dirty="0">
                <a:latin typeface="Times New Roman" panose="02020603050405020304" pitchFamily="18" charset="0"/>
                <a:cs typeface="Times New Roman" panose="02020603050405020304" pitchFamily="18" charset="0"/>
              </a:rPr>
              <a:t>PROJECT </a:t>
            </a:r>
            <a:r>
              <a:rPr lang="en-US" sz="2400" b="1" dirty="0" smtClean="0">
                <a:latin typeface="Times New Roman" panose="02020603050405020304" pitchFamily="18" charset="0"/>
                <a:cs typeface="Times New Roman" panose="02020603050405020304" pitchFamily="18" charset="0"/>
              </a:rPr>
              <a:t>DESCRIPTION</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sufficient information for proposers to estimate work efforts and time needed to accomplish </a:t>
            </a:r>
            <a:r>
              <a:rPr lang="en-US" sz="2000" dirty="0" smtClean="0">
                <a:latin typeface="Times New Roman" panose="02020603050405020304" pitchFamily="18" charset="0"/>
                <a:cs typeface="Times New Roman" panose="02020603050405020304" pitchFamily="18" charset="0"/>
              </a:rPr>
              <a:t>the goals and objectives of the </a:t>
            </a:r>
            <a:r>
              <a:rPr lang="en-US" sz="2000" dirty="0" smtClean="0">
                <a:solidFill>
                  <a:srgbClr val="000066"/>
                </a:solidFill>
                <a:latin typeface="Times New Roman" panose="02020603050405020304" pitchFamily="18" charset="0"/>
                <a:cs typeface="Times New Roman" panose="02020603050405020304" pitchFamily="18" charset="0"/>
              </a:rPr>
              <a:t>project.</a:t>
            </a:r>
          </a:p>
          <a:p>
            <a:endParaRPr lang="en-US" sz="2000" b="1" dirty="0" smtClean="0">
              <a:solidFill>
                <a:srgbClr val="000066"/>
              </a:solidFill>
              <a:latin typeface="Times New Roman" panose="02020603050405020304" pitchFamily="18" charset="0"/>
              <a:cs typeface="Times New Roman" panose="02020603050405020304" pitchFamily="18" charset="0"/>
            </a:endParaRPr>
          </a:p>
          <a:p>
            <a:r>
              <a:rPr lang="en-US" sz="2000" b="1" dirty="0" smtClean="0">
                <a:solidFill>
                  <a:schemeClr val="bg1"/>
                </a:solidFill>
                <a:latin typeface="Times New Roman" panose="02020603050405020304" pitchFamily="18" charset="0"/>
                <a:cs typeface="Times New Roman" panose="02020603050405020304" pitchFamily="18" charset="0"/>
              </a:rPr>
              <a:t>EXAMPLE ONE</a:t>
            </a:r>
            <a:endParaRPr lang="en-US" b="1" dirty="0">
              <a:solidFill>
                <a:schemeClr val="bg1"/>
              </a:solidFill>
            </a:endParaRPr>
          </a:p>
        </p:txBody>
      </p:sp>
      <p:sp>
        <p:nvSpPr>
          <p:cNvPr id="3" name="TextBox 2"/>
          <p:cNvSpPr txBox="1"/>
          <p:nvPr/>
        </p:nvSpPr>
        <p:spPr>
          <a:xfrm>
            <a:off x="876161" y="3114601"/>
            <a:ext cx="10126136" cy="707886"/>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RFQ</a:t>
            </a:r>
            <a:r>
              <a:rPr lang="en-US" sz="2000" dirty="0" smtClean="0">
                <a:latin typeface="Times New Roman" panose="02020603050405020304" pitchFamily="18" charset="0"/>
                <a:cs typeface="Times New Roman" panose="02020603050405020304" pitchFamily="18" charset="0"/>
              </a:rPr>
              <a:t>s for design professionals should provide as much quantitative and technical </a:t>
            </a:r>
            <a:r>
              <a:rPr lang="en-US" sz="2000" dirty="0" err="1" smtClean="0">
                <a:latin typeface="Times New Roman" panose="02020603050405020304" pitchFamily="18" charset="0"/>
                <a:cs typeface="Times New Roman" panose="02020603050405020304" pitchFamily="18" charset="0"/>
              </a:rPr>
              <a:t>informations</a:t>
            </a:r>
            <a:r>
              <a:rPr lang="en-US" sz="2000" dirty="0" smtClean="0">
                <a:latin typeface="Times New Roman" panose="02020603050405020304" pitchFamily="18" charset="0"/>
                <a:cs typeface="Times New Roman" panose="02020603050405020304" pitchFamily="18" charset="0"/>
              </a:rPr>
              <a:t> as available</a:t>
            </a: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76161" y="3844414"/>
            <a:ext cx="9999406" cy="707886"/>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RFP</a:t>
            </a:r>
            <a:r>
              <a:rPr lang="en-US" sz="2000" dirty="0" smtClean="0">
                <a:latin typeface="Times New Roman" panose="02020603050405020304" pitchFamily="18" charset="0"/>
                <a:cs typeface="Times New Roman" panose="02020603050405020304" pitchFamily="18" charset="0"/>
              </a:rPr>
              <a:t>s should mention the CDBG  National Objective and pertinent information [service area for area wide benefit and number of households etc.]</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793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97" y="803754"/>
            <a:ext cx="9236258" cy="880997"/>
          </a:xfrm>
        </p:spPr>
        <p:txBody>
          <a:bodyPr>
            <a:normAutofit fontScale="90000"/>
          </a:bodyPr>
          <a:lstStyle/>
          <a:p>
            <a:r>
              <a:rPr lang="en-US" dirty="0" smtClean="0">
                <a:latin typeface="Times New Roman" panose="02020603050405020304" pitchFamily="18" charset="0"/>
                <a:cs typeface="Times New Roman" panose="02020603050405020304" pitchFamily="18" charset="0"/>
              </a:rPr>
              <a:t>Methods of Procurement- Competitive Proposals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11641" y="2489493"/>
            <a:ext cx="10180824" cy="3419694"/>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HUD Handbook 7460</a:t>
            </a:r>
          </a:p>
          <a:p>
            <a:pPr marL="0" indent="0">
              <a:buNone/>
            </a:pPr>
            <a:r>
              <a:rPr lang="en-US" sz="2800" dirty="0" smtClean="0">
                <a:latin typeface="Times New Roman" panose="02020603050405020304" pitchFamily="18" charset="0"/>
                <a:cs typeface="Times New Roman" panose="02020603050405020304" pitchFamily="18" charset="0"/>
              </a:rPr>
              <a:t>Competitive Proposal</a:t>
            </a:r>
          </a:p>
          <a:p>
            <a:pPr>
              <a:buFont typeface="Arial" panose="020B0604020202020204" pitchFamily="34" charset="0"/>
              <a:buChar char="•"/>
            </a:pPr>
            <a:r>
              <a:rPr lang="en-US" sz="2400" dirty="0" smtClean="0">
                <a:latin typeface="Cambria" panose="02040503050406030204" pitchFamily="18" charset="0"/>
                <a:ea typeface="Cambria" panose="02040503050406030204" pitchFamily="18" charset="0"/>
              </a:rPr>
              <a:t>Is a formal method of procurement that provides for evaluation and selection of offerors/proposers on the basis </a:t>
            </a:r>
            <a:r>
              <a:rPr lang="en-US" sz="2400" dirty="0">
                <a:latin typeface="Cambria" panose="02040503050406030204" pitchFamily="18" charset="0"/>
                <a:ea typeface="Cambria" panose="02040503050406030204" pitchFamily="18" charset="0"/>
              </a:rPr>
              <a:t>of technical factors [or “</a:t>
            </a:r>
            <a:r>
              <a:rPr lang="en-US" sz="2400" dirty="0" smtClean="0">
                <a:latin typeface="Cambria" panose="02040503050406030204" pitchFamily="18" charset="0"/>
                <a:ea typeface="Cambria" panose="02040503050406030204" pitchFamily="18" charset="0"/>
              </a:rPr>
              <a:t>qualitative</a:t>
            </a:r>
            <a:r>
              <a:rPr lang="en-US" sz="2400" dirty="0">
                <a:latin typeface="Cambria" panose="02040503050406030204" pitchFamily="18" charset="0"/>
                <a:ea typeface="Cambria" panose="02040503050406030204" pitchFamily="18" charset="0"/>
              </a:rPr>
              <a:t>” or “non-cost” factors] other than </a:t>
            </a:r>
            <a:r>
              <a:rPr lang="en-US" sz="2400" dirty="0" smtClean="0">
                <a:latin typeface="Cambria" panose="02040503050406030204" pitchFamily="18" charset="0"/>
                <a:ea typeface="Cambria" panose="02040503050406030204" pitchFamily="18" charset="0"/>
              </a:rPr>
              <a:t>just price</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the lowest price may not necessarily be the best value</a:t>
            </a:r>
            <a:r>
              <a:rPr lang="en-US" sz="2400" dirty="0" smtClean="0">
                <a:latin typeface="Cambria" panose="02040503050406030204" pitchFamily="18" charset="0"/>
                <a:ea typeface="Cambria" panose="02040503050406030204" pitchFamily="18" charset="0"/>
              </a:rPr>
              <a:t>.</a:t>
            </a:r>
          </a:p>
          <a:p>
            <a:pPr>
              <a:buFont typeface="Arial" panose="020B0604020202020204" pitchFamily="34" charset="0"/>
              <a:buChar char="•"/>
            </a:pPr>
            <a:r>
              <a:rPr lang="en-US" sz="2400" dirty="0">
                <a:latin typeface="Cambria" panose="02040503050406030204" pitchFamily="18" charset="0"/>
                <a:ea typeface="Cambria" panose="02040503050406030204" pitchFamily="18" charset="0"/>
              </a:rPr>
              <a:t>permits </a:t>
            </a:r>
            <a:r>
              <a:rPr lang="en-US" sz="2400" b="1" dirty="0">
                <a:latin typeface="Cambria" panose="02040503050406030204" pitchFamily="18" charset="0"/>
                <a:ea typeface="Cambria" panose="02040503050406030204" pitchFamily="18" charset="0"/>
              </a:rPr>
              <a:t>tradeoffs</a:t>
            </a:r>
            <a:r>
              <a:rPr lang="en-US" sz="2400" dirty="0">
                <a:latin typeface="Cambria" panose="02040503050406030204" pitchFamily="18" charset="0"/>
                <a:ea typeface="Cambria" panose="02040503050406030204" pitchFamily="18" charset="0"/>
              </a:rPr>
              <a:t> among cost or price and other non-cost factors</a:t>
            </a:r>
          </a:p>
        </p:txBody>
      </p:sp>
    </p:spTree>
    <p:extLst>
      <p:ext uri="{BB962C8B-B14F-4D97-AF65-F5344CB8AC3E}">
        <p14:creationId xmlns:p14="http://schemas.microsoft.com/office/powerpoint/2010/main" val="33857551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529" y="228213"/>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PROJECT DESCRIPTION</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76161" y="3294312"/>
            <a:ext cx="10116304" cy="1631216"/>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000" i="1" dirty="0" smtClean="0">
                <a:latin typeface="Garamond" panose="02020404030301010803" pitchFamily="18" charset="0"/>
                <a:cs typeface="Times New Roman" panose="02020603050405020304" pitchFamily="18" charset="0"/>
              </a:rPr>
              <a:t>“UGLG has two areas in the City designated for redevelopment with a priority for commercial expansion and secondly for residential improvements.  The first area is four blocks in size with a residential population of 1,200 persons in 480 residential properties and 25 active businesses.  The second area has a residential population of 800 and 320 residences and 18 active businesses.  The UGLG is looking to do at least two commercial/residential projects in area 1 and at least one commercial project in area 2.”</a:t>
            </a:r>
            <a:endParaRPr lang="en-US" sz="2000" i="1" dirty="0">
              <a:latin typeface="Garamond" panose="02020404030301010803" pitchFamily="18" charset="0"/>
              <a:cs typeface="Times New Roman" panose="02020603050405020304" pitchFamily="18" charset="0"/>
            </a:endParaRPr>
          </a:p>
        </p:txBody>
      </p:sp>
      <p:sp>
        <p:nvSpPr>
          <p:cNvPr id="10" name="TextBox 9"/>
          <p:cNvSpPr txBox="1"/>
          <p:nvPr/>
        </p:nvSpPr>
        <p:spPr>
          <a:xfrm>
            <a:off x="876161" y="1421830"/>
            <a:ext cx="10835148" cy="1692771"/>
          </a:xfrm>
          <a:prstGeom prst="rect">
            <a:avLst/>
          </a:prstGeom>
          <a:solidFill>
            <a:schemeClr val="bg1"/>
          </a:solidFill>
        </p:spPr>
        <p:txBody>
          <a:bodyPr wrap="square" rtlCol="0">
            <a:spAutoFit/>
          </a:bodyPr>
          <a:lstStyle/>
          <a:p>
            <a:r>
              <a:rPr lang="en-US" sz="2400" b="1" dirty="0">
                <a:latin typeface="Times New Roman" panose="02020603050405020304" pitchFamily="18" charset="0"/>
                <a:cs typeface="Times New Roman" panose="02020603050405020304" pitchFamily="18" charset="0"/>
              </a:rPr>
              <a:t>PROJECT </a:t>
            </a:r>
            <a:r>
              <a:rPr lang="en-US" sz="2400" b="1" dirty="0" smtClean="0">
                <a:latin typeface="Times New Roman" panose="02020603050405020304" pitchFamily="18" charset="0"/>
                <a:cs typeface="Times New Roman" panose="02020603050405020304" pitchFamily="18" charset="0"/>
              </a:rPr>
              <a:t>DESCRIPTION</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sufficient information for proposers to estimate work efforts and time needed to accomplish </a:t>
            </a:r>
            <a:r>
              <a:rPr lang="en-US" sz="2000" dirty="0" smtClean="0">
                <a:latin typeface="Times New Roman" panose="02020603050405020304" pitchFamily="18" charset="0"/>
                <a:cs typeface="Times New Roman" panose="02020603050405020304" pitchFamily="18" charset="0"/>
              </a:rPr>
              <a:t>the goals and objectives of the </a:t>
            </a:r>
            <a:r>
              <a:rPr lang="en-US" sz="2000" dirty="0" smtClean="0">
                <a:solidFill>
                  <a:srgbClr val="000066"/>
                </a:solidFill>
                <a:latin typeface="Times New Roman" panose="02020603050405020304" pitchFamily="18" charset="0"/>
                <a:cs typeface="Times New Roman" panose="02020603050405020304" pitchFamily="18" charset="0"/>
              </a:rPr>
              <a:t>project.</a:t>
            </a:r>
          </a:p>
          <a:p>
            <a:endParaRPr lang="en-US" sz="2000" b="1" dirty="0" smtClean="0">
              <a:solidFill>
                <a:srgbClr val="000066"/>
              </a:solidFill>
              <a:latin typeface="Times New Roman" panose="02020603050405020304" pitchFamily="18" charset="0"/>
              <a:cs typeface="Times New Roman" panose="02020603050405020304" pitchFamily="18" charset="0"/>
            </a:endParaRPr>
          </a:p>
          <a:p>
            <a:r>
              <a:rPr lang="en-US" sz="2000" b="1" dirty="0" smtClean="0">
                <a:solidFill>
                  <a:srgbClr val="000066"/>
                </a:solidFill>
                <a:latin typeface="Times New Roman" panose="02020603050405020304" pitchFamily="18" charset="0"/>
                <a:cs typeface="Times New Roman" panose="02020603050405020304" pitchFamily="18" charset="0"/>
              </a:rPr>
              <a:t>EXAMPLE ONE</a:t>
            </a:r>
            <a:endParaRPr lang="en-US" b="1" dirty="0">
              <a:solidFill>
                <a:srgbClr val="000066"/>
              </a:solidFill>
            </a:endParaRPr>
          </a:p>
        </p:txBody>
      </p:sp>
      <p:sp>
        <p:nvSpPr>
          <p:cNvPr id="5" name="TextBox 4"/>
          <p:cNvSpPr txBox="1"/>
          <p:nvPr/>
        </p:nvSpPr>
        <p:spPr>
          <a:xfrm>
            <a:off x="973394" y="4994788"/>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1313281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529" y="228213"/>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PROJECT DESCRIPTION</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76161" y="1244854"/>
            <a:ext cx="10835148" cy="1692771"/>
          </a:xfrm>
          <a:prstGeom prst="rect">
            <a:avLst/>
          </a:prstGeom>
          <a:solidFill>
            <a:schemeClr val="bg1"/>
          </a:solidFill>
        </p:spPr>
        <p:txBody>
          <a:bodyPr wrap="square" rtlCol="0">
            <a:spAutoFit/>
          </a:bodyPr>
          <a:lstStyle/>
          <a:p>
            <a:r>
              <a:rPr lang="en-US" sz="2400" b="1" dirty="0">
                <a:latin typeface="Times New Roman" panose="02020603050405020304" pitchFamily="18" charset="0"/>
                <a:cs typeface="Times New Roman" panose="02020603050405020304" pitchFamily="18" charset="0"/>
              </a:rPr>
              <a:t>PROJECT </a:t>
            </a:r>
            <a:r>
              <a:rPr lang="en-US" sz="2400" b="1" dirty="0" smtClean="0">
                <a:latin typeface="Times New Roman" panose="02020603050405020304" pitchFamily="18" charset="0"/>
                <a:cs typeface="Times New Roman" panose="02020603050405020304" pitchFamily="18" charset="0"/>
              </a:rPr>
              <a:t>DESCRIPTION</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sufficient information for proposers to estimate work efforts and time needed to accomplish </a:t>
            </a:r>
            <a:r>
              <a:rPr lang="en-US" sz="2000" dirty="0" smtClean="0">
                <a:latin typeface="Times New Roman" panose="02020603050405020304" pitchFamily="18" charset="0"/>
                <a:cs typeface="Times New Roman" panose="02020603050405020304" pitchFamily="18" charset="0"/>
              </a:rPr>
              <a:t>the goals and objectives of the </a:t>
            </a:r>
            <a:r>
              <a:rPr lang="en-US" sz="2000" dirty="0" smtClean="0">
                <a:solidFill>
                  <a:srgbClr val="000066"/>
                </a:solidFill>
                <a:latin typeface="Times New Roman" panose="02020603050405020304" pitchFamily="18" charset="0"/>
                <a:cs typeface="Times New Roman" panose="02020603050405020304" pitchFamily="18" charset="0"/>
              </a:rPr>
              <a:t>project.       </a:t>
            </a:r>
          </a:p>
          <a:p>
            <a:endParaRPr lang="en-US" sz="2000" b="1" dirty="0" smtClean="0">
              <a:solidFill>
                <a:srgbClr val="000066"/>
              </a:solidFill>
              <a:latin typeface="Times New Roman" panose="02020603050405020304" pitchFamily="18" charset="0"/>
              <a:cs typeface="Times New Roman" panose="02020603050405020304" pitchFamily="18" charset="0"/>
            </a:endParaRPr>
          </a:p>
          <a:p>
            <a:r>
              <a:rPr lang="en-US" sz="2000" b="1" dirty="0" smtClean="0">
                <a:solidFill>
                  <a:srgbClr val="000066"/>
                </a:solidFill>
                <a:latin typeface="Times New Roman" panose="02020603050405020304" pitchFamily="18" charset="0"/>
                <a:cs typeface="Times New Roman" panose="02020603050405020304" pitchFamily="18" charset="0"/>
              </a:rPr>
              <a:t>EXAMPLE TWO</a:t>
            </a:r>
            <a:endParaRPr lang="en-US" b="1" dirty="0">
              <a:solidFill>
                <a:srgbClr val="000066"/>
              </a:solidFill>
            </a:endParaRPr>
          </a:p>
        </p:txBody>
      </p:sp>
      <p:sp>
        <p:nvSpPr>
          <p:cNvPr id="8" name="TextBox 7"/>
          <p:cNvSpPr txBox="1"/>
          <p:nvPr/>
        </p:nvSpPr>
        <p:spPr>
          <a:xfrm>
            <a:off x="1092472" y="5620635"/>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pic>
        <p:nvPicPr>
          <p:cNvPr id="6" name="Picture 5"/>
          <p:cNvPicPr>
            <a:picLocks noChangeAspect="1"/>
          </p:cNvPicPr>
          <p:nvPr/>
        </p:nvPicPr>
        <p:blipFill>
          <a:blip r:embed="rId3"/>
          <a:stretch>
            <a:fillRect/>
          </a:stretch>
        </p:blipFill>
        <p:spPr>
          <a:xfrm>
            <a:off x="748034" y="3174266"/>
            <a:ext cx="10963275" cy="1733550"/>
          </a:xfrm>
          <a:prstGeom prst="rect">
            <a:avLst/>
          </a:prstGeom>
          <a:ln w="38100">
            <a:noFill/>
          </a:ln>
        </p:spPr>
      </p:pic>
      <p:sp>
        <p:nvSpPr>
          <p:cNvPr id="3" name="TextBox 2"/>
          <p:cNvSpPr txBox="1"/>
          <p:nvPr/>
        </p:nvSpPr>
        <p:spPr>
          <a:xfrm>
            <a:off x="748034" y="4885106"/>
            <a:ext cx="10963275" cy="707886"/>
          </a:xfrm>
          <a:prstGeom prst="rect">
            <a:avLst/>
          </a:prstGeom>
          <a:solidFill>
            <a:schemeClr val="accent1">
              <a:lumMod val="20000"/>
              <a:lumOff val="80000"/>
            </a:schemeClr>
          </a:solidFill>
        </p:spPr>
        <p:txBody>
          <a:bodyPr wrap="square" rtlCol="0">
            <a:spAutoFit/>
          </a:bodyPr>
          <a:lstStyle/>
          <a:p>
            <a:r>
              <a:rPr lang="en-US" sz="2000" i="1" dirty="0" smtClean="0">
                <a:latin typeface="Garamond" panose="02020404030301010803" pitchFamily="18" charset="0"/>
              </a:rPr>
              <a:t>The application is intended to meet the CDBG Area Wide benefit National Objective.  The target area will be the entire UGLG, which consists of approximately 425 households.</a:t>
            </a:r>
            <a:endParaRPr lang="en-US" sz="2000" i="1" dirty="0">
              <a:latin typeface="Garamond" panose="02020404030301010803" pitchFamily="18" charset="0"/>
            </a:endParaRPr>
          </a:p>
        </p:txBody>
      </p:sp>
      <p:sp>
        <p:nvSpPr>
          <p:cNvPr id="4" name="Rectangle 3"/>
          <p:cNvSpPr/>
          <p:nvPr/>
        </p:nvSpPr>
        <p:spPr>
          <a:xfrm>
            <a:off x="748034" y="3146622"/>
            <a:ext cx="10963275" cy="2446369"/>
          </a:xfrm>
          <a:prstGeom prst="rect">
            <a:avLst/>
          </a:prstGeom>
          <a:noFill/>
          <a:ln w="381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739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529" y="228213"/>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PROJECT DESCRIPTION</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76161" y="1421830"/>
            <a:ext cx="10835148" cy="1692771"/>
          </a:xfrm>
          <a:prstGeom prst="rect">
            <a:avLst/>
          </a:prstGeom>
          <a:solidFill>
            <a:schemeClr val="bg1"/>
          </a:solidFill>
        </p:spPr>
        <p:txBody>
          <a:bodyPr wrap="square" rtlCol="0">
            <a:spAutoFit/>
          </a:bodyPr>
          <a:lstStyle/>
          <a:p>
            <a:r>
              <a:rPr lang="en-US" sz="2400" b="1" dirty="0">
                <a:latin typeface="Times New Roman" panose="02020603050405020304" pitchFamily="18" charset="0"/>
                <a:cs typeface="Times New Roman" panose="02020603050405020304" pitchFamily="18" charset="0"/>
              </a:rPr>
              <a:t>PROJECT </a:t>
            </a:r>
            <a:r>
              <a:rPr lang="en-US" sz="2400" b="1" dirty="0" smtClean="0">
                <a:latin typeface="Times New Roman" panose="02020603050405020304" pitchFamily="18" charset="0"/>
                <a:cs typeface="Times New Roman" panose="02020603050405020304" pitchFamily="18" charset="0"/>
              </a:rPr>
              <a:t>DESCRIPTION</a:t>
            </a:r>
          </a:p>
          <a:p>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sufficient information for proposers to estimate work efforts and time needed to accomplish </a:t>
            </a:r>
            <a:r>
              <a:rPr lang="en-US" sz="2000" dirty="0" smtClean="0">
                <a:latin typeface="Times New Roman" panose="02020603050405020304" pitchFamily="18" charset="0"/>
                <a:cs typeface="Times New Roman" panose="02020603050405020304" pitchFamily="18" charset="0"/>
              </a:rPr>
              <a:t>the goals and objectives of the </a:t>
            </a:r>
            <a:r>
              <a:rPr lang="en-US" sz="2000" dirty="0" smtClean="0">
                <a:solidFill>
                  <a:srgbClr val="000066"/>
                </a:solidFill>
                <a:latin typeface="Times New Roman" panose="02020603050405020304" pitchFamily="18" charset="0"/>
                <a:cs typeface="Times New Roman" panose="02020603050405020304" pitchFamily="18" charset="0"/>
              </a:rPr>
              <a:t>project.       </a:t>
            </a:r>
          </a:p>
          <a:p>
            <a:endParaRPr lang="en-US" sz="2000" b="1" dirty="0" smtClean="0">
              <a:solidFill>
                <a:srgbClr val="000066"/>
              </a:solidFill>
              <a:latin typeface="Times New Roman" panose="02020603050405020304" pitchFamily="18" charset="0"/>
              <a:cs typeface="Times New Roman" panose="02020603050405020304" pitchFamily="18" charset="0"/>
            </a:endParaRPr>
          </a:p>
          <a:p>
            <a:r>
              <a:rPr lang="en-US" sz="2000" b="1" dirty="0" smtClean="0">
                <a:solidFill>
                  <a:srgbClr val="000066"/>
                </a:solidFill>
                <a:latin typeface="Times New Roman" panose="02020603050405020304" pitchFamily="18" charset="0"/>
                <a:cs typeface="Times New Roman" panose="02020603050405020304" pitchFamily="18" charset="0"/>
              </a:rPr>
              <a:t>EXAMPLE THREE</a:t>
            </a:r>
            <a:endParaRPr lang="en-US" b="1" dirty="0">
              <a:solidFill>
                <a:srgbClr val="000066"/>
              </a:solidFill>
            </a:endParaRPr>
          </a:p>
        </p:txBody>
      </p:sp>
      <p:sp>
        <p:nvSpPr>
          <p:cNvPr id="8" name="TextBox 7"/>
          <p:cNvSpPr txBox="1"/>
          <p:nvPr/>
        </p:nvSpPr>
        <p:spPr>
          <a:xfrm>
            <a:off x="1239708" y="5587524"/>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797503" y="3227678"/>
            <a:ext cx="9527458" cy="2246769"/>
          </a:xfrm>
          <a:prstGeom prst="rect">
            <a:avLst/>
          </a:prstGeom>
          <a:solidFill>
            <a:schemeClr val="accent1">
              <a:lumMod val="20000"/>
              <a:lumOff val="80000"/>
            </a:schemeClr>
          </a:solidFill>
          <a:ln w="38100">
            <a:solidFill>
              <a:srgbClr val="0000CC"/>
            </a:solidFill>
          </a:ln>
        </p:spPr>
        <p:txBody>
          <a:bodyPr wrap="square" rtlCol="0">
            <a:spAutoFit/>
          </a:bodyPr>
          <a:lstStyle/>
          <a:p>
            <a:r>
              <a:rPr lang="en-US" sz="2000" i="1" dirty="0" smtClean="0">
                <a:latin typeface="Garamond" panose="02020404030301010803" pitchFamily="18" charset="0"/>
              </a:rPr>
              <a:t>The play equipment detailed in this bid will be installed at the location of the current play area- most currently existing equipment will be removed to make way for new equipment.</a:t>
            </a:r>
          </a:p>
          <a:p>
            <a:r>
              <a:rPr lang="en-US" sz="2000" i="1" dirty="0" smtClean="0">
                <a:latin typeface="Garamond" panose="02020404030301010803" pitchFamily="18" charset="0"/>
              </a:rPr>
              <a:t>The playground will consist of four separate areas:)(1) an area for school-aged children, in which a large composite structure will be installed; (2) a play area for preschool aged children; (3) an area for a pre-existing climber; and (4) an area for swings</a:t>
            </a:r>
            <a:r>
              <a:rPr lang="en-US" sz="2000" dirty="0" smtClean="0">
                <a:latin typeface="Garamond" panose="02020404030301010803" pitchFamily="18" charset="0"/>
              </a:rPr>
              <a:t>.   </a:t>
            </a:r>
          </a:p>
          <a:p>
            <a:r>
              <a:rPr lang="en-US" sz="2000" i="1" dirty="0" smtClean="0">
                <a:latin typeface="Garamond" panose="02020404030301010803" pitchFamily="18" charset="0"/>
              </a:rPr>
              <a:t>The application is intended to meet the CDBG Area Wide benefit National Objective.  The target area is the [name] part of the UGLG which consists of approximately 150 households.</a:t>
            </a:r>
            <a:endParaRPr lang="en-US" sz="2000" i="1" dirty="0">
              <a:latin typeface="Garamond" panose="02020404030301010803" pitchFamily="18" charset="0"/>
            </a:endParaRPr>
          </a:p>
        </p:txBody>
      </p:sp>
    </p:spTree>
    <p:extLst>
      <p:ext uri="{BB962C8B-B14F-4D97-AF65-F5344CB8AC3E}">
        <p14:creationId xmlns:p14="http://schemas.microsoft.com/office/powerpoint/2010/main" val="36573898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3600" b="1" dirty="0" smtClean="0">
                <a:solidFill>
                  <a:srgbClr val="0000CC"/>
                </a:solidFill>
                <a:latin typeface="Times New Roman" panose="02020603050405020304" pitchFamily="18" charset="0"/>
                <a:cs typeface="Times New Roman" panose="02020603050405020304" pitchFamily="18" charset="0"/>
              </a:rPr>
              <a:t>SCHEDULE OF EVENTS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25910" y="2015613"/>
            <a:ext cx="9802761" cy="1077218"/>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SCHEDULE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EVENTS</a:t>
            </a:r>
          </a:p>
          <a:p>
            <a:r>
              <a:rPr lang="en-US" sz="2000" dirty="0" smtClean="0">
                <a:latin typeface="Times New Roman" panose="02020603050405020304" pitchFamily="18" charset="0"/>
                <a:cs typeface="Times New Roman" panose="02020603050405020304" pitchFamily="18" charset="0"/>
              </a:rPr>
              <a:t>Based upon the UGLG’s planning, the SCHEDULE OF EVENTS outlines </a:t>
            </a:r>
            <a:r>
              <a:rPr lang="en-US" sz="2000" dirty="0">
                <a:latin typeface="Times New Roman" panose="02020603050405020304" pitchFamily="18" charset="0"/>
                <a:cs typeface="Times New Roman" panose="02020603050405020304" pitchFamily="18" charset="0"/>
              </a:rPr>
              <a:t>the significant events </a:t>
            </a:r>
            <a:r>
              <a:rPr lang="en-US" sz="2000" dirty="0" smtClean="0">
                <a:latin typeface="Times New Roman" panose="02020603050405020304" pitchFamily="18" charset="0"/>
                <a:cs typeface="Times New Roman" panose="02020603050405020304" pitchFamily="18" charset="0"/>
              </a:rPr>
              <a:t>needed to adequately conduct the procurement to achieve effective competition.</a:t>
            </a:r>
            <a:endParaRPr lang="en-US" dirty="0"/>
          </a:p>
        </p:txBody>
      </p:sp>
      <p:sp>
        <p:nvSpPr>
          <p:cNvPr id="3" name="TextBox 2"/>
          <p:cNvSpPr txBox="1"/>
          <p:nvPr/>
        </p:nvSpPr>
        <p:spPr>
          <a:xfrm>
            <a:off x="668594" y="3165988"/>
            <a:ext cx="10432025" cy="2277547"/>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HUD Handbook 7460</a:t>
            </a:r>
          </a:p>
          <a:p>
            <a:endParaRPr lang="en-US"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“General</a:t>
            </a:r>
            <a:r>
              <a:rPr lang="en-US" sz="2400" dirty="0">
                <a:latin typeface="Times New Roman" panose="02020603050405020304" pitchFamily="18" charset="0"/>
                <a:cs typeface="Times New Roman" panose="02020603050405020304" pitchFamily="18" charset="0"/>
              </a:rPr>
              <a:t>. Planning is essential to managing the procurement function properly</a:t>
            </a:r>
            <a:r>
              <a:rPr lang="en-US" sz="2400" dirty="0" smtClean="0">
                <a:latin typeface="Times New Roman" panose="02020603050405020304" pitchFamily="18" charset="0"/>
                <a:cs typeface="Times New Roman" panose="02020603050405020304" pitchFamily="18" charset="0"/>
              </a:rPr>
              <a:t>; however</a:t>
            </a:r>
            <a:r>
              <a:rPr lang="en-US" sz="2400" dirty="0">
                <a:latin typeface="Times New Roman" panose="02020603050405020304" pitchFamily="18" charset="0"/>
                <a:cs typeface="Times New Roman" panose="02020603050405020304" pitchFamily="18" charset="0"/>
              </a:rPr>
              <a:t>, the type and extent of planning will depend on, among other factors, </a:t>
            </a:r>
            <a:r>
              <a:rPr lang="en-US" sz="2400" dirty="0" smtClean="0">
                <a:latin typeface="Times New Roman" panose="02020603050405020304" pitchFamily="18" charset="0"/>
                <a:cs typeface="Times New Roman" panose="02020603050405020304" pitchFamily="18" charset="0"/>
              </a:rPr>
              <a:t>the method </a:t>
            </a:r>
            <a:r>
              <a:rPr lang="en-US" sz="2400" dirty="0">
                <a:latin typeface="Times New Roman" panose="02020603050405020304" pitchFamily="18" charset="0"/>
                <a:cs typeface="Times New Roman" panose="02020603050405020304" pitchFamily="18" charset="0"/>
              </a:rPr>
              <a:t>and size of the procurement, with larger and more complex </a:t>
            </a:r>
            <a:r>
              <a:rPr lang="en-US" sz="2400" dirty="0" smtClean="0">
                <a:latin typeface="Times New Roman" panose="02020603050405020304" pitchFamily="18" charset="0"/>
                <a:cs typeface="Times New Roman" panose="02020603050405020304" pitchFamily="18" charset="0"/>
              </a:rPr>
              <a:t>procurements requiring </a:t>
            </a:r>
            <a:r>
              <a:rPr lang="en-US" sz="2400" dirty="0">
                <a:latin typeface="Times New Roman" panose="02020603050405020304" pitchFamily="18" charset="0"/>
                <a:cs typeface="Times New Roman" panose="02020603050405020304" pitchFamily="18" charset="0"/>
              </a:rPr>
              <a:t>more planning</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53759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3600" b="1" dirty="0" smtClean="0">
                <a:solidFill>
                  <a:srgbClr val="0000CC"/>
                </a:solidFill>
                <a:latin typeface="Times New Roman" panose="02020603050405020304" pitchFamily="18" charset="0"/>
                <a:cs typeface="Times New Roman" panose="02020603050405020304" pitchFamily="18" charset="0"/>
              </a:rPr>
              <a:t>SCHEDULE OF EVENTS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25910" y="2015613"/>
            <a:ext cx="9340645" cy="1077218"/>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SCHEDULE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EVENTS</a:t>
            </a:r>
          </a:p>
          <a:p>
            <a:r>
              <a:rPr lang="en-US" sz="2000" dirty="0">
                <a:latin typeface="Times New Roman" panose="02020603050405020304" pitchFamily="18" charset="0"/>
                <a:cs typeface="Times New Roman" panose="02020603050405020304" pitchFamily="18" charset="0"/>
              </a:rPr>
              <a:t>Based upon the </a:t>
            </a:r>
            <a:r>
              <a:rPr lang="en-US" sz="2000" dirty="0" smtClean="0">
                <a:latin typeface="Times New Roman" panose="02020603050405020304" pitchFamily="18" charset="0"/>
                <a:cs typeface="Times New Roman" panose="02020603050405020304" pitchFamily="18" charset="0"/>
              </a:rPr>
              <a:t>UGLG’s </a:t>
            </a:r>
            <a:r>
              <a:rPr lang="en-US" sz="2000" dirty="0">
                <a:latin typeface="Times New Roman" panose="02020603050405020304" pitchFamily="18" charset="0"/>
                <a:cs typeface="Times New Roman" panose="02020603050405020304" pitchFamily="18" charset="0"/>
              </a:rPr>
              <a:t>planning, the SCHEDULE OF EVENTS outlines the significant events needed to adequately conduct the procurement to achieve effective competition</a:t>
            </a:r>
            <a:r>
              <a:rPr lang="en-US" sz="2000" dirty="0" smtClean="0">
                <a:latin typeface="Times New Roman" panose="02020603050405020304" pitchFamily="18" charset="0"/>
                <a:cs typeface="Times New Roman" panose="02020603050405020304" pitchFamily="18" charset="0"/>
              </a:rPr>
              <a:t>.</a:t>
            </a:r>
            <a:endParaRPr lang="en-US" dirty="0"/>
          </a:p>
        </p:txBody>
      </p:sp>
      <p:sp>
        <p:nvSpPr>
          <p:cNvPr id="3" name="TextBox 2"/>
          <p:cNvSpPr txBox="1"/>
          <p:nvPr/>
        </p:nvSpPr>
        <p:spPr>
          <a:xfrm>
            <a:off x="825910" y="3342967"/>
            <a:ext cx="9969910" cy="2246769"/>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HUD Handbook 7460</a:t>
            </a:r>
          </a:p>
          <a:p>
            <a:endParaRPr lang="en-US" sz="1200" b="1"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“Careful </a:t>
            </a:r>
            <a:r>
              <a:rPr lang="en-US" sz="2000" dirty="0">
                <a:latin typeface="Times New Roman" panose="02020603050405020304" pitchFamily="18" charset="0"/>
                <a:cs typeface="Times New Roman" panose="02020603050405020304" pitchFamily="18" charset="0"/>
              </a:rPr>
              <a:t>advance planning provides the </a:t>
            </a:r>
            <a:r>
              <a:rPr lang="en-US" sz="2000" i="1" dirty="0" smtClean="0">
                <a:latin typeface="Times New Roman" panose="02020603050405020304" pitchFamily="18" charset="0"/>
                <a:cs typeface="Times New Roman" panose="02020603050405020304" pitchFamily="18" charset="0"/>
              </a:rPr>
              <a:t>UGLG</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with </a:t>
            </a:r>
            <a:r>
              <a:rPr lang="en-US" sz="2000" u="sng" dirty="0">
                <a:latin typeface="Times New Roman" panose="02020603050405020304" pitchFamily="18" charset="0"/>
                <a:cs typeface="Times New Roman" panose="02020603050405020304" pitchFamily="18" charset="0"/>
              </a:rPr>
              <a:t>adequate time to </a:t>
            </a:r>
            <a:r>
              <a:rPr lang="en-US" sz="2000" u="sng" dirty="0" smtClean="0">
                <a:latin typeface="Times New Roman" panose="02020603050405020304" pitchFamily="18" charset="0"/>
                <a:cs typeface="Times New Roman" panose="02020603050405020304" pitchFamily="18" charset="0"/>
              </a:rPr>
              <a:t>accomplish its </a:t>
            </a:r>
            <a:r>
              <a:rPr lang="en-US" sz="2000" u="sng" dirty="0">
                <a:latin typeface="Times New Roman" panose="02020603050405020304" pitchFamily="18" charset="0"/>
                <a:cs typeface="Times New Roman" panose="02020603050405020304" pitchFamily="18" charset="0"/>
              </a:rPr>
              <a:t>procurement actions</a:t>
            </a:r>
            <a:r>
              <a:rPr lang="en-US" sz="2000" dirty="0">
                <a:latin typeface="Times New Roman" panose="02020603050405020304" pitchFamily="18" charset="0"/>
                <a:cs typeface="Times New Roman" panose="02020603050405020304" pitchFamily="18" charset="0"/>
              </a:rPr>
              <a:t>. Advance planning helps to: </a:t>
            </a:r>
            <a:r>
              <a:rPr lang="en-US" sz="2000" u="sng" dirty="0">
                <a:latin typeface="Times New Roman" panose="02020603050405020304" pitchFamily="18" charset="0"/>
                <a:cs typeface="Times New Roman" panose="02020603050405020304" pitchFamily="18" charset="0"/>
              </a:rPr>
              <a:t>maximize competition </a:t>
            </a:r>
            <a:r>
              <a:rPr lang="en-US" sz="2000" dirty="0" smtClean="0">
                <a:latin typeface="Times New Roman" panose="02020603050405020304" pitchFamily="18" charset="0"/>
                <a:cs typeface="Times New Roman" panose="02020603050405020304" pitchFamily="18" charset="0"/>
              </a:rPr>
              <a:t>and competitive </a:t>
            </a:r>
            <a:r>
              <a:rPr lang="en-US" sz="2000" dirty="0">
                <a:latin typeface="Times New Roman" panose="02020603050405020304" pitchFamily="18" charset="0"/>
                <a:cs typeface="Times New Roman" panose="02020603050405020304" pitchFamily="18" charset="0"/>
              </a:rPr>
              <a:t>pricing among contracts and decrease the </a:t>
            </a:r>
            <a:r>
              <a:rPr lang="en-US" sz="2000" i="1" dirty="0" smtClean="0">
                <a:latin typeface="Times New Roman" panose="02020603050405020304" pitchFamily="18" charset="0"/>
                <a:cs typeface="Times New Roman" panose="02020603050405020304" pitchFamily="18" charset="0"/>
              </a:rPr>
              <a:t>UGLG</a:t>
            </a:r>
            <a:r>
              <a:rPr lang="en-US" sz="2000" dirty="0" smtClean="0">
                <a:latin typeface="Times New Roman" panose="02020603050405020304" pitchFamily="18" charset="0"/>
                <a:cs typeface="Times New Roman" panose="02020603050405020304" pitchFamily="18" charset="0"/>
              </a:rPr>
              <a:t>’s </a:t>
            </a:r>
            <a:r>
              <a:rPr lang="en-US" sz="2000" dirty="0">
                <a:latin typeface="Times New Roman" panose="02020603050405020304" pitchFamily="18" charset="0"/>
                <a:cs typeface="Times New Roman" panose="02020603050405020304" pitchFamily="18" charset="0"/>
              </a:rPr>
              <a:t>procurement costs</a:t>
            </a:r>
            <a:r>
              <a:rPr lang="en-US" sz="2000" dirty="0" smtClean="0">
                <a:latin typeface="Times New Roman" panose="02020603050405020304" pitchFamily="18" charset="0"/>
                <a:cs typeface="Times New Roman" panose="02020603050405020304" pitchFamily="18" charset="0"/>
              </a:rPr>
              <a:t>; reduce UGLG </a:t>
            </a:r>
            <a:r>
              <a:rPr lang="en-US" sz="2000" dirty="0">
                <a:latin typeface="Times New Roman" panose="02020603050405020304" pitchFamily="18" charset="0"/>
                <a:cs typeface="Times New Roman" panose="02020603050405020304" pitchFamily="18" charset="0"/>
              </a:rPr>
              <a:t>administrative costs; ensure that supplies and services are </a:t>
            </a:r>
            <a:r>
              <a:rPr lang="en-US" sz="2000" dirty="0" smtClean="0">
                <a:latin typeface="Times New Roman" panose="02020603050405020304" pitchFamily="18" charset="0"/>
                <a:cs typeface="Times New Roman" panose="02020603050405020304" pitchFamily="18" charset="0"/>
              </a:rPr>
              <a:t>obtained </a:t>
            </a:r>
            <a:r>
              <a:rPr lang="en-US" sz="2000" u="sng" dirty="0" smtClean="0">
                <a:latin typeface="Times New Roman" panose="02020603050405020304" pitchFamily="18" charset="0"/>
                <a:cs typeface="Times New Roman" panose="02020603050405020304" pitchFamily="18" charset="0"/>
              </a:rPr>
              <a:t>without </a:t>
            </a:r>
            <a:r>
              <a:rPr lang="en-US" sz="2000" u="sng" dirty="0">
                <a:latin typeface="Times New Roman" panose="02020603050405020304" pitchFamily="18" charset="0"/>
                <a:cs typeface="Times New Roman" panose="02020603050405020304" pitchFamily="18" charset="0"/>
              </a:rPr>
              <a:t>any need for re-procurement</a:t>
            </a:r>
            <a:r>
              <a:rPr lang="en-US" sz="2000" dirty="0">
                <a:latin typeface="Times New Roman" panose="02020603050405020304" pitchFamily="18" charset="0"/>
                <a:cs typeface="Times New Roman" panose="02020603050405020304" pitchFamily="18" charset="0"/>
              </a:rPr>
              <a:t>, e.g., resolving bid protests; and </a:t>
            </a:r>
            <a:r>
              <a:rPr lang="en-US" sz="2000" dirty="0" smtClean="0">
                <a:latin typeface="Times New Roman" panose="02020603050405020304" pitchFamily="18" charset="0"/>
                <a:cs typeface="Times New Roman" panose="02020603050405020304" pitchFamily="18" charset="0"/>
              </a:rPr>
              <a:t>minimize errors </a:t>
            </a:r>
            <a:r>
              <a:rPr lang="en-US" sz="2000" dirty="0">
                <a:latin typeface="Times New Roman" panose="02020603050405020304" pitchFamily="18" charset="0"/>
                <a:cs typeface="Times New Roman" panose="02020603050405020304" pitchFamily="18" charset="0"/>
              </a:rPr>
              <a:t>that occur when there is inadequate lead-time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211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3600" b="1" dirty="0" smtClean="0">
                <a:solidFill>
                  <a:srgbClr val="0000CC"/>
                </a:solidFill>
                <a:latin typeface="Times New Roman" panose="02020603050405020304" pitchFamily="18" charset="0"/>
                <a:cs typeface="Times New Roman" panose="02020603050405020304" pitchFamily="18" charset="0"/>
              </a:rPr>
              <a:t>SCHEDULE OF EVENTS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25910" y="2015613"/>
            <a:ext cx="10333703" cy="1077218"/>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SCHEDULE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EVENTS</a:t>
            </a:r>
          </a:p>
          <a:p>
            <a:r>
              <a:rPr lang="en-US" sz="2000" dirty="0">
                <a:latin typeface="Times New Roman" panose="02020603050405020304" pitchFamily="18" charset="0"/>
                <a:cs typeface="Times New Roman" panose="02020603050405020304" pitchFamily="18" charset="0"/>
              </a:rPr>
              <a:t>Based upon the UGLG’s planning, the SCHEDULE OF EVENTS outlines the significant events needed to adequately conduct the procurement to achieve effective competition</a:t>
            </a:r>
            <a:r>
              <a:rPr lang="en-US" sz="2000" dirty="0" smtClean="0">
                <a:latin typeface="Times New Roman" panose="02020603050405020304" pitchFamily="18" charset="0"/>
                <a:cs typeface="Times New Roman" panose="02020603050405020304" pitchFamily="18" charset="0"/>
              </a:rPr>
              <a:t>.</a:t>
            </a:r>
            <a:endParaRPr lang="en-US" dirty="0"/>
          </a:p>
        </p:txBody>
      </p:sp>
      <p:sp>
        <p:nvSpPr>
          <p:cNvPr id="3" name="TextBox 2"/>
          <p:cNvSpPr txBox="1"/>
          <p:nvPr/>
        </p:nvSpPr>
        <p:spPr>
          <a:xfrm>
            <a:off x="924232" y="3410367"/>
            <a:ext cx="9969910" cy="1446550"/>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HUD Handbook 7460</a:t>
            </a:r>
          </a:p>
          <a:p>
            <a:endParaRPr lang="en-US" sz="1200" b="1"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Poor planning </a:t>
            </a:r>
            <a:r>
              <a:rPr lang="en-US" sz="2400" dirty="0" smtClean="0">
                <a:latin typeface="Times New Roman" panose="02020603050405020304" pitchFamily="18" charset="0"/>
                <a:cs typeface="Times New Roman" panose="02020603050405020304" pitchFamily="18" charset="0"/>
              </a:rPr>
              <a:t>or lack </a:t>
            </a:r>
            <a:r>
              <a:rPr lang="en-US" sz="2400" dirty="0">
                <a:latin typeface="Times New Roman" panose="02020603050405020304" pitchFamily="18" charset="0"/>
                <a:cs typeface="Times New Roman" panose="02020603050405020304" pitchFamily="18" charset="0"/>
              </a:rPr>
              <a:t>of planning is </a:t>
            </a:r>
            <a:r>
              <a:rPr lang="en-US" sz="2400" u="sng" dirty="0">
                <a:latin typeface="Times New Roman" panose="02020603050405020304" pitchFamily="18" charset="0"/>
                <a:cs typeface="Times New Roman" panose="02020603050405020304" pitchFamily="18" charset="0"/>
              </a:rPr>
              <a:t>not justification </a:t>
            </a:r>
            <a:r>
              <a:rPr lang="en-US" sz="2400" dirty="0">
                <a:latin typeface="Times New Roman" panose="02020603050405020304" pitchFamily="18" charset="0"/>
                <a:cs typeface="Times New Roman" panose="02020603050405020304" pitchFamily="18" charset="0"/>
              </a:rPr>
              <a:t>for emergency or sole-source </a:t>
            </a:r>
            <a:r>
              <a:rPr lang="en-US" sz="2400" dirty="0" smtClean="0">
                <a:latin typeface="Times New Roman" panose="02020603050405020304" pitchFamily="18" charset="0"/>
                <a:cs typeface="Times New Roman" panose="02020603050405020304" pitchFamily="18" charset="0"/>
              </a:rPr>
              <a:t>procurements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9186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2800" b="1" dirty="0" smtClean="0">
                <a:solidFill>
                  <a:srgbClr val="0000CC"/>
                </a:solidFill>
                <a:latin typeface="Times New Roman" panose="02020603050405020304" pitchFamily="18" charset="0"/>
                <a:cs typeface="Times New Roman" panose="02020603050405020304" pitchFamily="18" charset="0"/>
              </a:rPr>
              <a:t>-  </a:t>
            </a:r>
            <a:r>
              <a:rPr lang="en-US" sz="3600" b="1" dirty="0" smtClean="0">
                <a:solidFill>
                  <a:srgbClr val="0000CC"/>
                </a:solidFill>
                <a:latin typeface="Times New Roman" panose="02020603050405020304" pitchFamily="18" charset="0"/>
                <a:cs typeface="Times New Roman" panose="02020603050405020304" pitchFamily="18" charset="0"/>
              </a:rPr>
              <a:t>SCHEDULE OF EVENTS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082636" y="2963730"/>
            <a:ext cx="8552977" cy="2585323"/>
          </a:xfrm>
          <a:prstGeom prst="rect">
            <a:avLst/>
          </a:prstGeom>
          <a:solidFill>
            <a:schemeClr val="accent1">
              <a:lumMod val="20000"/>
              <a:lumOff val="80000"/>
            </a:schemeClr>
          </a:solidFill>
          <a:ln w="38100">
            <a:solidFill>
              <a:schemeClr val="tx1"/>
            </a:solidFill>
          </a:ln>
        </p:spPr>
        <p:txBody>
          <a:bodyPr wrap="square" rtlCol="0">
            <a:spAutoFit/>
          </a:bodyPr>
          <a:lstStyle/>
          <a:p>
            <a:r>
              <a:rPr lang="en-US" i="1" dirty="0" smtClean="0">
                <a:latin typeface="Garamond" panose="02020404030301010803" pitchFamily="18" charset="0"/>
                <a:cs typeface="Times New Roman" panose="02020603050405020304" pitchFamily="18" charset="0"/>
              </a:rPr>
              <a:t>Issuance of RFP                                  March 31, 202X</a:t>
            </a:r>
          </a:p>
          <a:p>
            <a:r>
              <a:rPr lang="en-US" i="1" dirty="0" smtClean="0">
                <a:latin typeface="Garamond" panose="02020404030301010803" pitchFamily="18" charset="0"/>
                <a:cs typeface="Times New Roman" panose="02020603050405020304" pitchFamily="18" charset="0"/>
              </a:rPr>
              <a:t>Date inquires due			         	April 14, 202X</a:t>
            </a:r>
          </a:p>
          <a:p>
            <a:r>
              <a:rPr lang="en-US" i="1" dirty="0" smtClean="0">
                <a:latin typeface="Garamond" panose="02020404030301010803" pitchFamily="18" charset="0"/>
                <a:cs typeface="Times New Roman" panose="02020603050405020304" pitchFamily="18" charset="0"/>
              </a:rPr>
              <a:t>Response to inquire			        April 19, 202X</a:t>
            </a:r>
          </a:p>
          <a:p>
            <a:r>
              <a:rPr lang="en-US" i="1" dirty="0" smtClean="0">
                <a:latin typeface="Garamond" panose="02020404030301010803" pitchFamily="18" charset="0"/>
                <a:cs typeface="Times New Roman" panose="02020603050405020304" pitchFamily="18" charset="0"/>
              </a:rPr>
              <a:t>Proposal due date			        	April 30, 202X</a:t>
            </a:r>
          </a:p>
          <a:p>
            <a:r>
              <a:rPr lang="en-US" i="1" dirty="0" smtClean="0">
                <a:latin typeface="Garamond" panose="02020404030301010803" pitchFamily="18" charset="0"/>
                <a:cs typeface="Times New Roman" panose="02020603050405020304" pitchFamily="18" charset="0"/>
              </a:rPr>
              <a:t>Extended deadline*			        May 15, 202X</a:t>
            </a:r>
          </a:p>
          <a:p>
            <a:r>
              <a:rPr lang="en-US" i="1" dirty="0" smtClean="0">
                <a:latin typeface="Garamond" panose="02020404030301010803" pitchFamily="18" charset="0"/>
                <a:cs typeface="Times New Roman" panose="02020603050405020304" pitchFamily="18" charset="0"/>
              </a:rPr>
              <a:t>Oral interviews begin**		       		May 21, 202X</a:t>
            </a:r>
          </a:p>
          <a:p>
            <a:endParaRPr lang="en-US" i="1" dirty="0">
              <a:latin typeface="Garamond" panose="02020404030301010803" pitchFamily="18" charset="0"/>
              <a:cs typeface="Times New Roman" panose="02020603050405020304" pitchFamily="18" charset="0"/>
            </a:endParaRPr>
          </a:p>
          <a:p>
            <a:r>
              <a:rPr lang="en-US" i="1" dirty="0" smtClean="0">
                <a:latin typeface="Garamond" panose="02020404030301010803" pitchFamily="18" charset="0"/>
                <a:cs typeface="Times New Roman" panose="02020603050405020304" pitchFamily="18" charset="0"/>
              </a:rPr>
              <a:t>*    If insufficient responses are received by the proposal due date</a:t>
            </a:r>
          </a:p>
          <a:p>
            <a:r>
              <a:rPr lang="en-US" i="1" dirty="0" smtClean="0">
                <a:latin typeface="Garamond" panose="02020404030301010803" pitchFamily="18" charset="0"/>
                <a:cs typeface="Times New Roman" panose="02020603050405020304" pitchFamily="18" charset="0"/>
              </a:rPr>
              <a:t>**  If a two step process is utilized to interview the shortlist candidates</a:t>
            </a:r>
            <a:endParaRPr lang="en-US" i="1" dirty="0">
              <a:latin typeface="Garamond" panose="02020404030301010803" pitchFamily="18" charset="0"/>
              <a:cs typeface="Times New Roman" panose="02020603050405020304" pitchFamily="18" charset="0"/>
            </a:endParaRPr>
          </a:p>
        </p:txBody>
      </p:sp>
      <p:sp>
        <p:nvSpPr>
          <p:cNvPr id="10" name="TextBox 9"/>
          <p:cNvSpPr txBox="1"/>
          <p:nvPr/>
        </p:nvSpPr>
        <p:spPr>
          <a:xfrm>
            <a:off x="825911" y="2015613"/>
            <a:ext cx="5515896" cy="1046440"/>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SCHEDULE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EVENTS</a:t>
            </a:r>
          </a:p>
          <a:p>
            <a:r>
              <a:rPr lang="en-US" sz="2000" dirty="0" smtClean="0">
                <a:latin typeface="Times New Roman" panose="02020603050405020304" pitchFamily="18" charset="0"/>
                <a:cs typeface="Times New Roman" panose="02020603050405020304" pitchFamily="18" charset="0"/>
              </a:rPr>
              <a:t>Outlines </a:t>
            </a:r>
            <a:r>
              <a:rPr lang="en-US" sz="2000" dirty="0">
                <a:latin typeface="Times New Roman" panose="02020603050405020304" pitchFamily="18" charset="0"/>
                <a:cs typeface="Times New Roman" panose="02020603050405020304" pitchFamily="18" charset="0"/>
              </a:rPr>
              <a:t>the significant events of the </a:t>
            </a:r>
            <a:r>
              <a:rPr lang="en-US" sz="2000" dirty="0" smtClean="0">
                <a:latin typeface="Times New Roman" panose="02020603050405020304" pitchFamily="18" charset="0"/>
                <a:cs typeface="Times New Roman" panose="02020603050405020304" pitchFamily="18" charset="0"/>
              </a:rPr>
              <a:t>procurement</a:t>
            </a:r>
          </a:p>
          <a:p>
            <a:endParaRPr lang="en-US" dirty="0"/>
          </a:p>
        </p:txBody>
      </p:sp>
      <p:sp>
        <p:nvSpPr>
          <p:cNvPr id="5" name="TextBox 4"/>
          <p:cNvSpPr txBox="1"/>
          <p:nvPr/>
        </p:nvSpPr>
        <p:spPr>
          <a:xfrm>
            <a:off x="1180962" y="5549053"/>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3116073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26455" y="1623847"/>
            <a:ext cx="10539091" cy="461665"/>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 or SCOPE OF WORK  (SOW)]</a:t>
            </a:r>
          </a:p>
        </p:txBody>
      </p:sp>
      <p:sp>
        <p:nvSpPr>
          <p:cNvPr id="5" name="TextBox 4"/>
          <p:cNvSpPr txBox="1"/>
          <p:nvPr/>
        </p:nvSpPr>
        <p:spPr>
          <a:xfrm>
            <a:off x="581193" y="2085512"/>
            <a:ext cx="11217517" cy="3600986"/>
          </a:xfrm>
          <a:prstGeom prst="rect">
            <a:avLst/>
          </a:prstGeom>
          <a:noFill/>
        </p:spPr>
        <p:txBody>
          <a:bodyPr wrap="square" rtlCol="0">
            <a:spAutoFit/>
          </a:bodyPr>
          <a:lstStyle/>
          <a:p>
            <a:r>
              <a:rPr lang="en-US" sz="2800" b="1" dirty="0" smtClean="0">
                <a:latin typeface="Times New Roman" panose="02020603050405020304" pitchFamily="18" charset="0"/>
                <a:ea typeface="Cambria" panose="02040503050406030204" pitchFamily="18" charset="0"/>
                <a:cs typeface="Times New Roman" panose="02020603050405020304" pitchFamily="18" charset="0"/>
              </a:rPr>
              <a:t>HUD Handbook 7460</a:t>
            </a:r>
          </a:p>
          <a:p>
            <a:endParaRPr lang="en-US" dirty="0">
              <a:latin typeface="Cambria" panose="02040503050406030204" pitchFamily="18" charset="0"/>
              <a:ea typeface="Cambria" panose="02040503050406030204" pitchFamily="18" charset="0"/>
            </a:endParaRPr>
          </a:p>
          <a:p>
            <a:r>
              <a:rPr lang="en-US" dirty="0" smtClean="0">
                <a:latin typeface="Cambria" panose="02040503050406030204" pitchFamily="18" charset="0"/>
                <a:ea typeface="Cambria" panose="02040503050406030204" pitchFamily="18" charset="0"/>
              </a:rPr>
              <a:t>“The </a:t>
            </a:r>
            <a:r>
              <a:rPr lang="en-US" dirty="0">
                <a:latin typeface="Cambria" panose="02040503050406030204" pitchFamily="18" charset="0"/>
                <a:ea typeface="Cambria" panose="02040503050406030204" pitchFamily="18" charset="0"/>
              </a:rPr>
              <a:t>adequacy and detail of the SOW may affect the number of </a:t>
            </a:r>
            <a:r>
              <a:rPr lang="en-US" dirty="0" err="1" smtClean="0">
                <a:latin typeface="Cambria" panose="02040503050406030204" pitchFamily="18" charset="0"/>
                <a:ea typeface="Cambria" panose="02040503050406030204" pitchFamily="18" charset="0"/>
              </a:rPr>
              <a:t>offerors</a:t>
            </a:r>
            <a:r>
              <a:rPr lang="en-US" dirty="0" smtClean="0">
                <a:latin typeface="Cambria" panose="02040503050406030204" pitchFamily="18" charset="0"/>
                <a:ea typeface="Cambria" panose="02040503050406030204" pitchFamily="18" charset="0"/>
              </a:rPr>
              <a:t> who </a:t>
            </a:r>
            <a:r>
              <a:rPr lang="en-US" dirty="0">
                <a:latin typeface="Cambria" panose="02040503050406030204" pitchFamily="18" charset="0"/>
                <a:ea typeface="Cambria" panose="02040503050406030204" pitchFamily="18" charset="0"/>
              </a:rPr>
              <a:t>are willing and able to respond. If the SOW is not specific enough</a:t>
            </a:r>
            <a:r>
              <a:rPr lang="en-US" dirty="0" smtClean="0">
                <a:latin typeface="Cambria" panose="02040503050406030204" pitchFamily="18" charset="0"/>
                <a:ea typeface="Cambria" panose="02040503050406030204" pitchFamily="18" charset="0"/>
              </a:rPr>
              <a:t>, some </a:t>
            </a:r>
            <a:r>
              <a:rPr lang="en-US" dirty="0">
                <a:latin typeface="Cambria" panose="02040503050406030204" pitchFamily="18" charset="0"/>
                <a:ea typeface="Cambria" panose="02040503050406030204" pitchFamily="18" charset="0"/>
              </a:rPr>
              <a:t>may not respond, either because of uncertainty about the </a:t>
            </a:r>
            <a:r>
              <a:rPr lang="en-US" dirty="0" smtClean="0">
                <a:latin typeface="Cambria" panose="02040503050406030204" pitchFamily="18" charset="0"/>
                <a:ea typeface="Cambria" panose="02040503050406030204" pitchFamily="18" charset="0"/>
              </a:rPr>
              <a:t>risks involved </a:t>
            </a:r>
            <a:r>
              <a:rPr lang="en-US" dirty="0">
                <a:latin typeface="Cambria" panose="02040503050406030204" pitchFamily="18" charset="0"/>
                <a:ea typeface="Cambria" panose="02040503050406030204" pitchFamily="18" charset="0"/>
              </a:rPr>
              <a:t>or because they may not understand the relationship of </a:t>
            </a:r>
            <a:r>
              <a:rPr lang="en-US" dirty="0" smtClean="0">
                <a:latin typeface="Cambria" panose="02040503050406030204" pitchFamily="18" charset="0"/>
                <a:ea typeface="Cambria" panose="02040503050406030204" pitchFamily="18" charset="0"/>
              </a:rPr>
              <a:t>the requirement </a:t>
            </a:r>
            <a:r>
              <a:rPr lang="en-US" dirty="0">
                <a:latin typeface="Cambria" panose="02040503050406030204" pitchFamily="18" charset="0"/>
                <a:ea typeface="Cambria" panose="02040503050406030204" pitchFamily="18" charset="0"/>
              </a:rPr>
              <a:t>to their own particular capabilities</a:t>
            </a:r>
            <a:r>
              <a:rPr lang="en-US" dirty="0" smtClean="0">
                <a:latin typeface="Cambria" panose="02040503050406030204" pitchFamily="18" charset="0"/>
                <a:ea typeface="Cambria" panose="02040503050406030204" pitchFamily="18" charset="0"/>
              </a:rPr>
              <a:t>.”</a:t>
            </a:r>
          </a:p>
          <a:p>
            <a:endParaRPr lang="en-US" dirty="0">
              <a:latin typeface="Cambria" panose="02040503050406030204" pitchFamily="18" charset="0"/>
              <a:ea typeface="Cambria" panose="02040503050406030204" pitchFamily="18" charset="0"/>
            </a:endParaRPr>
          </a:p>
          <a:p>
            <a:r>
              <a:rPr lang="en-US" sz="2000" dirty="0" smtClean="0">
                <a:latin typeface="Cambria" panose="02040503050406030204" pitchFamily="18" charset="0"/>
                <a:ea typeface="Cambria" panose="02040503050406030204" pitchFamily="18" charset="0"/>
              </a:rPr>
              <a:t>“</a:t>
            </a:r>
            <a:r>
              <a:rPr lang="en-US" dirty="0" smtClean="0">
                <a:latin typeface="Cambria" panose="02040503050406030204" pitchFamily="18" charset="0"/>
                <a:ea typeface="Cambria" panose="02040503050406030204" pitchFamily="18" charset="0"/>
              </a:rPr>
              <a:t>The </a:t>
            </a:r>
            <a:r>
              <a:rPr lang="en-US" dirty="0">
                <a:latin typeface="Cambria" panose="02040503050406030204" pitchFamily="18" charset="0"/>
                <a:ea typeface="Cambria" panose="02040503050406030204" pitchFamily="18" charset="0"/>
              </a:rPr>
              <a:t>SOW </a:t>
            </a:r>
            <a:r>
              <a:rPr lang="en-US" dirty="0" smtClean="0">
                <a:latin typeface="Cambria" panose="02040503050406030204" pitchFamily="18" charset="0"/>
                <a:ea typeface="Cambria" panose="02040503050406030204" pitchFamily="18" charset="0"/>
              </a:rPr>
              <a:t>establishes conclusive </a:t>
            </a:r>
            <a:r>
              <a:rPr lang="en-US" dirty="0">
                <a:latin typeface="Cambria" panose="02040503050406030204" pitchFamily="18" charset="0"/>
                <a:ea typeface="Cambria" panose="02040503050406030204" pitchFamily="18" charset="0"/>
              </a:rPr>
              <a:t>baseline tasks that are the foundation for sound evaluation</a:t>
            </a:r>
          </a:p>
          <a:p>
            <a:r>
              <a:rPr lang="en-US" dirty="0">
                <a:latin typeface="Cambria" panose="02040503050406030204" pitchFamily="18" charset="0"/>
                <a:ea typeface="Cambria" panose="02040503050406030204" pitchFamily="18" charset="0"/>
              </a:rPr>
              <a:t>criteria. The SOW plays a significant role in the proposal evaluation </a:t>
            </a:r>
            <a:r>
              <a:rPr lang="en-US" dirty="0" smtClean="0">
                <a:latin typeface="Cambria" panose="02040503050406030204" pitchFamily="18" charset="0"/>
                <a:ea typeface="Cambria" panose="02040503050406030204" pitchFamily="18" charset="0"/>
              </a:rPr>
              <a:t>and contractor </a:t>
            </a:r>
            <a:r>
              <a:rPr lang="en-US" dirty="0">
                <a:latin typeface="Cambria" panose="02040503050406030204" pitchFamily="18" charset="0"/>
                <a:ea typeface="Cambria" panose="02040503050406030204" pitchFamily="18" charset="0"/>
              </a:rPr>
              <a:t>selection process</a:t>
            </a:r>
            <a:r>
              <a:rPr lang="en-US" dirty="0" smtClean="0">
                <a:latin typeface="Cambria" panose="02040503050406030204" pitchFamily="18" charset="0"/>
                <a:ea typeface="Cambria" panose="02040503050406030204" pitchFamily="18" charset="0"/>
              </a:rPr>
              <a:t>.”</a:t>
            </a:r>
          </a:p>
          <a:p>
            <a:endParaRPr lang="en-US" dirty="0">
              <a:latin typeface="Cambria" panose="02040503050406030204" pitchFamily="18" charset="0"/>
              <a:ea typeface="Cambria" panose="02040503050406030204" pitchFamily="18" charset="0"/>
            </a:endParaRPr>
          </a:p>
          <a:p>
            <a:r>
              <a:rPr lang="en-US" dirty="0" smtClean="0">
                <a:latin typeface="Cambria" panose="02040503050406030204" pitchFamily="18" charset="0"/>
                <a:ea typeface="Cambria" panose="02040503050406030204" pitchFamily="18" charset="0"/>
              </a:rPr>
              <a:t>“The </a:t>
            </a:r>
            <a:r>
              <a:rPr lang="en-US" dirty="0">
                <a:latin typeface="Cambria" panose="02040503050406030204" pitchFamily="18" charset="0"/>
                <a:ea typeface="Cambria" panose="02040503050406030204" pitchFamily="18" charset="0"/>
              </a:rPr>
              <a:t>SOW also becomes the standard for measuring </a:t>
            </a:r>
            <a:r>
              <a:rPr lang="en-US" dirty="0" smtClean="0">
                <a:latin typeface="Cambria" panose="02040503050406030204" pitchFamily="18" charset="0"/>
                <a:ea typeface="Cambria" panose="02040503050406030204" pitchFamily="18" charset="0"/>
              </a:rPr>
              <a:t>contractor performance</a:t>
            </a:r>
            <a:r>
              <a:rPr lang="en-US" dirty="0">
                <a:latin typeface="Cambria" panose="02040503050406030204" pitchFamily="18" charset="0"/>
                <a:ea typeface="Cambria" panose="02040503050406030204" pitchFamily="18" charset="0"/>
              </a:rPr>
              <a:t>. When a question arises over an apparent increase in </a:t>
            </a:r>
            <a:r>
              <a:rPr lang="en-US" dirty="0" smtClean="0">
                <a:latin typeface="Cambria" panose="02040503050406030204" pitchFamily="18" charset="0"/>
                <a:ea typeface="Cambria" panose="02040503050406030204" pitchFamily="18" charset="0"/>
              </a:rPr>
              <a:t>the scope </a:t>
            </a:r>
            <a:r>
              <a:rPr lang="en-US" dirty="0">
                <a:latin typeface="Cambria" panose="02040503050406030204" pitchFamily="18" charset="0"/>
                <a:ea typeface="Cambria" panose="02040503050406030204" pitchFamily="18" charset="0"/>
              </a:rPr>
              <a:t>of the work to be performed, the SOW is the baseline document </a:t>
            </a:r>
            <a:r>
              <a:rPr lang="en-US" dirty="0" smtClean="0">
                <a:latin typeface="Cambria" panose="02040503050406030204" pitchFamily="18" charset="0"/>
                <a:ea typeface="Cambria" panose="02040503050406030204" pitchFamily="18" charset="0"/>
              </a:rPr>
              <a:t>for resolving </a:t>
            </a:r>
            <a:r>
              <a:rPr lang="en-US" dirty="0">
                <a:latin typeface="Cambria" panose="02040503050406030204" pitchFamily="18" charset="0"/>
                <a:ea typeface="Cambria" panose="02040503050406030204" pitchFamily="18" charset="0"/>
              </a:rPr>
              <a:t>the question</a:t>
            </a:r>
            <a:r>
              <a:rPr lang="en-US" dirty="0" smtClean="0">
                <a:latin typeface="Cambria" panose="02040503050406030204" pitchFamily="18" charset="0"/>
                <a:ea typeface="Cambria" panose="02040503050406030204" pitchFamily="18" charset="0"/>
              </a:rPr>
              <a:t>.”</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81634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07683" y="3044024"/>
            <a:ext cx="9241233" cy="1938992"/>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000" i="1" dirty="0" smtClean="0">
                <a:latin typeface="Garamond" panose="02020404030301010803" pitchFamily="18" charset="0"/>
                <a:cs typeface="Times New Roman" panose="02020603050405020304" pitchFamily="18" charset="0"/>
              </a:rPr>
              <a:t>The major tasks to be completed for Phase I of the Redevelopment program:</a:t>
            </a:r>
          </a:p>
          <a:p>
            <a:r>
              <a:rPr lang="en-US" sz="2000" i="1" dirty="0" smtClean="0">
                <a:latin typeface="Garamond" panose="02020404030301010803" pitchFamily="18" charset="0"/>
                <a:cs typeface="Times New Roman" panose="02020603050405020304" pitchFamily="18" charset="0"/>
              </a:rPr>
              <a:t>a. Conduct preliminary feasibility studies for the selection of at least three projects in each target area;</a:t>
            </a:r>
          </a:p>
          <a:p>
            <a:r>
              <a:rPr lang="en-US" sz="2000" i="1" dirty="0" smtClean="0">
                <a:latin typeface="Garamond" panose="02020404030301010803" pitchFamily="18" charset="0"/>
                <a:cs typeface="Times New Roman" panose="02020603050405020304" pitchFamily="18" charset="0"/>
              </a:rPr>
              <a:t>b. Provide a list of pros and cons for each prospective project</a:t>
            </a:r>
          </a:p>
          <a:p>
            <a:r>
              <a:rPr lang="en-US" sz="2000" i="1" dirty="0" smtClean="0">
                <a:latin typeface="Garamond" panose="02020404030301010803" pitchFamily="18" charset="0"/>
                <a:cs typeface="Times New Roman" panose="02020603050405020304" pitchFamily="18" charset="0"/>
              </a:rPr>
              <a:t>c. Be prepared to develop a ranking of projects based upon the City Planning Commission input</a:t>
            </a:r>
          </a:p>
          <a:p>
            <a:r>
              <a:rPr lang="en-US" sz="2000" i="1" dirty="0" smtClean="0">
                <a:latin typeface="Garamond" panose="02020404030301010803" pitchFamily="18" charset="0"/>
                <a:cs typeface="Times New Roman" panose="02020603050405020304" pitchFamily="18" charset="0"/>
              </a:rPr>
              <a:t>d. Confirm financial commitments of each project</a:t>
            </a:r>
          </a:p>
          <a:p>
            <a:r>
              <a:rPr lang="en-US" sz="2000" i="1" dirty="0" smtClean="0">
                <a:latin typeface="Garamond" panose="02020404030301010803" pitchFamily="18" charset="0"/>
                <a:cs typeface="Times New Roman" panose="02020603050405020304" pitchFamily="18" charset="0"/>
              </a:rPr>
              <a:t>e. Provide a final priority list of the projects with confirmed financial commitments.</a:t>
            </a:r>
            <a:endParaRPr lang="en-US" sz="2000" i="1" dirty="0">
              <a:latin typeface="Garamond" panose="02020404030301010803" pitchFamily="18" charset="0"/>
              <a:cs typeface="Times New Roman" panose="02020603050405020304" pitchFamily="18" charset="0"/>
            </a:endParaRPr>
          </a:p>
        </p:txBody>
      </p:sp>
      <p:sp>
        <p:nvSpPr>
          <p:cNvPr id="10" name="TextBox 9"/>
          <p:cNvSpPr txBox="1"/>
          <p:nvPr/>
        </p:nvSpPr>
        <p:spPr>
          <a:xfrm>
            <a:off x="826455" y="162384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4" name="TextBox 3"/>
          <p:cNvSpPr txBox="1"/>
          <p:nvPr/>
        </p:nvSpPr>
        <p:spPr>
          <a:xfrm>
            <a:off x="8280549" y="1865746"/>
            <a:ext cx="3536735" cy="1200329"/>
          </a:xfrm>
          <a:prstGeom prst="rect">
            <a:avLst/>
          </a:prstGeom>
          <a:noFill/>
        </p:spPr>
        <p:txBody>
          <a:bodyPr wrap="square" rtlCol="0">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objectives</a:t>
            </a: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requirements</a:t>
            </a: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elements </a:t>
            </a:r>
            <a:r>
              <a:rPr lang="en-US" b="1" dirty="0">
                <a:latin typeface="Times New Roman" panose="02020603050405020304" pitchFamily="18" charset="0"/>
                <a:cs typeface="Times New Roman" panose="02020603050405020304" pitchFamily="18" charset="0"/>
              </a:rPr>
              <a:t>&amp; deliverables</a:t>
            </a:r>
          </a:p>
          <a:p>
            <a:endParaRPr lang="en-US" dirty="0"/>
          </a:p>
        </p:txBody>
      </p:sp>
      <p:sp>
        <p:nvSpPr>
          <p:cNvPr id="6" name="TextBox 5"/>
          <p:cNvSpPr txBox="1"/>
          <p:nvPr/>
        </p:nvSpPr>
        <p:spPr>
          <a:xfrm>
            <a:off x="1032932" y="5006902"/>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916034" y="2551226"/>
            <a:ext cx="2967707"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One</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9780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16035" y="3036899"/>
            <a:ext cx="9241233" cy="3139321"/>
          </a:xfrm>
          <a:prstGeom prst="rect">
            <a:avLst/>
          </a:prstGeom>
          <a:solidFill>
            <a:schemeClr val="accent1">
              <a:lumMod val="20000"/>
              <a:lumOff val="80000"/>
            </a:schemeClr>
          </a:solidFill>
          <a:ln w="38100">
            <a:solidFill>
              <a:schemeClr val="tx1"/>
            </a:solidFill>
          </a:ln>
        </p:spPr>
        <p:txBody>
          <a:bodyPr wrap="square" rtlCol="0">
            <a:spAutoFit/>
          </a:bodyPr>
          <a:lstStyle/>
          <a:p>
            <a:pPr marL="285750" lvl="0" indent="-285750">
              <a:buFont typeface="Wingdings" panose="05000000000000000000" pitchFamily="2" charset="2"/>
              <a:buChar char="§"/>
            </a:pPr>
            <a:r>
              <a:rPr lang="en-US" i="1" dirty="0">
                <a:latin typeface="Garamond" panose="02020404030301010803" pitchFamily="18" charset="0"/>
              </a:rPr>
              <a:t>Assist the </a:t>
            </a:r>
            <a:r>
              <a:rPr lang="en-US" i="1" dirty="0" smtClean="0">
                <a:latin typeface="Garamond" panose="02020404030301010803" pitchFamily="18" charset="0"/>
              </a:rPr>
              <a:t>UGLG in </a:t>
            </a:r>
            <a:r>
              <a:rPr lang="en-US" i="1" dirty="0">
                <a:latin typeface="Garamond" panose="02020404030301010803" pitchFamily="18" charset="0"/>
              </a:rPr>
              <a:t>setting up and maintaining their general LCDBG program files in accordance with the requirements of 24 CFR 570.490(b) and the requirements of Part A of the current</a:t>
            </a:r>
            <a:r>
              <a:rPr lang="en-US" i="1" dirty="0" smtClean="0">
                <a:latin typeface="Garamond" panose="02020404030301010803" pitchFamily="18" charset="0"/>
              </a:rPr>
              <a:t> </a:t>
            </a:r>
            <a:r>
              <a:rPr lang="en-US" i="1" dirty="0">
                <a:latin typeface="Garamond" panose="02020404030301010803" pitchFamily="18" charset="0"/>
              </a:rPr>
              <a:t>LCDBG Program Handbook</a:t>
            </a:r>
            <a:r>
              <a:rPr lang="en-US" i="1" dirty="0" smtClean="0"/>
              <a:t>.</a:t>
            </a:r>
          </a:p>
          <a:p>
            <a:pPr marL="285750" indent="-285750">
              <a:buFont typeface="Wingdings" panose="05000000000000000000" pitchFamily="2" charset="2"/>
              <a:buChar char="§"/>
            </a:pPr>
            <a:r>
              <a:rPr lang="en-US" i="1" dirty="0">
                <a:latin typeface="Garamond" panose="02020404030301010803" pitchFamily="18" charset="0"/>
              </a:rPr>
              <a:t>Assist the </a:t>
            </a:r>
            <a:r>
              <a:rPr lang="en-US" i="1" dirty="0" smtClean="0">
                <a:latin typeface="Garamond" panose="02020404030301010803" pitchFamily="18" charset="0"/>
              </a:rPr>
              <a:t>UGLG in </a:t>
            </a:r>
            <a:r>
              <a:rPr lang="en-US" i="1" dirty="0">
                <a:latin typeface="Garamond" panose="02020404030301010803" pitchFamily="18" charset="0"/>
              </a:rPr>
              <a:t>reviewing and updating as appropriate their policies regarding equal opportunity in accordance with 24 CFR 570.602, and the requirements of Part A </a:t>
            </a:r>
            <a:r>
              <a:rPr lang="en-US" i="1" dirty="0" smtClean="0">
                <a:latin typeface="Garamond" panose="02020404030301010803" pitchFamily="18" charset="0"/>
              </a:rPr>
              <a:t>of the </a:t>
            </a:r>
            <a:r>
              <a:rPr lang="en-US" i="1" dirty="0">
                <a:latin typeface="Garamond" panose="02020404030301010803" pitchFamily="18" charset="0"/>
              </a:rPr>
              <a:t>current LCDBG Handbook</a:t>
            </a:r>
            <a:r>
              <a:rPr lang="en-US" i="1" dirty="0" smtClean="0">
                <a:latin typeface="Garamond" panose="02020404030301010803" pitchFamily="18" charset="0"/>
              </a:rPr>
              <a:t>.</a:t>
            </a:r>
          </a:p>
          <a:p>
            <a:pPr marL="285750" indent="-285750">
              <a:buFont typeface="Wingdings" panose="05000000000000000000" pitchFamily="2" charset="2"/>
              <a:buChar char="§"/>
            </a:pPr>
            <a:r>
              <a:rPr lang="en-US" i="1" dirty="0">
                <a:latin typeface="Garamond" panose="02020404030301010803" pitchFamily="18" charset="0"/>
              </a:rPr>
              <a:t>Maintaining documentation for meeting the CDBG National Objective in accordance with the requirements of 24 CFR 570.483 and the LCDBG Handbook</a:t>
            </a:r>
            <a:r>
              <a:rPr lang="en-US" i="1" dirty="0" smtClean="0">
                <a:latin typeface="Garamond" panose="02020404030301010803" pitchFamily="18" charset="0"/>
              </a:rPr>
              <a:t>.</a:t>
            </a:r>
          </a:p>
          <a:p>
            <a:pPr marL="285750" indent="-285750">
              <a:buFont typeface="Wingdings" panose="05000000000000000000" pitchFamily="2" charset="2"/>
              <a:buChar char="§"/>
            </a:pPr>
            <a:r>
              <a:rPr lang="en-US" i="1" dirty="0">
                <a:latin typeface="Garamond" panose="02020404030301010803" pitchFamily="18" charset="0"/>
              </a:rPr>
              <a:t>Prepare the appropriate level of Environmental clearance in accordance with the regulations of 24 CFR Part 58 and the requirements of Part A of the current</a:t>
            </a:r>
            <a:r>
              <a:rPr lang="en-US" i="1" dirty="0" smtClean="0">
                <a:latin typeface="Garamond" panose="02020404030301010803" pitchFamily="18" charset="0"/>
              </a:rPr>
              <a:t> </a:t>
            </a:r>
            <a:r>
              <a:rPr lang="en-US" i="1" dirty="0">
                <a:latin typeface="Garamond" panose="02020404030301010803" pitchFamily="18" charset="0"/>
              </a:rPr>
              <a:t>LCDBG Handbook</a:t>
            </a:r>
            <a:r>
              <a:rPr lang="en-US" i="1" dirty="0" smtClean="0">
                <a:latin typeface="Garamond" panose="02020404030301010803" pitchFamily="18" charset="0"/>
              </a:rPr>
              <a:t>.</a:t>
            </a:r>
          </a:p>
          <a:p>
            <a:pPr marL="285750" indent="-285750">
              <a:buFont typeface="Wingdings" panose="05000000000000000000" pitchFamily="2" charset="2"/>
              <a:buChar char="§"/>
            </a:pPr>
            <a:r>
              <a:rPr lang="en-US" i="1" dirty="0">
                <a:latin typeface="Garamond" panose="02020404030301010803" pitchFamily="18" charset="0"/>
              </a:rPr>
              <a:t>Provide assistance to the </a:t>
            </a:r>
            <a:r>
              <a:rPr lang="en-US" i="1" dirty="0" smtClean="0">
                <a:latin typeface="Garamond" panose="02020404030301010803" pitchFamily="18" charset="0"/>
              </a:rPr>
              <a:t>UGLG with </a:t>
            </a:r>
            <a:r>
              <a:rPr lang="en-US" i="1" dirty="0">
                <a:latin typeface="Garamond" panose="02020404030301010803" pitchFamily="18" charset="0"/>
              </a:rPr>
              <a:t>labor compliance in accordance with the requirements of 29 CFR Part 5 and the requirements of Part B of the </a:t>
            </a:r>
            <a:r>
              <a:rPr lang="en-US" i="1" dirty="0" smtClean="0">
                <a:latin typeface="Garamond" panose="02020404030301010803" pitchFamily="18" charset="0"/>
              </a:rPr>
              <a:t>current </a:t>
            </a:r>
            <a:r>
              <a:rPr lang="en-US" i="1" dirty="0">
                <a:latin typeface="Garamond" panose="02020404030301010803" pitchFamily="18" charset="0"/>
              </a:rPr>
              <a:t>LCDBG Handbook</a:t>
            </a:r>
            <a:r>
              <a:rPr lang="en-US" i="1" dirty="0" smtClean="0">
                <a:latin typeface="Garamond" panose="02020404030301010803" pitchFamily="18" charset="0"/>
              </a:rPr>
              <a:t>.</a:t>
            </a:r>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4" name="TextBox 3"/>
          <p:cNvSpPr txBox="1"/>
          <p:nvPr/>
        </p:nvSpPr>
        <p:spPr>
          <a:xfrm>
            <a:off x="8280549" y="1865746"/>
            <a:ext cx="3536735" cy="1200329"/>
          </a:xfrm>
          <a:prstGeom prst="rect">
            <a:avLst/>
          </a:prstGeom>
          <a:noFill/>
        </p:spPr>
        <p:txBody>
          <a:bodyPr wrap="square" rtlCol="0">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objectives</a:t>
            </a: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requirements</a:t>
            </a: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elements </a:t>
            </a:r>
            <a:r>
              <a:rPr lang="en-US" b="1" dirty="0">
                <a:latin typeface="Times New Roman" panose="02020603050405020304" pitchFamily="18" charset="0"/>
                <a:cs typeface="Times New Roman" panose="02020603050405020304" pitchFamily="18" charset="0"/>
              </a:rPr>
              <a:t>&amp; deliverables</a:t>
            </a:r>
          </a:p>
          <a:p>
            <a:endParaRPr lang="en-US" dirty="0"/>
          </a:p>
        </p:txBody>
      </p:sp>
      <p:sp>
        <p:nvSpPr>
          <p:cNvPr id="6" name="TextBox 5"/>
          <p:cNvSpPr txBox="1"/>
          <p:nvPr/>
        </p:nvSpPr>
        <p:spPr>
          <a:xfrm>
            <a:off x="6116558" y="2551225"/>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916034" y="2551225"/>
            <a:ext cx="4904663"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 CDBG Program Administration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86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97" y="803754"/>
            <a:ext cx="9236258" cy="880997"/>
          </a:xfrm>
        </p:spPr>
        <p:txBody>
          <a:bodyPr>
            <a:normAutofit fontScale="90000"/>
          </a:bodyPr>
          <a:lstStyle/>
          <a:p>
            <a:r>
              <a:rPr lang="en-US" dirty="0" smtClean="0">
                <a:latin typeface="Times New Roman" panose="02020603050405020304" pitchFamily="18" charset="0"/>
                <a:cs typeface="Times New Roman" panose="02020603050405020304" pitchFamily="18" charset="0"/>
              </a:rPr>
              <a:t>Methods of Procurement- Competitive Proposals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1473" y="1997884"/>
            <a:ext cx="10180824" cy="3419694"/>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HUD Handbook 7460</a:t>
            </a:r>
          </a:p>
          <a:p>
            <a:r>
              <a:rPr lang="en-US" sz="2800" dirty="0" smtClean="0">
                <a:latin typeface="Times New Roman" panose="02020603050405020304" pitchFamily="18" charset="0"/>
                <a:cs typeface="Times New Roman" panose="02020603050405020304" pitchFamily="18" charset="0"/>
              </a:rPr>
              <a:t>Competitive Proposal</a:t>
            </a:r>
          </a:p>
          <a:p>
            <a:r>
              <a:rPr lang="en-US" b="1" dirty="0" smtClean="0">
                <a:latin typeface="Cambria" panose="02040503050406030204" pitchFamily="18" charset="0"/>
                <a:ea typeface="Cambria" panose="02040503050406030204" pitchFamily="18" charset="0"/>
              </a:rPr>
              <a:t>Sealed </a:t>
            </a:r>
            <a:r>
              <a:rPr lang="en-US" b="1" dirty="0">
                <a:latin typeface="Cambria" panose="02040503050406030204" pitchFamily="18" charset="0"/>
                <a:ea typeface="Cambria" panose="02040503050406030204" pitchFamily="18" charset="0"/>
              </a:rPr>
              <a:t>Bidding vs. Competitive Proposals</a:t>
            </a:r>
            <a:r>
              <a:rPr lang="en-US" dirty="0">
                <a:latin typeface="Cambria" panose="02040503050406030204" pitchFamily="18" charset="0"/>
                <a:ea typeface="Cambria" panose="02040503050406030204" pitchFamily="18" charset="0"/>
              </a:rPr>
              <a:t>. </a:t>
            </a:r>
            <a:endParaRPr lang="en-US" dirty="0" smtClean="0">
              <a:latin typeface="Cambria" panose="02040503050406030204" pitchFamily="18" charset="0"/>
              <a:ea typeface="Cambria" panose="02040503050406030204" pitchFamily="18" charset="0"/>
            </a:endParaRPr>
          </a:p>
          <a:p>
            <a:r>
              <a:rPr lang="en-US" dirty="0" smtClean="0">
                <a:latin typeface="Cambria" panose="02040503050406030204" pitchFamily="18" charset="0"/>
                <a:ea typeface="Cambria" panose="02040503050406030204" pitchFamily="18" charset="0"/>
              </a:rPr>
              <a:t>“Unlike </a:t>
            </a:r>
            <a:r>
              <a:rPr lang="en-US" dirty="0">
                <a:latin typeface="Cambria" panose="02040503050406030204" pitchFamily="18" charset="0"/>
                <a:ea typeface="Cambria" panose="02040503050406030204" pitchFamily="18" charset="0"/>
              </a:rPr>
              <a:t>sealed bidding, the </a:t>
            </a:r>
            <a:r>
              <a:rPr lang="en-US" dirty="0" smtClean="0">
                <a:latin typeface="Cambria" panose="02040503050406030204" pitchFamily="18" charset="0"/>
                <a:ea typeface="Cambria" panose="02040503050406030204" pitchFamily="18" charset="0"/>
              </a:rPr>
              <a:t>competitive proposal </a:t>
            </a:r>
            <a:r>
              <a:rPr lang="en-US" dirty="0">
                <a:latin typeface="Cambria" panose="02040503050406030204" pitchFamily="18" charset="0"/>
                <a:ea typeface="Cambria" panose="02040503050406030204" pitchFamily="18" charset="0"/>
              </a:rPr>
              <a:t>method permits: consideration of technical factors other than price</a:t>
            </a:r>
            <a:r>
              <a:rPr lang="en-US" dirty="0" smtClean="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Award is normally made on the basis of the proposal that </a:t>
            </a:r>
            <a:r>
              <a:rPr lang="en-US" dirty="0" smtClean="0">
                <a:latin typeface="Cambria" panose="02040503050406030204" pitchFamily="18" charset="0"/>
                <a:ea typeface="Cambria" panose="02040503050406030204" pitchFamily="18" charset="0"/>
              </a:rPr>
              <a:t>represents the </a:t>
            </a:r>
            <a:r>
              <a:rPr lang="en-US" dirty="0">
                <a:latin typeface="Cambria" panose="02040503050406030204" pitchFamily="18" charset="0"/>
                <a:ea typeface="Cambria" panose="02040503050406030204" pitchFamily="18" charset="0"/>
              </a:rPr>
              <a:t>best overall value to the </a:t>
            </a:r>
            <a:r>
              <a:rPr lang="en-US" i="1" dirty="0" smtClean="0">
                <a:latin typeface="Cambria" panose="02040503050406030204" pitchFamily="18" charset="0"/>
                <a:ea typeface="Cambria" panose="02040503050406030204" pitchFamily="18" charset="0"/>
              </a:rPr>
              <a:t>UGLG</a:t>
            </a:r>
            <a:r>
              <a:rPr lang="en-US" dirty="0" smtClean="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considering price and other factors, e.g., </a:t>
            </a:r>
            <a:r>
              <a:rPr lang="en-US" dirty="0" smtClean="0">
                <a:latin typeface="Cambria" panose="02040503050406030204" pitchFamily="18" charset="0"/>
                <a:ea typeface="Cambria" panose="02040503050406030204" pitchFamily="18" charset="0"/>
              </a:rPr>
              <a:t>technical expertise</a:t>
            </a:r>
            <a:r>
              <a:rPr lang="en-US" dirty="0">
                <a:latin typeface="Cambria" panose="02040503050406030204" pitchFamily="18" charset="0"/>
                <a:ea typeface="Cambria" panose="02040503050406030204" pitchFamily="18" charset="0"/>
              </a:rPr>
              <a:t>, past experience, quality of proposed staffing, etc., set forth in </a:t>
            </a:r>
            <a:r>
              <a:rPr lang="en-US" dirty="0" smtClean="0">
                <a:latin typeface="Cambria" panose="02040503050406030204" pitchFamily="18" charset="0"/>
                <a:ea typeface="Cambria" panose="02040503050406030204" pitchFamily="18" charset="0"/>
              </a:rPr>
              <a:t>the solicitation </a:t>
            </a:r>
            <a:r>
              <a:rPr lang="en-US" dirty="0">
                <a:latin typeface="Cambria" panose="02040503050406030204" pitchFamily="18" charset="0"/>
                <a:ea typeface="Cambria" panose="02040503050406030204" pitchFamily="18" charset="0"/>
              </a:rPr>
              <a:t>and not solely the lowest price</a:t>
            </a:r>
            <a:r>
              <a:rPr lang="en-US" dirty="0" smtClean="0">
                <a:latin typeface="Cambria" panose="02040503050406030204" pitchFamily="18" charset="0"/>
                <a:ea typeface="Cambria" panose="02040503050406030204" pitchFamily="18" charset="0"/>
              </a:rPr>
              <a:t>.”</a:t>
            </a:r>
            <a:endParaRPr lang="en-US" sz="2400" dirty="0" smtClean="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688415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70189" y="3066075"/>
            <a:ext cx="9241233" cy="2308324"/>
          </a:xfrm>
          <a:prstGeom prst="rect">
            <a:avLst/>
          </a:prstGeom>
          <a:solidFill>
            <a:schemeClr val="accent1">
              <a:lumMod val="20000"/>
              <a:lumOff val="80000"/>
            </a:schemeClr>
          </a:solidFill>
          <a:ln w="38100">
            <a:solidFill>
              <a:schemeClr val="tx1"/>
            </a:solidFill>
          </a:ln>
        </p:spPr>
        <p:txBody>
          <a:bodyPr wrap="square" rtlCol="0">
            <a:spAutoFit/>
          </a:bodyPr>
          <a:lstStyle/>
          <a:p>
            <a:pPr marL="285750" indent="-285750">
              <a:buFont typeface="Wingdings" panose="05000000000000000000" pitchFamily="2" charset="2"/>
              <a:buChar char="§"/>
            </a:pPr>
            <a:r>
              <a:rPr lang="en-US" i="1" dirty="0" smtClean="0">
                <a:latin typeface="Garamond" panose="02020404030301010803" pitchFamily="18" charset="0"/>
              </a:rPr>
              <a:t>Provide </a:t>
            </a:r>
            <a:r>
              <a:rPr lang="en-US" i="1" dirty="0">
                <a:latin typeface="Garamond" panose="02020404030301010803" pitchFamily="18" charset="0"/>
              </a:rPr>
              <a:t>assistance to the </a:t>
            </a:r>
            <a:r>
              <a:rPr lang="en-US" i="1" dirty="0" smtClean="0">
                <a:latin typeface="Garamond" panose="02020404030301010803" pitchFamily="18" charset="0"/>
              </a:rPr>
              <a:t>UGLG with </a:t>
            </a:r>
            <a:r>
              <a:rPr lang="en-US" i="1" dirty="0">
                <a:latin typeface="Garamond" panose="02020404030301010803" pitchFamily="18" charset="0"/>
              </a:rPr>
              <a:t>construction compliance in accordance with the requirements of 24 CFR 570.201(c) and Part A of the </a:t>
            </a:r>
            <a:r>
              <a:rPr lang="en-US" i="1" dirty="0" smtClean="0">
                <a:latin typeface="Garamond" panose="02020404030301010803" pitchFamily="18" charset="0"/>
              </a:rPr>
              <a:t>current </a:t>
            </a:r>
            <a:r>
              <a:rPr lang="en-US" i="1" dirty="0">
                <a:latin typeface="Garamond" panose="02020404030301010803" pitchFamily="18" charset="0"/>
              </a:rPr>
              <a:t>LCDBG Handbook</a:t>
            </a:r>
            <a:r>
              <a:rPr lang="en-US" i="1" dirty="0" smtClean="0">
                <a:latin typeface="Garamond" panose="02020404030301010803" pitchFamily="18" charset="0"/>
              </a:rPr>
              <a:t>.</a:t>
            </a:r>
          </a:p>
          <a:p>
            <a:pPr marL="285750" indent="-285750">
              <a:buFont typeface="Wingdings" panose="05000000000000000000" pitchFamily="2" charset="2"/>
              <a:buChar char="§"/>
            </a:pPr>
            <a:r>
              <a:rPr lang="en-US" i="1" dirty="0">
                <a:latin typeface="Garamond" panose="02020404030301010803" pitchFamily="18" charset="0"/>
              </a:rPr>
              <a:t>Provide assistance to the </a:t>
            </a:r>
            <a:r>
              <a:rPr lang="en-US" i="1" dirty="0" smtClean="0">
                <a:latin typeface="Garamond" panose="02020404030301010803" pitchFamily="18" charset="0"/>
              </a:rPr>
              <a:t>UGLG with </a:t>
            </a:r>
            <a:r>
              <a:rPr lang="en-US" i="1" dirty="0">
                <a:latin typeface="Garamond" panose="02020404030301010803" pitchFamily="18" charset="0"/>
              </a:rPr>
              <a:t>program monitoring and closeout in accordance with the requirements of 24 CFR Part 570 and the requirements of Part E of the </a:t>
            </a:r>
            <a:r>
              <a:rPr lang="en-US" i="1" dirty="0" smtClean="0">
                <a:latin typeface="Garamond" panose="02020404030301010803" pitchFamily="18" charset="0"/>
              </a:rPr>
              <a:t>current LCDBG </a:t>
            </a:r>
            <a:r>
              <a:rPr lang="en-US" i="1" dirty="0">
                <a:latin typeface="Garamond" panose="02020404030301010803" pitchFamily="18" charset="0"/>
              </a:rPr>
              <a:t>Handbook</a:t>
            </a:r>
            <a:r>
              <a:rPr lang="en-US" i="1" dirty="0" smtClean="0">
                <a:latin typeface="Garamond" panose="02020404030301010803" pitchFamily="18" charset="0"/>
              </a:rPr>
              <a:t>.</a:t>
            </a:r>
          </a:p>
          <a:p>
            <a:pPr marL="285750" indent="-285750">
              <a:buFont typeface="Wingdings" panose="05000000000000000000" pitchFamily="2" charset="2"/>
              <a:buChar char="§"/>
            </a:pPr>
            <a:r>
              <a:rPr lang="en-US" i="1" dirty="0">
                <a:latin typeface="Garamond" panose="02020404030301010803" pitchFamily="18" charset="0"/>
              </a:rPr>
              <a:t>Provide assistance to the </a:t>
            </a:r>
            <a:r>
              <a:rPr lang="en-US" i="1" dirty="0" smtClean="0">
                <a:latin typeface="Garamond" panose="02020404030301010803" pitchFamily="18" charset="0"/>
              </a:rPr>
              <a:t>UGLG with </a:t>
            </a:r>
            <a:r>
              <a:rPr lang="en-US" i="1" dirty="0">
                <a:latin typeface="Garamond" panose="02020404030301010803" pitchFamily="18" charset="0"/>
              </a:rPr>
              <a:t>financial management in accordance with the requirements of 2 CFR 200 Subparts D, E, and F and the requirements of Part A of the </a:t>
            </a:r>
            <a:r>
              <a:rPr lang="en-US" i="1" dirty="0" smtClean="0">
                <a:latin typeface="Garamond" panose="02020404030301010803" pitchFamily="18" charset="0"/>
              </a:rPr>
              <a:t>current </a:t>
            </a:r>
            <a:r>
              <a:rPr lang="en-US" i="1" dirty="0">
                <a:latin typeface="Garamond" panose="02020404030301010803" pitchFamily="18" charset="0"/>
              </a:rPr>
              <a:t>LCDBG Handbook.</a:t>
            </a:r>
          </a:p>
          <a:p>
            <a:pPr marL="285750" indent="-285750">
              <a:buFont typeface="Wingdings" panose="05000000000000000000" pitchFamily="2" charset="2"/>
              <a:buChar char="§"/>
            </a:pPr>
            <a:r>
              <a:rPr lang="en-US" i="1" dirty="0">
                <a:latin typeface="Garamond" panose="02020404030301010803" pitchFamily="18" charset="0"/>
              </a:rPr>
              <a:t>Provide assistance to the </a:t>
            </a:r>
            <a:r>
              <a:rPr lang="en-US" i="1" dirty="0" smtClean="0">
                <a:latin typeface="Garamond" panose="02020404030301010803" pitchFamily="18" charset="0"/>
              </a:rPr>
              <a:t>UGLG with </a:t>
            </a:r>
            <a:r>
              <a:rPr lang="en-US" i="1" dirty="0">
                <a:latin typeface="Garamond" panose="02020404030301010803" pitchFamily="18" charset="0"/>
              </a:rPr>
              <a:t>procurement activities in accordance with 2 CFR 200 Subpart D and the requirements of Part A of the </a:t>
            </a:r>
            <a:r>
              <a:rPr lang="en-US" i="1" dirty="0" smtClean="0">
                <a:latin typeface="Garamond" panose="02020404030301010803" pitchFamily="18" charset="0"/>
              </a:rPr>
              <a:t>current </a:t>
            </a:r>
            <a:r>
              <a:rPr lang="en-US" i="1" dirty="0">
                <a:latin typeface="Garamond" panose="02020404030301010803" pitchFamily="18" charset="0"/>
              </a:rPr>
              <a:t>LCDBG Handbook</a:t>
            </a:r>
            <a:r>
              <a:rPr lang="en-US" i="1" dirty="0" smtClean="0">
                <a:latin typeface="Garamond" panose="02020404030301010803" pitchFamily="18" charset="0"/>
              </a:rPr>
              <a:t>.</a:t>
            </a:r>
            <a:endParaRPr lang="en-US" i="1" dirty="0"/>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4" name="TextBox 3"/>
          <p:cNvSpPr txBox="1"/>
          <p:nvPr/>
        </p:nvSpPr>
        <p:spPr>
          <a:xfrm>
            <a:off x="8280549" y="1865746"/>
            <a:ext cx="3536735" cy="1200329"/>
          </a:xfrm>
          <a:prstGeom prst="rect">
            <a:avLst/>
          </a:prstGeom>
          <a:noFill/>
        </p:spPr>
        <p:txBody>
          <a:bodyPr wrap="square" rtlCol="0">
            <a:spAutoFit/>
          </a:bodyPr>
          <a:lstStyle/>
          <a:p>
            <a:pPr marL="285750" indent="-285750">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objectives</a:t>
            </a: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requirements</a:t>
            </a: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elements </a:t>
            </a:r>
            <a:r>
              <a:rPr lang="en-US" b="1" dirty="0">
                <a:latin typeface="Times New Roman" panose="02020603050405020304" pitchFamily="18" charset="0"/>
                <a:cs typeface="Times New Roman" panose="02020603050405020304" pitchFamily="18" charset="0"/>
              </a:rPr>
              <a:t>&amp; deliverables</a:t>
            </a:r>
          </a:p>
          <a:p>
            <a:endParaRPr lang="en-US" dirty="0"/>
          </a:p>
        </p:txBody>
      </p:sp>
      <p:sp>
        <p:nvSpPr>
          <p:cNvPr id="6" name="TextBox 5"/>
          <p:cNvSpPr txBox="1"/>
          <p:nvPr/>
        </p:nvSpPr>
        <p:spPr>
          <a:xfrm>
            <a:off x="1298404" y="5519916"/>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3" name="TextBox 2"/>
          <p:cNvSpPr txBox="1"/>
          <p:nvPr/>
        </p:nvSpPr>
        <p:spPr>
          <a:xfrm>
            <a:off x="916034" y="2551226"/>
            <a:ext cx="6251681"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–CDBG Program Administration Continued</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6803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16035" y="3036899"/>
            <a:ext cx="9241233" cy="707886"/>
          </a:xfrm>
          <a:prstGeom prst="rect">
            <a:avLst/>
          </a:prstGeom>
          <a:solidFill>
            <a:schemeClr val="accent1">
              <a:lumMod val="20000"/>
              <a:lumOff val="80000"/>
            </a:schemeClr>
          </a:solidFill>
          <a:ln w="38100">
            <a:solidFill>
              <a:schemeClr val="tx1"/>
            </a:solidFill>
          </a:ln>
        </p:spPr>
        <p:txBody>
          <a:bodyPr wrap="square" rtlCol="0">
            <a:spAutoFit/>
          </a:bodyPr>
          <a:lstStyle/>
          <a:p>
            <a:pPr marL="285750" indent="-285750">
              <a:buFont typeface="Wingdings" panose="05000000000000000000" pitchFamily="2" charset="2"/>
              <a:buChar char="§"/>
            </a:pPr>
            <a:r>
              <a:rPr lang="en-US" sz="2000" i="1" dirty="0" smtClean="0">
                <a:latin typeface="Garamond" panose="02020404030301010803" pitchFamily="18" charset="0"/>
              </a:rPr>
              <a:t>Maintaining </a:t>
            </a:r>
            <a:r>
              <a:rPr lang="en-US" sz="2000" i="1" dirty="0">
                <a:latin typeface="Garamond" panose="02020404030301010803" pitchFamily="18" charset="0"/>
              </a:rPr>
              <a:t>documentation for meeting the CDBG National Objective in accordance with the requirements of 24 CFR 570.483 and the LCDBG Handbook</a:t>
            </a:r>
            <a:r>
              <a:rPr lang="en-US" sz="2000" i="1" dirty="0" smtClean="0">
                <a:latin typeface="Garamond" panose="02020404030301010803" pitchFamily="18" charset="0"/>
              </a:rPr>
              <a:t>.</a:t>
            </a:r>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3" name="TextBox 2"/>
          <p:cNvSpPr txBox="1"/>
          <p:nvPr/>
        </p:nvSpPr>
        <p:spPr>
          <a:xfrm>
            <a:off x="916034" y="2551225"/>
            <a:ext cx="5425772"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 CDBG </a:t>
            </a:r>
            <a:r>
              <a:rPr lang="en-US" b="1" dirty="0" smtClean="0">
                <a:latin typeface="Times New Roman" panose="02020603050405020304" pitchFamily="18" charset="0"/>
                <a:cs typeface="Times New Roman" panose="02020603050405020304" pitchFamily="18" charset="0"/>
              </a:rPr>
              <a:t>Program Administration</a:t>
            </a:r>
            <a:endParaRPr lang="en-US"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970384" y="4070555"/>
            <a:ext cx="9132534" cy="1631216"/>
          </a:xfrm>
          <a:prstGeom prst="rect">
            <a:avLst/>
          </a:prstGeom>
          <a:noFill/>
          <a:ln w="38100">
            <a:solidFill>
              <a:srgbClr val="0000CC"/>
            </a:solidFill>
          </a:ln>
        </p:spPr>
        <p:txBody>
          <a:bodyPr wrap="square" rtlCol="0">
            <a:spAutoFit/>
          </a:bodyPr>
          <a:lstStyle/>
          <a:p>
            <a:r>
              <a:rPr lang="en-US" sz="2000" dirty="0" smtClean="0">
                <a:latin typeface="Cambria" panose="02040503050406030204" pitchFamily="18" charset="0"/>
                <a:ea typeface="Cambria" panose="02040503050406030204" pitchFamily="18" charset="0"/>
              </a:rPr>
              <a:t>For the Area benefit LMI national objective the documentation that accompanies the application should be sufficient and no further costs need to be incurred.  If the LMI national objective is Limited Clientele, Job creation or </a:t>
            </a:r>
            <a:r>
              <a:rPr lang="en-US" sz="2000" dirty="0" smtClean="0">
                <a:latin typeface="Cambria" panose="02040503050406030204" pitchFamily="18" charset="0"/>
                <a:ea typeface="Cambria" panose="02040503050406030204" pitchFamily="18" charset="0"/>
              </a:rPr>
              <a:t>includes rehabilitation/hook-up </a:t>
            </a:r>
            <a:r>
              <a:rPr lang="en-US" sz="2000" dirty="0" smtClean="0">
                <a:latin typeface="Cambria" panose="02040503050406030204" pitchFamily="18" charset="0"/>
                <a:ea typeface="Cambria" panose="02040503050406030204" pitchFamily="18" charset="0"/>
              </a:rPr>
              <a:t>projects  household income verification; additional services and costs incurred will be necessary.</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05635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16035" y="3036899"/>
            <a:ext cx="9241233" cy="1015663"/>
          </a:xfrm>
          <a:prstGeom prst="rect">
            <a:avLst/>
          </a:prstGeom>
          <a:solidFill>
            <a:schemeClr val="accent1">
              <a:lumMod val="20000"/>
              <a:lumOff val="80000"/>
            </a:schemeClr>
          </a:solidFill>
          <a:ln w="38100">
            <a:solidFill>
              <a:schemeClr val="tx1"/>
            </a:solidFill>
          </a:ln>
        </p:spPr>
        <p:txBody>
          <a:bodyPr wrap="square" rtlCol="0">
            <a:spAutoFit/>
          </a:bodyPr>
          <a:lstStyle/>
          <a:p>
            <a:pPr marL="285750" indent="-285750">
              <a:buFont typeface="Wingdings" panose="05000000000000000000" pitchFamily="2" charset="2"/>
              <a:buChar char="§"/>
            </a:pPr>
            <a:r>
              <a:rPr lang="en-US" sz="2000" i="1" dirty="0">
                <a:latin typeface="Garamond" panose="02020404030301010803" pitchFamily="18" charset="0"/>
              </a:rPr>
              <a:t>Assist the UGLG in reviewing and updating as appropriate their policies regarding equal opportunity in accordance with 24 CFR 570.602, and the requirements of Part A of the current LCDBG Handbook.</a:t>
            </a:r>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3" name="TextBox 2"/>
          <p:cNvSpPr txBox="1"/>
          <p:nvPr/>
        </p:nvSpPr>
        <p:spPr>
          <a:xfrm>
            <a:off x="916034" y="2551225"/>
            <a:ext cx="5425772"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 CDBG </a:t>
            </a:r>
            <a:r>
              <a:rPr lang="en-US" b="1" dirty="0" smtClean="0">
                <a:latin typeface="Times New Roman" panose="02020603050405020304" pitchFamily="18" charset="0"/>
                <a:cs typeface="Times New Roman" panose="02020603050405020304" pitchFamily="18" charset="0"/>
              </a:rPr>
              <a:t>Program Administration</a:t>
            </a:r>
            <a:endParaRPr lang="en-US"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916034" y="4218039"/>
            <a:ext cx="9132534" cy="1631216"/>
          </a:xfrm>
          <a:prstGeom prst="rect">
            <a:avLst/>
          </a:prstGeom>
          <a:noFill/>
          <a:ln w="38100">
            <a:solidFill>
              <a:srgbClr val="0000CC"/>
            </a:solidFill>
          </a:ln>
        </p:spPr>
        <p:txBody>
          <a:bodyPr wrap="square" rtlCol="0">
            <a:spAutoFit/>
          </a:bodyPr>
          <a:lstStyle/>
          <a:p>
            <a:r>
              <a:rPr lang="en-US" sz="2000" dirty="0" smtClean="0">
                <a:latin typeface="Cambria" panose="02040503050406030204" pitchFamily="18" charset="0"/>
                <a:ea typeface="Cambria" panose="02040503050406030204" pitchFamily="18" charset="0"/>
              </a:rPr>
              <a:t>For the Area benefit </a:t>
            </a:r>
            <a:r>
              <a:rPr lang="en-US" sz="2000" dirty="0" smtClean="0">
                <a:latin typeface="Cambria" panose="02040503050406030204" pitchFamily="18" charset="0"/>
                <a:ea typeface="Cambria" panose="02040503050406030204" pitchFamily="18" charset="0"/>
              </a:rPr>
              <a:t>activity, the Title VI documentation </a:t>
            </a:r>
            <a:r>
              <a:rPr lang="en-US" sz="2000" dirty="0" smtClean="0">
                <a:latin typeface="Cambria" panose="02040503050406030204" pitchFamily="18" charset="0"/>
                <a:ea typeface="Cambria" panose="02040503050406030204" pitchFamily="18" charset="0"/>
              </a:rPr>
              <a:t>that accompanies the application should </a:t>
            </a:r>
            <a:r>
              <a:rPr lang="en-US" sz="2000" dirty="0" smtClean="0">
                <a:latin typeface="Cambria" panose="02040503050406030204" pitchFamily="18" charset="0"/>
                <a:ea typeface="Cambria" panose="02040503050406030204" pitchFamily="18" charset="0"/>
              </a:rPr>
              <a:t>also be </a:t>
            </a:r>
            <a:r>
              <a:rPr lang="en-US" sz="2000" dirty="0" smtClean="0">
                <a:latin typeface="Cambria" panose="02040503050406030204" pitchFamily="18" charset="0"/>
                <a:ea typeface="Cambria" panose="02040503050406030204" pitchFamily="18" charset="0"/>
              </a:rPr>
              <a:t>sufficient and no further costs need to be incurred.  </a:t>
            </a:r>
            <a:r>
              <a:rPr lang="en-US" sz="2000" dirty="0" smtClean="0">
                <a:latin typeface="Cambria" panose="02040503050406030204" pitchFamily="18" charset="0"/>
                <a:ea typeface="Cambria" panose="02040503050406030204" pitchFamily="18" charset="0"/>
              </a:rPr>
              <a:t>If the UGLG has 50 or more employees the requirements of Title II of the Americans for Disability Act will cover all compliance with Section 504.  If the UGLG has had a recent grant(s) they should also be compliant with LEP requirements.</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628811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70189" y="3066075"/>
            <a:ext cx="9353682" cy="707886"/>
          </a:xfrm>
          <a:prstGeom prst="rect">
            <a:avLst/>
          </a:prstGeom>
          <a:solidFill>
            <a:schemeClr val="accent1">
              <a:lumMod val="20000"/>
              <a:lumOff val="80000"/>
            </a:schemeClr>
          </a:solidFill>
          <a:ln w="38100">
            <a:solidFill>
              <a:schemeClr val="tx1"/>
            </a:solidFill>
          </a:ln>
        </p:spPr>
        <p:txBody>
          <a:bodyPr wrap="square" rtlCol="0">
            <a:spAutoFit/>
          </a:bodyPr>
          <a:lstStyle/>
          <a:p>
            <a:pPr marL="285750" indent="-285750">
              <a:buFont typeface="Wingdings" panose="05000000000000000000" pitchFamily="2" charset="2"/>
              <a:buChar char="§"/>
            </a:pPr>
            <a:r>
              <a:rPr lang="en-US" sz="2000" i="1" dirty="0" smtClean="0">
                <a:latin typeface="Garamond" panose="02020404030301010803" pitchFamily="18" charset="0"/>
              </a:rPr>
              <a:t>Provide </a:t>
            </a:r>
            <a:r>
              <a:rPr lang="en-US" sz="2000" i="1" dirty="0">
                <a:latin typeface="Garamond" panose="02020404030301010803" pitchFamily="18" charset="0"/>
              </a:rPr>
              <a:t>assistance to the </a:t>
            </a:r>
            <a:r>
              <a:rPr lang="en-US" sz="2000" i="1" dirty="0" smtClean="0">
                <a:latin typeface="Garamond" panose="02020404030301010803" pitchFamily="18" charset="0"/>
              </a:rPr>
              <a:t>UGLG with </a:t>
            </a:r>
            <a:r>
              <a:rPr lang="en-US" sz="2000" i="1" u="sng" dirty="0">
                <a:latin typeface="Garamond" panose="02020404030301010803" pitchFamily="18" charset="0"/>
              </a:rPr>
              <a:t>financial management </a:t>
            </a:r>
            <a:r>
              <a:rPr lang="en-US" sz="2000" i="1" dirty="0">
                <a:latin typeface="Garamond" panose="02020404030301010803" pitchFamily="18" charset="0"/>
              </a:rPr>
              <a:t>in accordance with the requirements of 2 CFR 200 Subparts D, E, and F and the requirements of Part A of the </a:t>
            </a:r>
            <a:r>
              <a:rPr lang="en-US" sz="2000" i="1" dirty="0" smtClean="0">
                <a:latin typeface="Garamond" panose="02020404030301010803" pitchFamily="18" charset="0"/>
              </a:rPr>
              <a:t>current </a:t>
            </a:r>
            <a:r>
              <a:rPr lang="en-US" sz="2000" i="1" dirty="0">
                <a:latin typeface="Garamond" panose="02020404030301010803" pitchFamily="18" charset="0"/>
              </a:rPr>
              <a:t>LCDBG Handbook</a:t>
            </a:r>
            <a:r>
              <a:rPr lang="en-US" sz="2000" i="1" dirty="0" smtClean="0">
                <a:latin typeface="Garamond" panose="02020404030301010803" pitchFamily="18" charset="0"/>
              </a:rPr>
              <a:t>.</a:t>
            </a:r>
            <a:endParaRPr lang="en-US" sz="2000" i="1" dirty="0">
              <a:latin typeface="Garamond" panose="02020404030301010803" pitchFamily="18" charset="0"/>
            </a:endParaRPr>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3" name="TextBox 2"/>
          <p:cNvSpPr txBox="1"/>
          <p:nvPr/>
        </p:nvSpPr>
        <p:spPr>
          <a:xfrm>
            <a:off x="916035" y="2551226"/>
            <a:ext cx="4383552"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–Administration Continued</a:t>
            </a:r>
            <a:endParaRPr lang="en-US"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26455" y="3919478"/>
            <a:ext cx="10009238" cy="2308324"/>
          </a:xfrm>
          <a:prstGeom prst="rect">
            <a:avLst/>
          </a:prstGeom>
          <a:noFill/>
          <a:ln w="38100">
            <a:solidFill>
              <a:srgbClr val="0000CC"/>
            </a:solidFill>
          </a:ln>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Federal Cost Principals</a:t>
            </a:r>
          </a:p>
          <a:p>
            <a:r>
              <a:rPr lang="en-US" sz="2000" dirty="0" smtClean="0">
                <a:latin typeface="Times New Roman" panose="02020603050405020304" pitchFamily="18" charset="0"/>
                <a:cs typeface="Times New Roman" panose="02020603050405020304" pitchFamily="18" charset="0"/>
              </a:rPr>
              <a:t>“</a:t>
            </a:r>
            <a:r>
              <a:rPr lang="en-US" sz="2000" dirty="0" smtClean="0">
                <a:latin typeface="Cambria" panose="02040503050406030204" pitchFamily="18" charset="0"/>
                <a:ea typeface="Cambria" panose="02040503050406030204" pitchFamily="18" charset="0"/>
                <a:cs typeface="Times New Roman" panose="02020603050405020304" pitchFamily="18" charset="0"/>
              </a:rPr>
              <a:t>In </a:t>
            </a:r>
            <a:r>
              <a:rPr lang="en-US" sz="2000" dirty="0">
                <a:latin typeface="Cambria" panose="02040503050406030204" pitchFamily="18" charset="0"/>
                <a:ea typeface="Cambria" panose="02040503050406030204" pitchFamily="18" charset="0"/>
                <a:cs typeface="Times New Roman" panose="02020603050405020304" pitchFamily="18" charset="0"/>
              </a:rPr>
              <a:t>determining the </a:t>
            </a:r>
            <a:r>
              <a:rPr lang="en-US" sz="2000" dirty="0" err="1">
                <a:latin typeface="Cambria" panose="02040503050406030204" pitchFamily="18" charset="0"/>
                <a:ea typeface="Cambria" panose="02040503050406030204" pitchFamily="18" charset="0"/>
                <a:cs typeface="Times New Roman" panose="02020603050405020304" pitchFamily="18" charset="0"/>
              </a:rPr>
              <a:t>allowability</a:t>
            </a:r>
            <a:r>
              <a:rPr lang="en-US" sz="2000" dirty="0">
                <a:latin typeface="Cambria" panose="02040503050406030204" pitchFamily="18" charset="0"/>
                <a:ea typeface="Cambria" panose="02040503050406030204" pitchFamily="18" charset="0"/>
                <a:cs typeface="Times New Roman" panose="02020603050405020304" pitchFamily="18" charset="0"/>
              </a:rPr>
              <a:t> of costs in a particular case, no single factor or any special combination of factors is necessarily determinative. However, the following factors are relevant:</a:t>
            </a:r>
            <a:endParaRPr lang="en-US" sz="2000" dirty="0" smtClean="0">
              <a:latin typeface="Cambria" panose="02040503050406030204" pitchFamily="18" charset="0"/>
              <a:ea typeface="Cambria" panose="02040503050406030204" pitchFamily="18" charset="0"/>
              <a:cs typeface="Times New Roman" panose="02020603050405020304" pitchFamily="18" charset="0"/>
            </a:endParaRPr>
          </a:p>
          <a:p>
            <a:r>
              <a:rPr lang="en-US" sz="2000" dirty="0" smtClean="0">
                <a:latin typeface="Cambria" panose="02040503050406030204" pitchFamily="18" charset="0"/>
                <a:ea typeface="Cambria" panose="02040503050406030204" pitchFamily="18" charset="0"/>
                <a:cs typeface="Times New Roman" panose="02020603050405020304" pitchFamily="18" charset="0"/>
              </a:rPr>
              <a:t>…</a:t>
            </a:r>
          </a:p>
          <a:p>
            <a:r>
              <a:rPr lang="en-US" sz="2000" dirty="0" smtClean="0">
                <a:latin typeface="Cambria" panose="02040503050406030204" pitchFamily="18" charset="0"/>
                <a:ea typeface="Cambria" panose="02040503050406030204" pitchFamily="18" charset="0"/>
                <a:cs typeface="Times New Roman" panose="02020603050405020304" pitchFamily="18" charset="0"/>
              </a:rPr>
              <a:t>(2) The </a:t>
            </a:r>
            <a:r>
              <a:rPr lang="en-US" sz="2000" dirty="0">
                <a:latin typeface="Cambria" panose="02040503050406030204" pitchFamily="18" charset="0"/>
                <a:ea typeface="Cambria" panose="02040503050406030204" pitchFamily="18" charset="0"/>
                <a:cs typeface="Times New Roman" panose="02020603050405020304" pitchFamily="18" charset="0"/>
              </a:rPr>
              <a:t>necessity of contracting for the service, considering the non-Federal </a:t>
            </a:r>
            <a:r>
              <a:rPr lang="en-US" sz="2000" u="sng" dirty="0">
                <a:latin typeface="Cambria" panose="02040503050406030204" pitchFamily="18" charset="0"/>
                <a:ea typeface="Cambria" panose="02040503050406030204" pitchFamily="18" charset="0"/>
                <a:cs typeface="Times New Roman" panose="02020603050405020304" pitchFamily="18" charset="0"/>
              </a:rPr>
              <a:t>entity's capability in the particular area</a:t>
            </a:r>
            <a:r>
              <a:rPr lang="en-US" sz="2000" u="sng" dirty="0" smtClean="0">
                <a:latin typeface="Cambria" panose="02040503050406030204" pitchFamily="18" charset="0"/>
                <a:ea typeface="Cambria" panose="02040503050406030204" pitchFamily="18" charset="0"/>
                <a:cs typeface="Times New Roman" panose="02020603050405020304" pitchFamily="18" charset="0"/>
              </a:rPr>
              <a:t>.</a:t>
            </a:r>
            <a:r>
              <a:rPr lang="en-US" sz="2000" dirty="0" smtClean="0">
                <a:latin typeface="Cambria" panose="02040503050406030204" pitchFamily="18" charset="0"/>
                <a:ea typeface="Cambria" panose="02040503050406030204" pitchFamily="18" charset="0"/>
                <a:cs typeface="Times New Roman" panose="02020603050405020304" pitchFamily="18" charset="0"/>
              </a:rPr>
              <a:t>”</a:t>
            </a:r>
            <a:endParaRPr lang="en-US" sz="20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1349348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4000" b="1" dirty="0" smtClean="0">
                <a:solidFill>
                  <a:srgbClr val="0000CC"/>
                </a:solidFill>
                <a:latin typeface="Times New Roman" panose="02020603050405020304" pitchFamily="18" charset="0"/>
                <a:cs typeface="Times New Roman" panose="02020603050405020304" pitchFamily="18" charset="0"/>
              </a:rPr>
              <a:t>SCOPE OF SERVICES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70189" y="3066075"/>
            <a:ext cx="9353682" cy="707886"/>
          </a:xfrm>
          <a:prstGeom prst="rect">
            <a:avLst/>
          </a:prstGeom>
          <a:solidFill>
            <a:schemeClr val="accent1">
              <a:lumMod val="20000"/>
              <a:lumOff val="80000"/>
            </a:schemeClr>
          </a:solidFill>
          <a:ln w="38100">
            <a:solidFill>
              <a:schemeClr val="tx1"/>
            </a:solidFill>
          </a:ln>
        </p:spPr>
        <p:txBody>
          <a:bodyPr wrap="square" rtlCol="0">
            <a:spAutoFit/>
          </a:bodyPr>
          <a:lstStyle/>
          <a:p>
            <a:pPr marL="285750" indent="-285750">
              <a:buFont typeface="Wingdings" panose="05000000000000000000" pitchFamily="2" charset="2"/>
              <a:buChar char="§"/>
            </a:pPr>
            <a:r>
              <a:rPr lang="en-US" sz="2000" i="1" dirty="0" smtClean="0">
                <a:latin typeface="Garamond" panose="02020404030301010803" pitchFamily="18" charset="0"/>
              </a:rPr>
              <a:t>Provide </a:t>
            </a:r>
            <a:r>
              <a:rPr lang="en-US" sz="2000" i="1" dirty="0">
                <a:latin typeface="Garamond" panose="02020404030301010803" pitchFamily="18" charset="0"/>
              </a:rPr>
              <a:t>assistance to the </a:t>
            </a:r>
            <a:r>
              <a:rPr lang="en-US" sz="2000" i="1" dirty="0" smtClean="0">
                <a:latin typeface="Garamond" panose="02020404030301010803" pitchFamily="18" charset="0"/>
              </a:rPr>
              <a:t>UGLG with </a:t>
            </a:r>
            <a:r>
              <a:rPr lang="en-US" sz="2000" i="1" u="sng" dirty="0">
                <a:latin typeface="Garamond" panose="02020404030301010803" pitchFamily="18" charset="0"/>
              </a:rPr>
              <a:t>financial management </a:t>
            </a:r>
            <a:r>
              <a:rPr lang="en-US" sz="2000" i="1" dirty="0">
                <a:latin typeface="Garamond" panose="02020404030301010803" pitchFamily="18" charset="0"/>
              </a:rPr>
              <a:t>in accordance with the requirements of 2 CFR 200 Subparts D, E, and F and the requirements of Part A of the </a:t>
            </a:r>
            <a:r>
              <a:rPr lang="en-US" sz="2000" i="1" dirty="0" smtClean="0">
                <a:latin typeface="Garamond" panose="02020404030301010803" pitchFamily="18" charset="0"/>
              </a:rPr>
              <a:t>current </a:t>
            </a:r>
            <a:r>
              <a:rPr lang="en-US" sz="2000" i="1" dirty="0">
                <a:latin typeface="Garamond" panose="02020404030301010803" pitchFamily="18" charset="0"/>
              </a:rPr>
              <a:t>LCDBG Handbook</a:t>
            </a:r>
            <a:r>
              <a:rPr lang="en-US" sz="2000" i="1" dirty="0" smtClean="0">
                <a:latin typeface="Garamond" panose="02020404030301010803" pitchFamily="18" charset="0"/>
              </a:rPr>
              <a:t>.</a:t>
            </a:r>
            <a:endParaRPr lang="en-US" sz="2000" i="1" dirty="0">
              <a:latin typeface="Garamond" panose="02020404030301010803" pitchFamily="18" charset="0"/>
            </a:endParaRPr>
          </a:p>
        </p:txBody>
      </p:sp>
      <p:sp>
        <p:nvSpPr>
          <p:cNvPr id="10" name="TextBox 9"/>
          <p:cNvSpPr txBox="1"/>
          <p:nvPr/>
        </p:nvSpPr>
        <p:spPr>
          <a:xfrm>
            <a:off x="826455" y="1577367"/>
            <a:ext cx="10539091" cy="769441"/>
          </a:xfrm>
          <a:prstGeom prst="rect">
            <a:avLst/>
          </a:prstGeom>
          <a:solidFill>
            <a:schemeClr val="bg1"/>
          </a:solid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SCOPE </a:t>
            </a:r>
            <a:r>
              <a:rPr lang="en-US" sz="2400" b="1" dirty="0">
                <a:latin typeface="Times New Roman" panose="02020603050405020304" pitchFamily="18" charset="0"/>
                <a:cs typeface="Times New Roman" panose="02020603050405020304" pitchFamily="18" charset="0"/>
              </a:rPr>
              <a:t>OF </a:t>
            </a:r>
            <a:r>
              <a:rPr lang="en-US" sz="2400" b="1" dirty="0" smtClean="0">
                <a:latin typeface="Times New Roman" panose="02020603050405020304" pitchFamily="18" charset="0"/>
                <a:cs typeface="Times New Roman" panose="02020603050405020304" pitchFamily="18" charset="0"/>
              </a:rPr>
              <a:t>SERVICES [WORK]</a:t>
            </a:r>
          </a:p>
          <a:p>
            <a:r>
              <a:rPr lang="en-US" sz="2000" dirty="0" smtClean="0">
                <a:latin typeface="Times New Roman" panose="02020603050405020304" pitchFamily="18" charset="0"/>
                <a:cs typeface="Times New Roman" panose="02020603050405020304" pitchFamily="18" charset="0"/>
              </a:rPr>
              <a:t>Identifies </a:t>
            </a:r>
            <a:r>
              <a:rPr lang="en-US" sz="2000" dirty="0">
                <a:latin typeface="Times New Roman" panose="02020603050405020304" pitchFamily="18" charset="0"/>
                <a:cs typeface="Times New Roman" panose="02020603050405020304" pitchFamily="18" charset="0"/>
              </a:rPr>
              <a:t>what tasks and/or accomplishments </a:t>
            </a:r>
            <a:r>
              <a:rPr lang="en-US" sz="2000" dirty="0" smtClean="0">
                <a:latin typeface="Times New Roman" panose="02020603050405020304" pitchFamily="18" charset="0"/>
                <a:cs typeface="Times New Roman" panose="02020603050405020304" pitchFamily="18" charset="0"/>
              </a:rPr>
              <a:t>contractor </a:t>
            </a:r>
            <a:r>
              <a:rPr lang="en-US" sz="2000" dirty="0">
                <a:latin typeface="Times New Roman" panose="02020603050405020304" pitchFamily="18" charset="0"/>
                <a:cs typeface="Times New Roman" panose="02020603050405020304" pitchFamily="18" charset="0"/>
              </a:rPr>
              <a:t>will </a:t>
            </a:r>
            <a:r>
              <a:rPr lang="en-US" sz="2000" dirty="0" smtClean="0">
                <a:latin typeface="Times New Roman" panose="02020603050405020304" pitchFamily="18" charset="0"/>
                <a:cs typeface="Times New Roman" panose="02020603050405020304" pitchFamily="18" charset="0"/>
              </a:rPr>
              <a:t>perform</a:t>
            </a:r>
          </a:p>
        </p:txBody>
      </p:sp>
      <p:sp>
        <p:nvSpPr>
          <p:cNvPr id="3" name="TextBox 2"/>
          <p:cNvSpPr txBox="1"/>
          <p:nvPr/>
        </p:nvSpPr>
        <p:spPr>
          <a:xfrm>
            <a:off x="916035" y="2551226"/>
            <a:ext cx="4383552"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Example Two –Administration Continued</a:t>
            </a:r>
            <a:endParaRPr lang="en-US"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26455" y="4119717"/>
            <a:ext cx="10009238" cy="1631216"/>
          </a:xfrm>
          <a:prstGeom prst="rect">
            <a:avLst/>
          </a:prstGeom>
          <a:noFill/>
          <a:ln w="38100">
            <a:solidFill>
              <a:srgbClr val="0000CC"/>
            </a:solidFill>
          </a:ln>
        </p:spPr>
        <p:txBody>
          <a:bodyPr wrap="square" rtlCol="0">
            <a:spAutoFit/>
          </a:bodyPr>
          <a:lstStyle/>
          <a:p>
            <a:r>
              <a:rPr lang="en-US" sz="2000" dirty="0" smtClean="0">
                <a:latin typeface="Cambria" panose="02040503050406030204" pitchFamily="18" charset="0"/>
                <a:ea typeface="Cambria" panose="02040503050406030204" pitchFamily="18" charset="0"/>
              </a:rPr>
              <a:t>There are no special journal entries or general ledger postings required that are different from normal municipal accounting procedures.  The federal </a:t>
            </a:r>
            <a:r>
              <a:rPr lang="en-US" sz="2000" u="sng" dirty="0" smtClean="0">
                <a:latin typeface="Cambria" panose="02040503050406030204" pitchFamily="18" charset="0"/>
                <a:ea typeface="Cambria" panose="02040503050406030204" pitchFamily="18" charset="0"/>
              </a:rPr>
              <a:t>audit</a:t>
            </a:r>
            <a:r>
              <a:rPr lang="en-US" sz="2000" dirty="0" smtClean="0">
                <a:latin typeface="Cambria" panose="02040503050406030204" pitchFamily="18" charset="0"/>
                <a:ea typeface="Cambria" panose="02040503050406030204" pitchFamily="18" charset="0"/>
              </a:rPr>
              <a:t> requirements however have additional compliance requirements found in 2 CFR 200.508 and 200.510 that may not be part of your regular financial management procedures. Proposer qualifications to perform this service should be determined.</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84774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fontScale="90000"/>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200" b="1" dirty="0" smtClean="0">
                <a:solidFill>
                  <a:srgbClr val="0000CC"/>
                </a:solidFill>
                <a:latin typeface="Times New Roman" panose="02020603050405020304" pitchFamily="18" charset="0"/>
                <a:cs typeface="Times New Roman" panose="02020603050405020304" pitchFamily="18" charset="0"/>
              </a:rPr>
              <a:t>CONTRACT AND PAYMENTS</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10323871" cy="1015663"/>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b="1" dirty="0" smtClean="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type of contract </a:t>
            </a:r>
            <a:r>
              <a:rPr lang="en-US" sz="2000" dirty="0">
                <a:latin typeface="Times New Roman" panose="02020603050405020304" pitchFamily="18" charset="0"/>
                <a:cs typeface="Times New Roman" panose="02020603050405020304" pitchFamily="18" charset="0"/>
              </a:rPr>
              <a:t>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4" name="TextBox 3"/>
          <p:cNvSpPr txBox="1"/>
          <p:nvPr/>
        </p:nvSpPr>
        <p:spPr>
          <a:xfrm>
            <a:off x="1415845" y="3156155"/>
            <a:ext cx="7826478" cy="2277547"/>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2 CFR 200.319 (</a:t>
            </a:r>
            <a:r>
              <a:rPr lang="en-US" sz="2400" b="1" dirty="0" err="1" smtClean="0">
                <a:latin typeface="Times New Roman" panose="02020603050405020304" pitchFamily="18" charset="0"/>
                <a:cs typeface="Times New Roman" panose="02020603050405020304" pitchFamily="18" charset="0"/>
              </a:rPr>
              <a:t>i</a:t>
            </a:r>
            <a:r>
              <a:rPr lang="en-US" sz="2400" b="1" dirty="0" smtClean="0">
                <a:latin typeface="Times New Roman" panose="02020603050405020304" pitchFamily="18" charset="0"/>
                <a:cs typeface="Times New Roman" panose="02020603050405020304" pitchFamily="18" charset="0"/>
              </a:rPr>
              <a:t>)</a:t>
            </a:r>
          </a:p>
          <a:p>
            <a:endParaRPr lang="en-US" dirty="0" smtClean="0"/>
          </a:p>
          <a:p>
            <a:r>
              <a:rPr lang="en-US" sz="2400" dirty="0" smtClean="0">
                <a:latin typeface="Cambria" panose="02040503050406030204" pitchFamily="18" charset="0"/>
                <a:ea typeface="Cambria" panose="02040503050406030204" pitchFamily="18" charset="0"/>
              </a:rPr>
              <a:t>“The </a:t>
            </a:r>
            <a:r>
              <a:rPr lang="en-US" sz="2400" dirty="0">
                <a:latin typeface="Cambria" panose="02040503050406030204" pitchFamily="18" charset="0"/>
                <a:ea typeface="Cambria" panose="02040503050406030204" pitchFamily="18" charset="0"/>
              </a:rPr>
              <a:t>non-Federal entity must maintain records sufficient to detail the history of procurement. These records will include, but are not necessarily limited to, the following: </a:t>
            </a:r>
            <a:r>
              <a:rPr lang="en-US" sz="2400" dirty="0" smtClean="0">
                <a:latin typeface="Cambria" panose="02040503050406030204" pitchFamily="18" charset="0"/>
                <a:ea typeface="Cambria" panose="02040503050406030204" pitchFamily="18" charset="0"/>
              </a:rPr>
              <a:t>…</a:t>
            </a:r>
            <a:r>
              <a:rPr lang="en-US" sz="2400" u="sng" dirty="0" smtClean="0">
                <a:latin typeface="Cambria" panose="02040503050406030204" pitchFamily="18" charset="0"/>
                <a:ea typeface="Cambria" panose="02040503050406030204" pitchFamily="18" charset="0"/>
              </a:rPr>
              <a:t>selection </a:t>
            </a:r>
            <a:r>
              <a:rPr lang="en-US" sz="2400" u="sng" dirty="0">
                <a:latin typeface="Cambria" panose="02040503050406030204" pitchFamily="18" charset="0"/>
                <a:ea typeface="Cambria" panose="02040503050406030204" pitchFamily="18" charset="0"/>
              </a:rPr>
              <a:t>of contract </a:t>
            </a:r>
            <a:r>
              <a:rPr lang="en-US" sz="2400" u="sng" dirty="0" smtClean="0">
                <a:latin typeface="Cambria" panose="02040503050406030204" pitchFamily="18" charset="0"/>
                <a:ea typeface="Cambria" panose="02040503050406030204" pitchFamily="18" charset="0"/>
              </a:rPr>
              <a:t>type</a:t>
            </a:r>
            <a:r>
              <a:rPr lang="en-US" sz="2400" dirty="0" smtClean="0">
                <a:latin typeface="Cambria" panose="02040503050406030204" pitchFamily="18" charset="0"/>
                <a:ea typeface="Cambria" panose="02040503050406030204" pitchFamily="18" charset="0"/>
              </a:rPr>
              <a:t>”</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795993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65" y="346200"/>
            <a:ext cx="11680721"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CONTRACT AND PAYMENTS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10323871" cy="1015663"/>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b="1" dirty="0" smtClean="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type of contract </a:t>
            </a:r>
            <a:r>
              <a:rPr lang="en-US" sz="2000" dirty="0">
                <a:latin typeface="Times New Roman" panose="02020603050405020304" pitchFamily="18" charset="0"/>
                <a:cs typeface="Times New Roman" panose="02020603050405020304" pitchFamily="18" charset="0"/>
              </a:rPr>
              <a:t>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4" name="TextBox 3"/>
          <p:cNvSpPr txBox="1"/>
          <p:nvPr/>
        </p:nvSpPr>
        <p:spPr>
          <a:xfrm>
            <a:off x="1022555" y="3490452"/>
            <a:ext cx="7728155" cy="1631216"/>
          </a:xfrm>
          <a:prstGeom prst="rect">
            <a:avLst/>
          </a:prstGeom>
          <a:noFill/>
        </p:spPr>
        <p:txBody>
          <a:bodyPr wrap="square" rtlCol="0">
            <a:spAutoFit/>
          </a:bodyPr>
          <a:lstStyle/>
          <a:p>
            <a:r>
              <a:rPr lang="en-US" sz="2800" b="1" dirty="0">
                <a:latin typeface="Times New Roman" panose="02020603050405020304" pitchFamily="18" charset="0"/>
                <a:ea typeface="Cambria" panose="02040503050406030204" pitchFamily="18" charset="0"/>
                <a:cs typeface="Times New Roman" panose="02020603050405020304" pitchFamily="18" charset="0"/>
              </a:rPr>
              <a:t>HUD Handbook 7460</a:t>
            </a:r>
          </a:p>
          <a:p>
            <a:r>
              <a:rPr lang="en-US" sz="2400" b="1" dirty="0" smtClean="0">
                <a:latin typeface="Times New Roman" panose="02020603050405020304" pitchFamily="18" charset="0"/>
                <a:cs typeface="Times New Roman" panose="02020603050405020304" pitchFamily="18" charset="0"/>
              </a:rPr>
              <a:t>“Contract </a:t>
            </a:r>
            <a:r>
              <a:rPr lang="en-US" sz="2400" b="1" dirty="0">
                <a:latin typeface="Times New Roman" panose="02020603050405020304" pitchFamily="18" charset="0"/>
                <a:cs typeface="Times New Roman" panose="02020603050405020304" pitchFamily="18" charset="0"/>
              </a:rPr>
              <a:t>Types </a:t>
            </a:r>
            <a:r>
              <a:rPr lang="en-US" sz="2400" dirty="0">
                <a:latin typeface="Times New Roman" panose="02020603050405020304" pitchFamily="18" charset="0"/>
                <a:cs typeface="Times New Roman" panose="02020603050405020304" pitchFamily="18" charset="0"/>
              </a:rPr>
              <a:t>The following types are the most commonly used by </a:t>
            </a:r>
            <a:r>
              <a:rPr lang="en-US" sz="2400" i="1" dirty="0" smtClean="0">
                <a:latin typeface="Times New Roman" panose="02020603050405020304" pitchFamily="18" charset="0"/>
                <a:cs typeface="Times New Roman" panose="02020603050405020304" pitchFamily="18" charset="0"/>
              </a:rPr>
              <a:t>UGLGs</a:t>
            </a:r>
            <a:r>
              <a:rPr lang="en-US" sz="2400" dirty="0" smtClean="0">
                <a:latin typeface="Times New Roman" panose="02020603050405020304" pitchFamily="18" charset="0"/>
                <a:cs typeface="Times New Roman" panose="02020603050405020304" pitchFamily="18" charset="0"/>
              </a:rPr>
              <a:t> . They </a:t>
            </a:r>
            <a:r>
              <a:rPr lang="en-US" sz="2400" dirty="0">
                <a:latin typeface="Times New Roman" panose="02020603050405020304" pitchFamily="18" charset="0"/>
                <a:cs typeface="Times New Roman" panose="02020603050405020304" pitchFamily="18" charset="0"/>
              </a:rPr>
              <a:t>are ranked in order of risk to the </a:t>
            </a:r>
            <a:r>
              <a:rPr lang="en-US" sz="2400" i="1" dirty="0" smtClean="0">
                <a:latin typeface="Times New Roman" panose="02020603050405020304" pitchFamily="18" charset="0"/>
                <a:cs typeface="Times New Roman" panose="02020603050405020304" pitchFamily="18" charset="0"/>
              </a:rPr>
              <a:t>UGLG</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from lowest to highest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659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65" y="346200"/>
            <a:ext cx="11680721" cy="798517"/>
          </a:xfrm>
        </p:spPr>
        <p:txBody>
          <a:bodyPr>
            <a:normAutofit fontScale="90000"/>
          </a:bodyPr>
          <a:lstStyle/>
          <a:p>
            <a:r>
              <a:rPr lang="en-US" sz="3100" b="1" dirty="0" smtClean="0">
                <a:solidFill>
                  <a:srgbClr val="0000CC"/>
                </a:solidFill>
                <a:latin typeface="Times New Roman" panose="02020603050405020304" pitchFamily="18" charset="0"/>
                <a:cs typeface="Times New Roman" panose="02020603050405020304" pitchFamily="18" charset="0"/>
              </a:rPr>
              <a:t>Component for Competitive Proposals - </a:t>
            </a:r>
            <a:r>
              <a:rPr lang="en-US" sz="3600" b="1" dirty="0" smtClean="0">
                <a:solidFill>
                  <a:srgbClr val="0000CC"/>
                </a:solidFill>
                <a:latin typeface="Times New Roman" panose="02020603050405020304" pitchFamily="18" charset="0"/>
                <a:cs typeface="Times New Roman" panose="02020603050405020304" pitchFamily="18" charset="0"/>
              </a:rPr>
              <a:t>CONTRACT AND PAYMENTS</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10323871" cy="1015663"/>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b="1" dirty="0" smtClean="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type of contract </a:t>
            </a:r>
            <a:r>
              <a:rPr lang="en-US" sz="2000" dirty="0">
                <a:latin typeface="Times New Roman" panose="02020603050405020304" pitchFamily="18" charset="0"/>
                <a:cs typeface="Times New Roman" panose="02020603050405020304" pitchFamily="18" charset="0"/>
              </a:rPr>
              <a:t>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3" name="TextBox 2"/>
          <p:cNvSpPr txBox="1"/>
          <p:nvPr/>
        </p:nvSpPr>
        <p:spPr>
          <a:xfrm>
            <a:off x="884903" y="3382297"/>
            <a:ext cx="4817807" cy="1384995"/>
          </a:xfrm>
          <a:prstGeom prst="rect">
            <a:avLst/>
          </a:prstGeom>
          <a:noFill/>
        </p:spPr>
        <p:txBody>
          <a:bodyPr wrap="square" rtlCol="0">
            <a:spAutoFit/>
          </a:bodyPr>
          <a:lstStyle/>
          <a:p>
            <a:pPr marL="457200" indent="-457200">
              <a:buFont typeface="Wingdings" panose="05000000000000000000" pitchFamily="2" charset="2"/>
              <a:buChar char="Ø"/>
            </a:pPr>
            <a:r>
              <a:rPr lang="en-US" sz="2800" dirty="0" smtClean="0">
                <a:latin typeface="Cambria" panose="02040503050406030204" pitchFamily="18" charset="0"/>
                <a:ea typeface="Cambria" panose="02040503050406030204" pitchFamily="18" charset="0"/>
              </a:rPr>
              <a:t>Fixed Price</a:t>
            </a:r>
          </a:p>
          <a:p>
            <a:pPr marL="457200" indent="-457200">
              <a:buFont typeface="Wingdings" panose="05000000000000000000" pitchFamily="2" charset="2"/>
              <a:buChar char="Ø"/>
            </a:pPr>
            <a:r>
              <a:rPr lang="en-US" sz="2800" dirty="0" smtClean="0">
                <a:latin typeface="Cambria" panose="02040503050406030204" pitchFamily="18" charset="0"/>
                <a:ea typeface="Cambria" panose="02040503050406030204" pitchFamily="18" charset="0"/>
              </a:rPr>
              <a:t>Cost Reimbursement</a:t>
            </a:r>
          </a:p>
          <a:p>
            <a:pPr marL="457200" indent="-457200">
              <a:buFont typeface="Wingdings" panose="05000000000000000000" pitchFamily="2" charset="2"/>
              <a:buChar char="Ø"/>
            </a:pPr>
            <a:r>
              <a:rPr lang="en-US" sz="2800" dirty="0" smtClean="0">
                <a:latin typeface="Cambria" panose="02040503050406030204" pitchFamily="18" charset="0"/>
                <a:ea typeface="Cambria" panose="02040503050406030204" pitchFamily="18" charset="0"/>
              </a:rPr>
              <a:t>Time and Materials</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888753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CONTRACT AND PAYMENTS</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640185" y="2979175"/>
            <a:ext cx="9988485" cy="2585323"/>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200" i="1" dirty="0" smtClean="0">
                <a:latin typeface="Garamond" panose="02020404030301010803" pitchFamily="18" charset="0"/>
                <a:cs typeface="Times New Roman" panose="02020603050405020304" pitchFamily="18" charset="0"/>
              </a:rPr>
              <a:t>“</a:t>
            </a:r>
            <a:r>
              <a:rPr lang="en-US" sz="2000" i="1" dirty="0" smtClean="0">
                <a:latin typeface="Garamond" panose="02020404030301010803" pitchFamily="18" charset="0"/>
                <a:cs typeface="Times New Roman" panose="02020603050405020304" pitchFamily="18" charset="0"/>
              </a:rPr>
              <a:t>Because of the performance uncertainties inherent in some of the elements of type of project, the UGLG intends to award a </a:t>
            </a:r>
            <a:r>
              <a:rPr lang="en-US" sz="2000" i="1" u="sng" dirty="0" smtClean="0">
                <a:latin typeface="Garamond" panose="02020404030301010803" pitchFamily="18" charset="0"/>
                <a:cs typeface="Times New Roman" panose="02020603050405020304" pitchFamily="18" charset="0"/>
              </a:rPr>
              <a:t>cost reimbursement </a:t>
            </a:r>
            <a:r>
              <a:rPr lang="en-US" sz="2000" i="1" dirty="0" smtClean="0">
                <a:latin typeface="Garamond" panose="02020404030301010803" pitchFamily="18" charset="0"/>
                <a:cs typeface="Times New Roman" panose="02020603050405020304" pitchFamily="18" charset="0"/>
              </a:rPr>
              <a:t>contract with a cost ceiling that cannot be exceeded with prior approval of the UGLG.  Payment for </a:t>
            </a:r>
            <a:r>
              <a:rPr lang="en-US" sz="2000" i="1" u="sng" dirty="0" smtClean="0">
                <a:latin typeface="Garamond" panose="02020404030301010803" pitchFamily="18" charset="0"/>
                <a:cs typeface="Times New Roman" panose="02020603050405020304" pitchFamily="18" charset="0"/>
              </a:rPr>
              <a:t>Lump Sum </a:t>
            </a:r>
            <a:r>
              <a:rPr lang="en-US" sz="2000" i="1" dirty="0" smtClean="0">
                <a:latin typeface="Garamond" panose="02020404030301010803" pitchFamily="18" charset="0"/>
                <a:cs typeface="Times New Roman" panose="02020603050405020304" pitchFamily="18" charset="0"/>
              </a:rPr>
              <a:t>items will be made upon completion and delivery.  Progress payments may be made for Lump Sum items if contractor can provide a satisfactory performance schedule with milestones. Payment for </a:t>
            </a:r>
            <a:r>
              <a:rPr lang="en-US" sz="2000" i="1" u="sng" dirty="0" smtClean="0">
                <a:latin typeface="Garamond" panose="02020404030301010803" pitchFamily="18" charset="0"/>
                <a:cs typeface="Times New Roman" panose="02020603050405020304" pitchFamily="18" charset="0"/>
              </a:rPr>
              <a:t>Unit Price</a:t>
            </a:r>
            <a:r>
              <a:rPr lang="en-US" sz="2000" i="1" dirty="0" smtClean="0">
                <a:latin typeface="Garamond" panose="02020404030301010803" pitchFamily="18" charset="0"/>
                <a:cs typeface="Times New Roman" panose="02020603050405020304" pitchFamily="18" charset="0"/>
              </a:rPr>
              <a:t> items will be made upon completion and delivery at agreed upon prices for each iteration.  Payment for </a:t>
            </a:r>
            <a:r>
              <a:rPr lang="en-US" sz="2000" i="1" u="sng" dirty="0" smtClean="0">
                <a:latin typeface="Garamond" panose="02020404030301010803" pitchFamily="18" charset="0"/>
                <a:cs typeface="Times New Roman" panose="02020603050405020304" pitchFamily="18" charset="0"/>
              </a:rPr>
              <a:t>Billable Hours</a:t>
            </a:r>
            <a:r>
              <a:rPr lang="en-US" sz="2000" i="1" dirty="0" smtClean="0">
                <a:latin typeface="Garamond" panose="02020404030301010803" pitchFamily="18" charset="0"/>
                <a:cs typeface="Times New Roman" panose="02020603050405020304" pitchFamily="18" charset="0"/>
              </a:rPr>
              <a:t> items will be made upon satisfactory documentation; identified contract task, and hours worked at agreed upon compensation rate(s).  Payment for </a:t>
            </a:r>
            <a:r>
              <a:rPr lang="en-US" sz="2000" i="1" u="sng" dirty="0" smtClean="0">
                <a:latin typeface="Garamond" panose="02020404030301010803" pitchFamily="18" charset="0"/>
                <a:cs typeface="Times New Roman" panose="02020603050405020304" pitchFamily="18" charset="0"/>
              </a:rPr>
              <a:t>Reimbursable Costs </a:t>
            </a:r>
            <a:r>
              <a:rPr lang="en-US" sz="2000" i="1" dirty="0" smtClean="0">
                <a:latin typeface="Garamond" panose="02020404030301010803" pitchFamily="18" charset="0"/>
                <a:cs typeface="Times New Roman" panose="02020603050405020304" pitchFamily="18" charset="0"/>
              </a:rPr>
              <a:t>will be made upon  satisfactory documentation including invoices.”</a:t>
            </a:r>
            <a:endParaRPr lang="en-US" sz="2000" i="1" dirty="0">
              <a:latin typeface="Garamond" panose="02020404030301010803" pitchFamily="18" charset="0"/>
              <a:cs typeface="Times New Roman" panose="02020603050405020304" pitchFamily="18" charset="0"/>
            </a:endParaRPr>
          </a:p>
        </p:txBody>
      </p:sp>
      <p:sp>
        <p:nvSpPr>
          <p:cNvPr id="10" name="TextBox 9"/>
          <p:cNvSpPr txBox="1"/>
          <p:nvPr/>
        </p:nvSpPr>
        <p:spPr>
          <a:xfrm>
            <a:off x="884903" y="1622322"/>
            <a:ext cx="10087897" cy="1015663"/>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type of contract 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5" name="TextBox 4"/>
          <p:cNvSpPr txBox="1"/>
          <p:nvPr/>
        </p:nvSpPr>
        <p:spPr>
          <a:xfrm>
            <a:off x="1828799" y="5642364"/>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31771042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CONTRACT AND PAYMENTS</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5270091"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b="1" dirty="0" smtClean="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type of contract </a:t>
            </a:r>
            <a:r>
              <a:rPr lang="en-US" sz="2000" dirty="0">
                <a:latin typeface="Times New Roman" panose="02020603050405020304" pitchFamily="18" charset="0"/>
                <a:cs typeface="Times New Roman" panose="02020603050405020304" pitchFamily="18" charset="0"/>
              </a:rPr>
              <a:t>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3" name="TextBox 2"/>
          <p:cNvSpPr txBox="1"/>
          <p:nvPr/>
        </p:nvSpPr>
        <p:spPr>
          <a:xfrm>
            <a:off x="884903" y="3382297"/>
            <a:ext cx="4817807" cy="1384995"/>
          </a:xfrm>
          <a:prstGeom prst="rect">
            <a:avLst/>
          </a:prstGeom>
          <a:noFill/>
        </p:spPr>
        <p:txBody>
          <a:bodyPr wrap="square" rtlCol="0">
            <a:spAutoFit/>
          </a:bodyPr>
          <a:lstStyle/>
          <a:p>
            <a:pPr marL="457200" indent="-457200">
              <a:buFont typeface="Wingdings" panose="05000000000000000000" pitchFamily="2" charset="2"/>
              <a:buChar char="Ø"/>
            </a:pPr>
            <a:r>
              <a:rPr lang="en-US" sz="2800" dirty="0" smtClean="0">
                <a:latin typeface="Cambria" panose="02040503050406030204" pitchFamily="18" charset="0"/>
                <a:ea typeface="Cambria" panose="02040503050406030204" pitchFamily="18" charset="0"/>
              </a:rPr>
              <a:t>Fixed Price</a:t>
            </a:r>
          </a:p>
          <a:p>
            <a:pPr marL="457200" indent="-457200">
              <a:buFont typeface="Wingdings" panose="05000000000000000000" pitchFamily="2" charset="2"/>
              <a:buChar char="Ø"/>
            </a:pPr>
            <a:r>
              <a:rPr lang="en-US" sz="2800" u="sng" dirty="0" smtClean="0">
                <a:solidFill>
                  <a:schemeClr val="bg1"/>
                </a:solidFill>
                <a:latin typeface="Cambria" panose="02040503050406030204" pitchFamily="18" charset="0"/>
                <a:ea typeface="Cambria" panose="02040503050406030204" pitchFamily="18" charset="0"/>
              </a:rPr>
              <a:t>Cost Reimbursement</a:t>
            </a:r>
          </a:p>
          <a:p>
            <a:pPr marL="457200" indent="-457200">
              <a:buFont typeface="Wingdings" panose="05000000000000000000" pitchFamily="2" charset="2"/>
              <a:buChar char="Ø"/>
            </a:pPr>
            <a:r>
              <a:rPr lang="en-US" sz="2800" dirty="0" smtClean="0">
                <a:solidFill>
                  <a:schemeClr val="bg1"/>
                </a:solidFill>
                <a:latin typeface="Cambria" panose="02040503050406030204" pitchFamily="18" charset="0"/>
                <a:ea typeface="Cambria" panose="02040503050406030204" pitchFamily="18" charset="0"/>
              </a:rPr>
              <a:t>Time and Materials</a:t>
            </a:r>
            <a:endParaRPr lang="en-US" sz="2800" dirty="0">
              <a:solidFill>
                <a:schemeClr val="bg1"/>
              </a:solidFill>
              <a:latin typeface="Cambria" panose="02040503050406030204" pitchFamily="18" charset="0"/>
              <a:ea typeface="Cambria" panose="02040503050406030204" pitchFamily="18" charset="0"/>
            </a:endParaRPr>
          </a:p>
        </p:txBody>
      </p:sp>
      <p:sp>
        <p:nvSpPr>
          <p:cNvPr id="4" name="TextBox 3"/>
          <p:cNvSpPr txBox="1"/>
          <p:nvPr/>
        </p:nvSpPr>
        <p:spPr>
          <a:xfrm>
            <a:off x="5899354" y="2490519"/>
            <a:ext cx="5770448" cy="2646878"/>
          </a:xfrm>
          <a:prstGeom prst="rect">
            <a:avLst/>
          </a:prstGeom>
          <a:noFill/>
        </p:spPr>
        <p:txBody>
          <a:bodyPr wrap="square" rtlCol="0">
            <a:spAutoFit/>
          </a:bodyPr>
          <a:lstStyle/>
          <a:p>
            <a:r>
              <a:rPr lang="en-US" dirty="0" smtClean="0"/>
              <a:t>“…</a:t>
            </a:r>
            <a:r>
              <a:rPr lang="en-US" sz="2000" dirty="0">
                <a:latin typeface="Cambria" panose="02040503050406030204" pitchFamily="18" charset="0"/>
                <a:ea typeface="Cambria" panose="02040503050406030204" pitchFamily="18" charset="0"/>
              </a:rPr>
              <a:t>the delivery of products or services at a specified price, fixed at the time of contract award and </a:t>
            </a:r>
            <a:r>
              <a:rPr lang="en-US" sz="2000" u="sng" dirty="0">
                <a:latin typeface="Cambria" panose="02040503050406030204" pitchFamily="18" charset="0"/>
                <a:ea typeface="Cambria" panose="02040503050406030204" pitchFamily="18" charset="0"/>
              </a:rPr>
              <a:t>not subject to any adjustment on the basis </a:t>
            </a:r>
            <a:r>
              <a:rPr lang="en-US" sz="2000" dirty="0">
                <a:latin typeface="Cambria" panose="02040503050406030204" pitchFamily="18" charset="0"/>
                <a:ea typeface="Cambria" panose="02040503050406030204" pitchFamily="18" charset="0"/>
              </a:rPr>
              <a:t>of the contractor’s cost experience </a:t>
            </a:r>
            <a:r>
              <a:rPr lang="en-US" sz="2000" u="sng" dirty="0">
                <a:latin typeface="Cambria" panose="02040503050406030204" pitchFamily="18" charset="0"/>
                <a:ea typeface="Cambria" panose="02040503050406030204" pitchFamily="18" charset="0"/>
              </a:rPr>
              <a:t>in performing the contract</a:t>
            </a:r>
            <a:r>
              <a:rPr lang="en-US" sz="2000" dirty="0">
                <a:latin typeface="Cambria" panose="02040503050406030204" pitchFamily="18" charset="0"/>
                <a:ea typeface="Cambria" panose="02040503050406030204" pitchFamily="18" charset="0"/>
              </a:rPr>
              <a:t> …It is appropriate for use when </a:t>
            </a:r>
            <a:r>
              <a:rPr lang="en-US" sz="2000" dirty="0" smtClean="0">
                <a:latin typeface="Cambria" panose="02040503050406030204" pitchFamily="18" charset="0"/>
                <a:ea typeface="Cambria" panose="02040503050406030204" pitchFamily="18" charset="0"/>
              </a:rPr>
              <a:t>…</a:t>
            </a:r>
            <a:r>
              <a:rPr lang="en-US" sz="2000" u="sng" dirty="0" smtClean="0">
                <a:latin typeface="Cambria" panose="02040503050406030204" pitchFamily="18" charset="0"/>
                <a:ea typeface="Cambria" panose="02040503050406030204" pitchFamily="18" charset="0"/>
              </a:rPr>
              <a:t>definite </a:t>
            </a:r>
            <a:r>
              <a:rPr lang="en-US" sz="2000" dirty="0" smtClean="0">
                <a:latin typeface="Cambria" panose="02040503050406030204" pitchFamily="18" charset="0"/>
                <a:ea typeface="Cambria" panose="02040503050406030204" pitchFamily="18" charset="0"/>
              </a:rPr>
              <a:t>…</a:t>
            </a:r>
            <a:r>
              <a:rPr lang="en-US" sz="2000" u="sng" dirty="0" smtClean="0">
                <a:latin typeface="Cambria" panose="02040503050406030204" pitchFamily="18" charset="0"/>
                <a:ea typeface="Cambria" panose="02040503050406030204" pitchFamily="18" charset="0"/>
              </a:rPr>
              <a:t>performance </a:t>
            </a:r>
            <a:r>
              <a:rPr lang="en-US" sz="2000" u="sng" dirty="0">
                <a:latin typeface="Cambria" panose="02040503050406030204" pitchFamily="18" charset="0"/>
                <a:ea typeface="Cambria" panose="02040503050406030204" pitchFamily="18" charset="0"/>
              </a:rPr>
              <a:t>specifications </a:t>
            </a:r>
            <a:r>
              <a:rPr lang="en-US" sz="2000" dirty="0">
                <a:latin typeface="Cambria" panose="02040503050406030204" pitchFamily="18" charset="0"/>
                <a:ea typeface="Cambria" panose="02040503050406030204" pitchFamily="18" charset="0"/>
              </a:rPr>
              <a:t>are </a:t>
            </a:r>
            <a:r>
              <a:rPr lang="en-US" sz="2000" dirty="0" smtClean="0">
                <a:latin typeface="Cambria" panose="02040503050406030204" pitchFamily="18" charset="0"/>
                <a:ea typeface="Cambria" panose="02040503050406030204" pitchFamily="18" charset="0"/>
              </a:rPr>
              <a:t>available</a:t>
            </a:r>
            <a:r>
              <a:rPr lang="en-US" sz="2000" dirty="0" smtClean="0"/>
              <a:t>…”</a:t>
            </a:r>
          </a:p>
          <a:p>
            <a:endParaRPr lang="en-US" dirty="0" smtClean="0"/>
          </a:p>
          <a:p>
            <a:r>
              <a:rPr lang="en-US" sz="1400" dirty="0" smtClean="0">
                <a:latin typeface="Garamond" panose="02020404030301010803" pitchFamily="18" charset="0"/>
              </a:rPr>
              <a:t>HUD HB 7460</a:t>
            </a:r>
          </a:p>
          <a:p>
            <a:r>
              <a:rPr lang="en-US" sz="1400" dirty="0" smtClean="0">
                <a:latin typeface="Garamond" panose="02020404030301010803" pitchFamily="18" charset="0"/>
              </a:rPr>
              <a:t>FY 2019 LCDBG HB </a:t>
            </a:r>
            <a:endParaRPr lang="en-US" sz="1400" dirty="0">
              <a:latin typeface="Garamond" panose="02020404030301010803" pitchFamily="18" charset="0"/>
            </a:endParaRPr>
          </a:p>
        </p:txBody>
      </p:sp>
    </p:spTree>
    <p:extLst>
      <p:ext uri="{BB962C8B-B14F-4D97-AF65-F5344CB8AC3E}">
        <p14:creationId xmlns:p14="http://schemas.microsoft.com/office/powerpoint/2010/main" val="3030657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97" y="803754"/>
            <a:ext cx="9236258" cy="880997"/>
          </a:xfrm>
        </p:spPr>
        <p:txBody>
          <a:bodyPr>
            <a:normAutofit fontScale="90000"/>
          </a:bodyPr>
          <a:lstStyle/>
          <a:p>
            <a:r>
              <a:rPr lang="en-US" dirty="0" smtClean="0">
                <a:latin typeface="Times New Roman" panose="02020603050405020304" pitchFamily="18" charset="0"/>
                <a:cs typeface="Times New Roman" panose="02020603050405020304" pitchFamily="18" charset="0"/>
              </a:rPr>
              <a:t>Methods of Procurement- Competitive Proposals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3596" y="1684750"/>
            <a:ext cx="10584171" cy="4332591"/>
          </a:xfrm>
          <a:solidFill>
            <a:schemeClr val="bg1"/>
          </a:solidFill>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HUD Handbook 7460</a:t>
            </a:r>
          </a:p>
          <a:p>
            <a:r>
              <a:rPr lang="en-US" sz="2800" dirty="0" smtClean="0">
                <a:latin typeface="Times New Roman" panose="02020603050405020304" pitchFamily="18" charset="0"/>
                <a:cs typeface="Times New Roman" panose="02020603050405020304" pitchFamily="18" charset="0"/>
              </a:rPr>
              <a:t>Competitive Proposal</a:t>
            </a:r>
          </a:p>
          <a:p>
            <a:r>
              <a:rPr lang="en-US" dirty="0" smtClean="0">
                <a:latin typeface="Cambria" panose="02040503050406030204" pitchFamily="18" charset="0"/>
                <a:ea typeface="Cambria" panose="02040503050406030204" pitchFamily="18" charset="0"/>
              </a:rPr>
              <a:t>“Generally</a:t>
            </a:r>
            <a:r>
              <a:rPr lang="en-US" dirty="0">
                <a:latin typeface="Cambria" panose="02040503050406030204" pitchFamily="18" charset="0"/>
                <a:ea typeface="Cambria" panose="02040503050406030204" pitchFamily="18" charset="0"/>
              </a:rPr>
              <a:t>, the competitive proposals method should be </a:t>
            </a:r>
            <a:r>
              <a:rPr lang="en-US" dirty="0" smtClean="0">
                <a:latin typeface="Cambria" panose="02040503050406030204" pitchFamily="18" charset="0"/>
                <a:ea typeface="Cambria" panose="02040503050406030204" pitchFamily="18" charset="0"/>
              </a:rPr>
              <a:t>used whenever </a:t>
            </a:r>
            <a:r>
              <a:rPr lang="en-US" dirty="0">
                <a:latin typeface="Cambria" panose="02040503050406030204" pitchFamily="18" charset="0"/>
                <a:ea typeface="Cambria" panose="02040503050406030204" pitchFamily="18" charset="0"/>
              </a:rPr>
              <a:t>any of the following conditions exist</a:t>
            </a:r>
            <a:r>
              <a:rPr lang="en-US" dirty="0" smtClean="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The requirement cannot be described specifically enough to permit the use </a:t>
            </a:r>
            <a:r>
              <a:rPr lang="en-US" dirty="0" smtClean="0">
                <a:latin typeface="Cambria" panose="02040503050406030204" pitchFamily="18" charset="0"/>
                <a:ea typeface="Cambria" panose="02040503050406030204" pitchFamily="18" charset="0"/>
              </a:rPr>
              <a:t>of sealed </a:t>
            </a:r>
            <a:r>
              <a:rPr lang="en-US" dirty="0">
                <a:latin typeface="Cambria" panose="02040503050406030204" pitchFamily="18" charset="0"/>
                <a:ea typeface="Cambria" panose="02040503050406030204" pitchFamily="18" charset="0"/>
              </a:rPr>
              <a:t>bidding. In other words, the </a:t>
            </a:r>
            <a:r>
              <a:rPr lang="en-US" u="sng" dirty="0">
                <a:latin typeface="Cambria" panose="02040503050406030204" pitchFamily="18" charset="0"/>
                <a:ea typeface="Cambria" panose="02040503050406030204" pitchFamily="18" charset="0"/>
              </a:rPr>
              <a:t>work is not definite enough to </a:t>
            </a:r>
            <a:r>
              <a:rPr lang="en-US" u="sng" dirty="0" smtClean="0">
                <a:latin typeface="Cambria" panose="02040503050406030204" pitchFamily="18" charset="0"/>
                <a:ea typeface="Cambria" panose="02040503050406030204" pitchFamily="18" charset="0"/>
              </a:rPr>
              <a:t>accurately estimate </a:t>
            </a:r>
            <a:r>
              <a:rPr lang="en-US" u="sng" dirty="0">
                <a:latin typeface="Cambria" panose="02040503050406030204" pitchFamily="18" charset="0"/>
                <a:ea typeface="Cambria" panose="02040503050406030204" pitchFamily="18" charset="0"/>
              </a:rPr>
              <a:t>the total cost </a:t>
            </a:r>
            <a:r>
              <a:rPr lang="en-US" dirty="0">
                <a:latin typeface="Cambria" panose="02040503050406030204" pitchFamily="18" charset="0"/>
                <a:ea typeface="Cambria" panose="02040503050406030204" pitchFamily="18" charset="0"/>
              </a:rPr>
              <a:t>of the contract</a:t>
            </a:r>
            <a:r>
              <a:rPr lang="en-US" dirty="0" smtClean="0">
                <a:latin typeface="Cambria" panose="02040503050406030204" pitchFamily="18" charset="0"/>
                <a:ea typeface="Cambria" panose="02040503050406030204" pitchFamily="18" charset="0"/>
              </a:rPr>
              <a:t>.</a:t>
            </a:r>
          </a:p>
          <a:p>
            <a:r>
              <a:rPr lang="en-US" dirty="0">
                <a:latin typeface="Cambria" panose="02040503050406030204" pitchFamily="18" charset="0"/>
                <a:ea typeface="Cambria" panose="02040503050406030204" pitchFamily="18" charset="0"/>
              </a:rPr>
              <a:t>The nature of the requirement is such that the </a:t>
            </a:r>
            <a:r>
              <a:rPr lang="en-US" i="1" dirty="0" smtClean="0">
                <a:latin typeface="Cambria" panose="02040503050406030204" pitchFamily="18" charset="0"/>
                <a:ea typeface="Cambria" panose="02040503050406030204" pitchFamily="18" charset="0"/>
              </a:rPr>
              <a:t>UGLG</a:t>
            </a:r>
            <a:r>
              <a:rPr lang="en-US" dirty="0" smtClean="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needs to </a:t>
            </a:r>
            <a:r>
              <a:rPr lang="en-US" u="sng" dirty="0">
                <a:latin typeface="Cambria" panose="02040503050406030204" pitchFamily="18" charset="0"/>
                <a:ea typeface="Cambria" panose="02040503050406030204" pitchFamily="18" charset="0"/>
              </a:rPr>
              <a:t>evaluate more </a:t>
            </a:r>
            <a:r>
              <a:rPr lang="en-US" u="sng" dirty="0" smtClean="0">
                <a:latin typeface="Cambria" panose="02040503050406030204" pitchFamily="18" charset="0"/>
                <a:ea typeface="Cambria" panose="02040503050406030204" pitchFamily="18" charset="0"/>
              </a:rPr>
              <a:t>than just </a:t>
            </a:r>
            <a:r>
              <a:rPr lang="en-US" u="sng" dirty="0">
                <a:latin typeface="Cambria" panose="02040503050406030204" pitchFamily="18" charset="0"/>
                <a:ea typeface="Cambria" panose="02040503050406030204" pitchFamily="18" charset="0"/>
              </a:rPr>
              <a:t>price </a:t>
            </a:r>
            <a:r>
              <a:rPr lang="en-US" dirty="0">
                <a:latin typeface="Cambria" panose="02040503050406030204" pitchFamily="18" charset="0"/>
                <a:ea typeface="Cambria" panose="02040503050406030204" pitchFamily="18" charset="0"/>
              </a:rPr>
              <a:t>to be sure that the prospective contractor understands the </a:t>
            </a:r>
            <a:r>
              <a:rPr lang="en-US" i="1" dirty="0" smtClean="0">
                <a:latin typeface="Cambria" panose="02040503050406030204" pitchFamily="18" charset="0"/>
                <a:ea typeface="Cambria" panose="02040503050406030204" pitchFamily="18" charset="0"/>
              </a:rPr>
              <a:t>UGLG</a:t>
            </a:r>
            <a:r>
              <a:rPr lang="en-US" dirty="0" smtClean="0">
                <a:latin typeface="Cambria" panose="02040503050406030204" pitchFamily="18" charset="0"/>
                <a:ea typeface="Cambria" panose="02040503050406030204" pitchFamily="18" charset="0"/>
              </a:rPr>
              <a:t>’s needs and </a:t>
            </a:r>
            <a:r>
              <a:rPr lang="en-US" dirty="0">
                <a:latin typeface="Cambria" panose="02040503050406030204" pitchFamily="18" charset="0"/>
                <a:ea typeface="Cambria" panose="02040503050406030204" pitchFamily="18" charset="0"/>
              </a:rPr>
              <a:t>can successfully complete the contract, especially when contracting </a:t>
            </a:r>
            <a:r>
              <a:rPr lang="en-US" dirty="0" smtClean="0">
                <a:latin typeface="Cambria" panose="02040503050406030204" pitchFamily="18" charset="0"/>
                <a:ea typeface="Cambria" panose="02040503050406030204" pitchFamily="18" charset="0"/>
              </a:rPr>
              <a:t>for professional services.</a:t>
            </a:r>
          </a:p>
          <a:p>
            <a:r>
              <a:rPr lang="en-US" dirty="0">
                <a:latin typeface="Cambria" panose="02040503050406030204" pitchFamily="18" charset="0"/>
                <a:ea typeface="Cambria" panose="02040503050406030204" pitchFamily="18" charset="0"/>
              </a:rPr>
              <a:t>The requested work lends itself to different approaches, e.g., proposals</a:t>
            </a:r>
            <a:r>
              <a:rPr lang="en-US" dirty="0" smtClean="0">
                <a:latin typeface="Cambria" panose="02040503050406030204" pitchFamily="18" charset="0"/>
                <a:ea typeface="Cambria" panose="02040503050406030204" pitchFamily="18" charset="0"/>
              </a:rPr>
              <a:t>.”</a:t>
            </a:r>
            <a:endParaRPr lang="en-US" sz="2800" dirty="0" smtClean="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729270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CONTRACT AND PAYMENTS</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5270091"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a:latin typeface="Times New Roman" panose="02020603050405020304" pitchFamily="18" charset="0"/>
                <a:cs typeface="Times New Roman" panose="02020603050405020304" pitchFamily="18" charset="0"/>
              </a:rPr>
              <a:t>Identifies </a:t>
            </a:r>
            <a:r>
              <a:rPr lang="en-US" sz="2000" b="1" dirty="0" smtClean="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type of contract </a:t>
            </a:r>
            <a:r>
              <a:rPr lang="en-US" sz="2000" dirty="0">
                <a:latin typeface="Times New Roman" panose="02020603050405020304" pitchFamily="18" charset="0"/>
                <a:cs typeface="Times New Roman" panose="02020603050405020304" pitchFamily="18" charset="0"/>
              </a:rPr>
              <a:t>and type(s) of prices that will be utilized in the </a:t>
            </a:r>
            <a:r>
              <a:rPr lang="en-US" sz="2000" dirty="0" smtClean="0">
                <a:latin typeface="Times New Roman" panose="02020603050405020304" pitchFamily="18" charset="0"/>
                <a:cs typeface="Times New Roman" panose="02020603050405020304" pitchFamily="18" charset="0"/>
              </a:rPr>
              <a:t>contract</a:t>
            </a:r>
            <a:endParaRPr lang="en-US" dirty="0"/>
          </a:p>
        </p:txBody>
      </p:sp>
      <p:sp>
        <p:nvSpPr>
          <p:cNvPr id="3" name="TextBox 2"/>
          <p:cNvSpPr txBox="1"/>
          <p:nvPr/>
        </p:nvSpPr>
        <p:spPr>
          <a:xfrm>
            <a:off x="884903" y="3382297"/>
            <a:ext cx="4817807" cy="1384995"/>
          </a:xfrm>
          <a:prstGeom prst="rect">
            <a:avLst/>
          </a:prstGeom>
          <a:noFill/>
        </p:spPr>
        <p:txBody>
          <a:bodyPr wrap="square" rtlCol="0">
            <a:spAutoFit/>
          </a:bodyPr>
          <a:lstStyle/>
          <a:p>
            <a:pPr marL="457200" indent="-457200">
              <a:buFont typeface="Wingdings" panose="05000000000000000000" pitchFamily="2" charset="2"/>
              <a:buChar char="Ø"/>
            </a:pPr>
            <a:r>
              <a:rPr lang="en-US" sz="2800" dirty="0" smtClean="0">
                <a:solidFill>
                  <a:schemeClr val="bg1"/>
                </a:solidFill>
                <a:latin typeface="Cambria" panose="02040503050406030204" pitchFamily="18" charset="0"/>
                <a:ea typeface="Cambria" panose="02040503050406030204" pitchFamily="18" charset="0"/>
              </a:rPr>
              <a:t>Fixed Price</a:t>
            </a:r>
          </a:p>
          <a:p>
            <a:pPr marL="457200" indent="-457200">
              <a:buFont typeface="Wingdings" panose="05000000000000000000" pitchFamily="2" charset="2"/>
              <a:buChar char="Ø"/>
            </a:pPr>
            <a:r>
              <a:rPr lang="en-US" sz="2800" u="sng" dirty="0" smtClean="0">
                <a:latin typeface="Cambria" panose="02040503050406030204" pitchFamily="18" charset="0"/>
                <a:ea typeface="Cambria" panose="02040503050406030204" pitchFamily="18" charset="0"/>
              </a:rPr>
              <a:t>Cost Reimbursement</a:t>
            </a:r>
          </a:p>
          <a:p>
            <a:pPr marL="457200" indent="-457200">
              <a:buFont typeface="Wingdings" panose="05000000000000000000" pitchFamily="2" charset="2"/>
              <a:buChar char="Ø"/>
            </a:pPr>
            <a:r>
              <a:rPr lang="en-US" sz="2800" dirty="0" smtClean="0">
                <a:latin typeface="Cambria" panose="02040503050406030204" pitchFamily="18" charset="0"/>
                <a:ea typeface="Cambria" panose="02040503050406030204" pitchFamily="18" charset="0"/>
              </a:rPr>
              <a:t>Time and Materials</a:t>
            </a:r>
            <a:endParaRPr lang="en-US" sz="2800" dirty="0">
              <a:latin typeface="Cambria" panose="02040503050406030204" pitchFamily="18" charset="0"/>
              <a:ea typeface="Cambria" panose="02040503050406030204" pitchFamily="18" charset="0"/>
            </a:endParaRPr>
          </a:p>
        </p:txBody>
      </p:sp>
      <p:sp>
        <p:nvSpPr>
          <p:cNvPr id="4" name="TextBox 3"/>
          <p:cNvSpPr txBox="1"/>
          <p:nvPr/>
        </p:nvSpPr>
        <p:spPr>
          <a:xfrm>
            <a:off x="5938683" y="3059131"/>
            <a:ext cx="5260258" cy="2616101"/>
          </a:xfrm>
          <a:prstGeom prst="rect">
            <a:avLst/>
          </a:prstGeom>
          <a:noFill/>
        </p:spPr>
        <p:txBody>
          <a:bodyPr wrap="square" rtlCol="0">
            <a:spAutoFit/>
          </a:bodyPr>
          <a:lstStyle/>
          <a:p>
            <a:r>
              <a:rPr lang="en-US" sz="2000" dirty="0" smtClean="0">
                <a:latin typeface="Cambria" panose="02040503050406030204" pitchFamily="18" charset="0"/>
                <a:ea typeface="Cambria" panose="02040503050406030204" pitchFamily="18" charset="0"/>
              </a:rPr>
              <a:t>“…when </a:t>
            </a:r>
            <a:r>
              <a:rPr lang="en-US" sz="2000" b="1" dirty="0">
                <a:latin typeface="Cambria" panose="02040503050406030204" pitchFamily="18" charset="0"/>
                <a:ea typeface="Cambria" panose="02040503050406030204" pitchFamily="18" charset="0"/>
              </a:rPr>
              <a:t>uncertainties involved in contract performance</a:t>
            </a:r>
            <a:r>
              <a:rPr lang="en-US" sz="2000" dirty="0">
                <a:latin typeface="Cambria" panose="02040503050406030204" pitchFamily="18" charset="0"/>
                <a:ea typeface="Cambria" panose="02040503050406030204" pitchFamily="18" charset="0"/>
              </a:rPr>
              <a:t> do not permit costs to be estimated with sufficient accuracy to use any type of fixed-price contract</a:t>
            </a:r>
            <a:r>
              <a:rPr lang="en-US" sz="2000" dirty="0" smtClean="0">
                <a:latin typeface="Cambria" panose="02040503050406030204" pitchFamily="18" charset="0"/>
                <a:ea typeface="Cambria" panose="02040503050406030204" pitchFamily="18" charset="0"/>
              </a:rPr>
              <a:t>.”</a:t>
            </a:r>
          </a:p>
          <a:p>
            <a:r>
              <a:rPr lang="en-US" sz="2000" i="1" dirty="0" smtClean="0">
                <a:latin typeface="Cambria" panose="02040503050406030204" pitchFamily="18" charset="0"/>
                <a:ea typeface="Cambria" panose="02040503050406030204" pitchFamily="18" charset="0"/>
              </a:rPr>
              <a:t>[</a:t>
            </a:r>
            <a:r>
              <a:rPr lang="en-US" i="1" dirty="0" smtClean="0">
                <a:latin typeface="Cambria" panose="02040503050406030204" pitchFamily="18" charset="0"/>
                <a:ea typeface="Cambria" panose="02040503050406030204" pitchFamily="18" charset="0"/>
              </a:rPr>
              <a:t>For Cost reimbursement -Prices </a:t>
            </a:r>
            <a:r>
              <a:rPr lang="en-US" i="1" u="sng" dirty="0" smtClean="0">
                <a:latin typeface="Cambria" panose="02040503050406030204" pitchFamily="18" charset="0"/>
                <a:ea typeface="Cambria" panose="02040503050406030204" pitchFamily="18" charset="0"/>
              </a:rPr>
              <a:t>may be </a:t>
            </a:r>
            <a:r>
              <a:rPr lang="en-US" i="1" dirty="0" smtClean="0">
                <a:latin typeface="Cambria" panose="02040503050406030204" pitchFamily="18" charset="0"/>
                <a:ea typeface="Cambria" panose="02040503050406030204" pitchFamily="18" charset="0"/>
              </a:rPr>
              <a:t>adjusted on the basis of the contractor’s cost experience.]</a:t>
            </a:r>
            <a:endParaRPr lang="en-US" i="1" dirty="0" smtClean="0">
              <a:latin typeface="Cambria" panose="02040503050406030204" pitchFamily="18" charset="0"/>
              <a:ea typeface="Cambria" panose="02040503050406030204" pitchFamily="18" charset="0"/>
            </a:endParaRPr>
          </a:p>
          <a:p>
            <a:endParaRPr lang="en-US" dirty="0" smtClean="0"/>
          </a:p>
          <a:p>
            <a:r>
              <a:rPr lang="en-US" sz="1400" dirty="0" smtClean="0">
                <a:latin typeface="Garamond" panose="02020404030301010803" pitchFamily="18" charset="0"/>
              </a:rPr>
              <a:t>HUD HB 7460</a:t>
            </a:r>
          </a:p>
          <a:p>
            <a:r>
              <a:rPr lang="en-US" sz="1400" dirty="0" smtClean="0">
                <a:latin typeface="Garamond" panose="02020404030301010803" pitchFamily="18" charset="0"/>
              </a:rPr>
              <a:t>FY 2019 LCDBG HB </a:t>
            </a:r>
            <a:endParaRPr lang="en-US" sz="1400" dirty="0">
              <a:latin typeface="Garamond" panose="02020404030301010803" pitchFamily="18" charset="0"/>
            </a:endParaRPr>
          </a:p>
        </p:txBody>
      </p:sp>
    </p:spTree>
    <p:extLst>
      <p:ext uri="{BB962C8B-B14F-4D97-AF65-F5344CB8AC3E}">
        <p14:creationId xmlns:p14="http://schemas.microsoft.com/office/powerpoint/2010/main" val="25888252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CONTRACT AND PAYMENTS</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9163665" cy="1323439"/>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smtClean="0">
                <a:latin typeface="Times New Roman" panose="02020603050405020304" pitchFamily="18" charset="0"/>
                <a:cs typeface="Times New Roman" panose="02020603050405020304" pitchFamily="18" charset="0"/>
              </a:rPr>
              <a:t>Contract Duration  -What is the maximum length of the contract and conditions for possible extensions </a:t>
            </a:r>
            <a:endParaRPr lang="en-US" dirty="0"/>
          </a:p>
        </p:txBody>
      </p:sp>
      <p:sp>
        <p:nvSpPr>
          <p:cNvPr id="5" name="TextBox 4"/>
          <p:cNvSpPr txBox="1"/>
          <p:nvPr/>
        </p:nvSpPr>
        <p:spPr>
          <a:xfrm>
            <a:off x="1042219" y="3421626"/>
            <a:ext cx="9547123" cy="769441"/>
          </a:xfrm>
          <a:prstGeom prst="rect">
            <a:avLst/>
          </a:prstGeom>
          <a:solidFill>
            <a:schemeClr val="accent1">
              <a:lumMod val="20000"/>
              <a:lumOff val="80000"/>
            </a:schemeClr>
          </a:solidFill>
          <a:ln w="38100">
            <a:solidFill>
              <a:srgbClr val="0000CC"/>
            </a:solidFill>
          </a:ln>
        </p:spPr>
        <p:txBody>
          <a:bodyPr wrap="square" rtlCol="0">
            <a:spAutoFit/>
          </a:bodyPr>
          <a:lstStyle/>
          <a:p>
            <a:r>
              <a:rPr lang="en-US" sz="2200" i="1" dirty="0" smtClean="0">
                <a:latin typeface="Garamond" panose="02020404030301010803" pitchFamily="18" charset="0"/>
              </a:rPr>
              <a:t>The contract duration will be a maximum of 30 months and all work must be completed.  There will be no extensions.</a:t>
            </a:r>
            <a:endParaRPr lang="en-US" sz="2200" i="1" dirty="0">
              <a:latin typeface="Garamond" panose="02020404030301010803" pitchFamily="18" charset="0"/>
            </a:endParaRPr>
          </a:p>
        </p:txBody>
      </p:sp>
      <p:sp>
        <p:nvSpPr>
          <p:cNvPr id="6" name="TextBox 5"/>
          <p:cNvSpPr txBox="1"/>
          <p:nvPr/>
        </p:nvSpPr>
        <p:spPr>
          <a:xfrm>
            <a:off x="1042219" y="4659707"/>
            <a:ext cx="9419304" cy="769441"/>
          </a:xfrm>
          <a:prstGeom prst="rect">
            <a:avLst/>
          </a:prstGeom>
          <a:solidFill>
            <a:schemeClr val="accent1">
              <a:lumMod val="20000"/>
              <a:lumOff val="80000"/>
            </a:schemeClr>
          </a:solidFill>
          <a:ln w="38100">
            <a:solidFill>
              <a:srgbClr val="0000CC"/>
            </a:solidFill>
          </a:ln>
        </p:spPr>
        <p:txBody>
          <a:bodyPr wrap="square" rtlCol="0">
            <a:spAutoFit/>
          </a:bodyPr>
          <a:lstStyle/>
          <a:p>
            <a:r>
              <a:rPr lang="en-US" sz="2200" i="1" dirty="0">
                <a:latin typeface="Garamond" panose="02020404030301010803" pitchFamily="18" charset="0"/>
              </a:rPr>
              <a:t>The contract duration will be a maximum of 30 months and all work </a:t>
            </a:r>
            <a:r>
              <a:rPr lang="en-US" sz="2200" i="1" dirty="0" smtClean="0">
                <a:latin typeface="Garamond" panose="02020404030301010803" pitchFamily="18" charset="0"/>
              </a:rPr>
              <a:t>should </a:t>
            </a:r>
            <a:r>
              <a:rPr lang="en-US" sz="2200" i="1" dirty="0">
                <a:latin typeface="Garamond" panose="02020404030301010803" pitchFamily="18" charset="0"/>
              </a:rPr>
              <a:t>be completed. </a:t>
            </a:r>
            <a:r>
              <a:rPr lang="en-US" sz="2200" i="1" dirty="0" smtClean="0">
                <a:latin typeface="Garamond" panose="02020404030301010803" pitchFamily="18" charset="0"/>
              </a:rPr>
              <a:t>The UGLG may grant an option for a one year renewal at the UGLG’s convenience.</a:t>
            </a:r>
            <a:endParaRPr lang="en-US" sz="2200" i="1" dirty="0">
              <a:latin typeface="Garamond" panose="02020404030301010803" pitchFamily="18" charset="0"/>
            </a:endParaRPr>
          </a:p>
        </p:txBody>
      </p:sp>
      <p:sp>
        <p:nvSpPr>
          <p:cNvPr id="7" name="TextBox 6"/>
          <p:cNvSpPr txBox="1"/>
          <p:nvPr/>
        </p:nvSpPr>
        <p:spPr>
          <a:xfrm>
            <a:off x="7050820" y="3002640"/>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
        <p:nvSpPr>
          <p:cNvPr id="8" name="TextBox 7"/>
          <p:cNvSpPr txBox="1"/>
          <p:nvPr/>
        </p:nvSpPr>
        <p:spPr>
          <a:xfrm>
            <a:off x="7158974" y="4275788"/>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16217144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186" y="346200"/>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CONTRACT AND PAYMENTS</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884903" y="1828800"/>
            <a:ext cx="9163665" cy="1015663"/>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CONTRACT AND </a:t>
            </a:r>
            <a:r>
              <a:rPr lang="en-US" sz="2400" b="1" dirty="0" smtClean="0">
                <a:latin typeface="Times New Roman" panose="02020603050405020304" pitchFamily="18" charset="0"/>
                <a:cs typeface="Times New Roman" panose="02020603050405020304" pitchFamily="18" charset="0"/>
              </a:rPr>
              <a:t>PAYMENTS</a:t>
            </a:r>
          </a:p>
          <a:p>
            <a:r>
              <a:rPr lang="en-US" sz="2000" dirty="0" smtClean="0">
                <a:latin typeface="Times New Roman" panose="02020603050405020304" pitchFamily="18" charset="0"/>
                <a:cs typeface="Times New Roman" panose="02020603050405020304" pitchFamily="18" charset="0"/>
              </a:rPr>
              <a:t>Contract Format  -What is the format and minimum requirements for a contract</a:t>
            </a:r>
            <a:endParaRPr lang="en-US" dirty="0"/>
          </a:p>
        </p:txBody>
      </p:sp>
      <p:sp>
        <p:nvSpPr>
          <p:cNvPr id="5" name="TextBox 4"/>
          <p:cNvSpPr txBox="1"/>
          <p:nvPr/>
        </p:nvSpPr>
        <p:spPr>
          <a:xfrm>
            <a:off x="1042219" y="3421626"/>
            <a:ext cx="9547123" cy="2123658"/>
          </a:xfrm>
          <a:prstGeom prst="rect">
            <a:avLst/>
          </a:prstGeom>
          <a:solidFill>
            <a:schemeClr val="accent1">
              <a:lumMod val="20000"/>
              <a:lumOff val="80000"/>
            </a:schemeClr>
          </a:solidFill>
          <a:ln w="38100">
            <a:solidFill>
              <a:srgbClr val="0000CC"/>
            </a:solidFill>
          </a:ln>
        </p:spPr>
        <p:txBody>
          <a:bodyPr wrap="square" rtlCol="0">
            <a:spAutoFit/>
          </a:bodyPr>
          <a:lstStyle/>
          <a:p>
            <a:r>
              <a:rPr lang="en-US" sz="2200" i="1" dirty="0">
                <a:latin typeface="Garamond" panose="02020404030301010803" pitchFamily="18" charset="0"/>
              </a:rPr>
              <a:t>The selected Proposer shall be expected to enter into a contract that is substantially the same as the LCDBG Administrative Consultant Contract; found at the LCDBG website </a:t>
            </a:r>
          </a:p>
          <a:p>
            <a:r>
              <a:rPr lang="en-US" sz="2200" u="sng" dirty="0">
                <a:latin typeface="Garamond" panose="02020404030301010803" pitchFamily="18" charset="0"/>
                <a:hlinkClick r:id="rId3"/>
              </a:rPr>
              <a:t>https://www.doa.la.gov/doa/ocd-lga/lcdbg-programs/forms-and-information/</a:t>
            </a:r>
            <a:endParaRPr lang="en-US" sz="2200" dirty="0">
              <a:latin typeface="Garamond" panose="02020404030301010803" pitchFamily="18" charset="0"/>
            </a:endParaRPr>
          </a:p>
          <a:p>
            <a:r>
              <a:rPr lang="en-US" sz="2200" i="1" dirty="0">
                <a:latin typeface="Garamond" panose="02020404030301010803" pitchFamily="18" charset="0"/>
              </a:rPr>
              <a:t>A Proposer shall not submit its own standard contract terms and conditions as a response to this RFP. Applicable general contract conditions are found in EXHIBIT II of the LCDBG Administrative Consultant Contract</a:t>
            </a:r>
            <a:r>
              <a:rPr lang="en-US" i="1" dirty="0"/>
              <a:t>.</a:t>
            </a:r>
          </a:p>
        </p:txBody>
      </p:sp>
      <p:sp>
        <p:nvSpPr>
          <p:cNvPr id="7" name="TextBox 6"/>
          <p:cNvSpPr txBox="1"/>
          <p:nvPr/>
        </p:nvSpPr>
        <p:spPr>
          <a:xfrm>
            <a:off x="7050820" y="3002640"/>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29434673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400" b="1" dirty="0" smtClean="0">
                <a:solidFill>
                  <a:srgbClr val="0000CC"/>
                </a:solidFill>
                <a:latin typeface="Times New Roman" panose="02020603050405020304" pitchFamily="18" charset="0"/>
                <a:cs typeface="Times New Roman" panose="02020603050405020304" pitchFamily="18" charset="0"/>
              </a:rPr>
              <a:t>Component for Competitive Proposals –continued  PROPOSER’S INFORMATION</a:t>
            </a:r>
            <a:endParaRPr lang="en-US" sz="24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70" y="1965374"/>
            <a:ext cx="7500923" cy="769441"/>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PROPOSER’S INFORMATION</a:t>
            </a:r>
          </a:p>
          <a:p>
            <a:r>
              <a:rPr lang="en-US" sz="2000" dirty="0">
                <a:latin typeface="Times New Roman" panose="02020603050405020304" pitchFamily="18" charset="0"/>
                <a:cs typeface="Times New Roman" panose="02020603050405020304" pitchFamily="18" charset="0"/>
              </a:rPr>
              <a:t>Identifies </a:t>
            </a:r>
            <a:r>
              <a:rPr lang="en-US" sz="2000" dirty="0" smtClean="0">
                <a:latin typeface="Times New Roman" panose="02020603050405020304" pitchFamily="18" charset="0"/>
                <a:cs typeface="Times New Roman" panose="02020603050405020304" pitchFamily="18" charset="0"/>
              </a:rPr>
              <a:t>relevant </a:t>
            </a:r>
            <a:r>
              <a:rPr lang="en-US" sz="2000" dirty="0">
                <a:latin typeface="Times New Roman" panose="02020603050405020304" pitchFamily="18" charset="0"/>
                <a:cs typeface="Times New Roman" panose="02020603050405020304" pitchFamily="18" charset="0"/>
              </a:rPr>
              <a:t>information about each </a:t>
            </a:r>
            <a:r>
              <a:rPr lang="en-US" sz="2000" dirty="0" smtClean="0">
                <a:latin typeface="Times New Roman" panose="02020603050405020304" pitchFamily="18" charset="0"/>
                <a:cs typeface="Times New Roman" panose="02020603050405020304" pitchFamily="18" charset="0"/>
              </a:rPr>
              <a:t>proposer</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Rectangle 2"/>
          <p:cNvSpPr/>
          <p:nvPr/>
        </p:nvSpPr>
        <p:spPr>
          <a:xfrm>
            <a:off x="787671" y="3168170"/>
            <a:ext cx="6606186" cy="2750849"/>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349402" y="3168170"/>
            <a:ext cx="6044455" cy="2031325"/>
          </a:xfrm>
          <a:prstGeom prst="rect">
            <a:avLst/>
          </a:prstGeom>
          <a:noFill/>
        </p:spPr>
        <p:txBody>
          <a:bodyPr wrap="square" rtlCol="0">
            <a:spAutoFit/>
          </a:bodyPr>
          <a:lstStyle/>
          <a:p>
            <a:pPr marL="285750" indent="-28575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general firm background</a:t>
            </a: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general </a:t>
            </a:r>
            <a:r>
              <a:rPr lang="en-US" dirty="0">
                <a:latin typeface="Times New Roman" panose="02020603050405020304" pitchFamily="18" charset="0"/>
                <a:cs typeface="Times New Roman" panose="02020603050405020304" pitchFamily="18" charset="0"/>
              </a:rPr>
              <a:t>qualifications</a:t>
            </a: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general </a:t>
            </a:r>
            <a:r>
              <a:rPr lang="en-US" dirty="0">
                <a:latin typeface="Times New Roman" panose="02020603050405020304" pitchFamily="18" charset="0"/>
                <a:cs typeface="Times New Roman" panose="02020603050405020304" pitchFamily="18" charset="0"/>
              </a:rPr>
              <a:t>experience</a:t>
            </a:r>
          </a:p>
          <a:p>
            <a:pPr marL="285750" indent="-285750">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References and certain </a:t>
            </a:r>
            <a:r>
              <a:rPr lang="en-US" dirty="0">
                <a:latin typeface="Times New Roman" panose="02020603050405020304" pitchFamily="18" charset="0"/>
                <a:cs typeface="Times New Roman" panose="02020603050405020304" pitchFamily="18" charset="0"/>
              </a:rPr>
              <a:t>assurances and/or </a:t>
            </a:r>
            <a:r>
              <a:rPr lang="en-US" dirty="0" smtClean="0">
                <a:latin typeface="Times New Roman" panose="02020603050405020304" pitchFamily="18" charset="0"/>
                <a:cs typeface="Times New Roman" panose="02020603050405020304" pitchFamily="18" charset="0"/>
              </a:rPr>
              <a:t>stipulations</a:t>
            </a:r>
          </a:p>
          <a:p>
            <a:pPr marL="285750" indent="-285750">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Can include information that will not be competitively evaluated or scored</a:t>
            </a:r>
            <a:endParaRPr lang="en-US" dirty="0"/>
          </a:p>
        </p:txBody>
      </p:sp>
    </p:spTree>
    <p:extLst>
      <p:ext uri="{BB962C8B-B14F-4D97-AF65-F5344CB8AC3E}">
        <p14:creationId xmlns:p14="http://schemas.microsoft.com/office/powerpoint/2010/main" val="6338758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fontScale="90000"/>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2400" b="1" dirty="0" smtClean="0">
                <a:solidFill>
                  <a:srgbClr val="0000CC"/>
                </a:solidFill>
                <a:latin typeface="Times New Roman" panose="02020603050405020304" pitchFamily="18" charset="0"/>
                <a:cs typeface="Times New Roman" panose="02020603050405020304" pitchFamily="18" charset="0"/>
              </a:rPr>
              <a:t>–</a:t>
            </a:r>
            <a:r>
              <a:rPr lang="en-US" sz="3200" b="1" dirty="0" smtClean="0">
                <a:solidFill>
                  <a:srgbClr val="0000CC"/>
                </a:solidFill>
                <a:latin typeface="Times New Roman" panose="02020603050405020304" pitchFamily="18" charset="0"/>
                <a:cs typeface="Times New Roman" panose="02020603050405020304" pitchFamily="18" charset="0"/>
              </a:rPr>
              <a:t>PROPOSER’S INFORMATION</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003980" y="1744536"/>
            <a:ext cx="7500923" cy="769441"/>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PROPOSER’S INFORMATION</a:t>
            </a:r>
          </a:p>
          <a:p>
            <a:r>
              <a:rPr lang="en-US" sz="2000" dirty="0">
                <a:latin typeface="Times New Roman" panose="02020603050405020304" pitchFamily="18" charset="0"/>
                <a:cs typeface="Times New Roman" panose="02020603050405020304" pitchFamily="18" charset="0"/>
              </a:rPr>
              <a:t>Identifies </a:t>
            </a:r>
            <a:r>
              <a:rPr lang="en-US" sz="2000" dirty="0" smtClean="0">
                <a:latin typeface="Times New Roman" panose="02020603050405020304" pitchFamily="18" charset="0"/>
                <a:cs typeface="Times New Roman" panose="02020603050405020304" pitchFamily="18" charset="0"/>
              </a:rPr>
              <a:t>relevant </a:t>
            </a:r>
            <a:r>
              <a:rPr lang="en-US" sz="2000" dirty="0">
                <a:latin typeface="Times New Roman" panose="02020603050405020304" pitchFamily="18" charset="0"/>
                <a:cs typeface="Times New Roman" panose="02020603050405020304" pitchFamily="18" charset="0"/>
              </a:rPr>
              <a:t>information about each </a:t>
            </a:r>
            <a:r>
              <a:rPr lang="en-US" sz="2000" dirty="0" smtClean="0">
                <a:latin typeface="Times New Roman" panose="02020603050405020304" pitchFamily="18" charset="0"/>
                <a:cs typeface="Times New Roman" panose="02020603050405020304" pitchFamily="18" charset="0"/>
              </a:rPr>
              <a:t>proposer</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Rectangle 2"/>
          <p:cNvSpPr/>
          <p:nvPr/>
        </p:nvSpPr>
        <p:spPr>
          <a:xfrm>
            <a:off x="787671" y="3913239"/>
            <a:ext cx="4561078" cy="200578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3"/>
          <p:cNvSpPr>
            <a:spLocks noChangeArrowheads="1"/>
          </p:cNvSpPr>
          <p:nvPr/>
        </p:nvSpPr>
        <p:spPr bwMode="auto">
          <a:xfrm>
            <a:off x="581193" y="2927437"/>
            <a:ext cx="10509594" cy="2862322"/>
          </a:xfrm>
          <a:prstGeom prst="rect">
            <a:avLst/>
          </a:prstGeom>
          <a:solidFill>
            <a:schemeClr val="accent1">
              <a:lumMod val="20000"/>
              <a:lumOff val="80000"/>
            </a:schemeClr>
          </a:solidFill>
          <a:ln w="38100">
            <a:solidFill>
              <a:srgbClr val="0000CC"/>
            </a:solid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Background and Experience </a:t>
            </a:r>
            <a:endParaRPr kumimoji="0" lang="en-US" altLang="en-US" b="0" i="1" u="none" strike="noStrike" cap="none" normalizeH="0" baseline="0" dirty="0" smtClean="0">
              <a:ln>
                <a:noFill/>
              </a:ln>
              <a:solidFill>
                <a:schemeClr val="tx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 Describe </a:t>
            </a:r>
            <a:r>
              <a:rPr kumimoji="0" lang="en-US" altLang="en-US" b="0" i="1" u="none" strike="noStrike" cap="none" normalizeH="0" baseline="0" dirty="0" err="1"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Offeror's</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firm by providing its full legal name, date of establishment, type of entity and business expertise, and a short history. </a:t>
            </a:r>
            <a:endParaRPr kumimoji="0" lang="en-US" altLang="en-US" b="0" i="1" u="none" strike="noStrike" cap="none" normalizeH="0" baseline="0" dirty="0" smtClean="0">
              <a:ln>
                <a:noFill/>
              </a:ln>
              <a:solidFill>
                <a:schemeClr val="tx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b. Provide a statement of the proximity of the firm to the UGLG. </a:t>
            </a:r>
            <a:endParaRPr kumimoji="0" lang="en-US" altLang="en-US" b="0" i="1" u="none" strike="noStrike" cap="none" normalizeH="0" baseline="0" dirty="0" smtClean="0">
              <a:ln>
                <a:noFill/>
              </a:ln>
              <a:solidFill>
                <a:schemeClr val="tx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 Describe any prior engagements in which </a:t>
            </a:r>
            <a:r>
              <a:rPr kumimoji="0" lang="en-US" altLang="en-US" b="0" i="1" u="none" strike="noStrike" cap="none" normalizeH="0" baseline="0" dirty="0" err="1"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Offeror's</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firm assisted a governmental entity in dealings with state and/or federally funded projects. </a:t>
            </a:r>
            <a:r>
              <a:rPr kumimoji="0" lang="en-US" altLang="en-US" b="0" i="1" u="none" strike="noStrike" cap="none" normalizeH="0" baseline="0" dirty="0" err="1"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Offeror</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kumimoji="0" lang="en-US" altLang="en-US" b="0" i="1" u="none" strike="noStrike" cap="none" normalizeH="0" baseline="0" dirty="0" smtClean="0">
                <a:ln>
                  <a:noFill/>
                </a:ln>
                <a:solidFill>
                  <a:srgbClr val="FF0000"/>
                </a:solidFill>
                <a:effectLst/>
                <a:latin typeface="Garamond" panose="02020404030301010803" pitchFamily="18" charset="0"/>
                <a:ea typeface="Calibri" panose="020F0502020204030204" pitchFamily="34" charset="0"/>
                <a:cs typeface="Times New Roman" panose="02020603050405020304" pitchFamily="18" charset="0"/>
              </a:rPr>
              <a:t> </a:t>
            </a:r>
            <a:r>
              <a:rPr kumimoji="0" lang="en-US" altLang="en-US" b="0" i="1" u="sng" strike="noStrike" cap="none" normalizeH="0" baseline="0" dirty="0" smtClean="0">
                <a:ln>
                  <a:noFill/>
                </a:ln>
                <a:solidFill>
                  <a:srgbClr val="008080"/>
                </a:solidFill>
                <a:effectLst/>
                <a:latin typeface="Garamond" panose="02020404030301010803" pitchFamily="18" charset="0"/>
                <a:ea typeface="Calibri" panose="020F0502020204030204" pitchFamily="34" charset="0"/>
                <a:cs typeface="Times New Roman" panose="02020603050405020304" pitchFamily="18" charset="0"/>
              </a:rPr>
              <a:t>must </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include all examples of work on similar projects in the last 5 years as described in Scope of Services. </a:t>
            </a:r>
            <a:r>
              <a:rPr kumimoji="0" lang="en-US" altLang="en-US" b="0" i="1" u="none" strike="noStrike" cap="none" normalizeH="0" baseline="0" dirty="0" err="1"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Offeror</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should provide a list of completed state and/ or federally funded projects. Preference is for the types of projects similar to those described in Scope of Services. </a:t>
            </a:r>
            <a:r>
              <a:rPr kumimoji="0" lang="en-US" altLang="en-US" b="0" i="1" u="none" strike="noStrike" cap="none" normalizeH="0" baseline="0" dirty="0" err="1"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Offeror</a:t>
            </a: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should provide the names, phone numbers, and emails of contact persons in the organizations for whom any projects referenced in this section were conducted. </a:t>
            </a:r>
            <a:endParaRPr kumimoji="0" lang="en-US" altLang="en-US" b="0" i="1" u="none" strike="noStrike" cap="none" normalizeH="0" baseline="0" dirty="0" smtClean="0">
              <a:ln>
                <a:noFill/>
              </a:ln>
              <a:solidFill>
                <a:schemeClr val="tx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smtClean="0">
                <a:ln>
                  <a:noFill/>
                </a:ln>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 Describe the firm's workload and current capacity to accomplish the design in 4 months to meet the contract conditions of the State. </a:t>
            </a:r>
            <a:endParaRPr kumimoji="0" lang="en-US" altLang="en-US" b="0" i="1" u="none" strike="noStrike" cap="none" normalizeH="0" baseline="0" dirty="0" smtClean="0">
              <a:ln>
                <a:noFill/>
              </a:ln>
              <a:solidFill>
                <a:schemeClr val="tx1"/>
              </a:solidFill>
              <a:effectLst/>
              <a:latin typeface="Garamond" panose="02020404030301010803" pitchFamily="18" charset="0"/>
            </a:endParaRPr>
          </a:p>
        </p:txBody>
      </p:sp>
      <p:sp>
        <p:nvSpPr>
          <p:cNvPr id="11" name="TextBox 10"/>
          <p:cNvSpPr txBox="1"/>
          <p:nvPr/>
        </p:nvSpPr>
        <p:spPr>
          <a:xfrm>
            <a:off x="7188471" y="2513977"/>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4266622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3200" b="1" dirty="0" smtClean="0">
                <a:solidFill>
                  <a:srgbClr val="0000CC"/>
                </a:solidFill>
                <a:latin typeface="Times New Roman" panose="02020603050405020304" pitchFamily="18" charset="0"/>
                <a:cs typeface="Times New Roman" panose="02020603050405020304" pitchFamily="18" charset="0"/>
              </a:rPr>
              <a:t>SELECTION PROCESS</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70" y="2202426"/>
            <a:ext cx="11188020" cy="1015663"/>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SELECTION </a:t>
            </a:r>
            <a:r>
              <a:rPr lang="en-US" sz="2400" b="1" dirty="0">
                <a:latin typeface="Times New Roman" panose="02020603050405020304" pitchFamily="18" charset="0"/>
                <a:cs typeface="Times New Roman" panose="02020603050405020304" pitchFamily="18" charset="0"/>
              </a:rPr>
              <a:t>PROCESS</a:t>
            </a:r>
            <a:r>
              <a:rPr lang="en-US" sz="2400" dirty="0" smtClean="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Identifies </a:t>
            </a:r>
            <a:r>
              <a:rPr lang="en-US" sz="2000" dirty="0" smtClean="0">
                <a:latin typeface="Times New Roman" panose="02020603050405020304" pitchFamily="18" charset="0"/>
                <a:cs typeface="Times New Roman" panose="02020603050405020304" pitchFamily="18" charset="0"/>
              </a:rPr>
              <a:t>how </a:t>
            </a:r>
            <a:r>
              <a:rPr lang="en-US" sz="2000" dirty="0">
                <a:latin typeface="Times New Roman" panose="02020603050405020304" pitchFamily="18" charset="0"/>
                <a:cs typeface="Times New Roman" panose="02020603050405020304" pitchFamily="18" charset="0"/>
              </a:rPr>
              <a:t>and who will be conducting the evaluation; one step or two </a:t>
            </a:r>
            <a:r>
              <a:rPr lang="en-US" sz="2000" dirty="0" smtClean="0">
                <a:latin typeface="Times New Roman" panose="02020603050405020304" pitchFamily="18" charset="0"/>
                <a:cs typeface="Times New Roman" panose="02020603050405020304" pitchFamily="18" charset="0"/>
              </a:rPr>
              <a:t>step process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interviews</a:t>
            </a:r>
          </a:p>
          <a:p>
            <a:endParaRPr lang="en-US" sz="1600" dirty="0">
              <a:solidFill>
                <a:srgbClr val="000066"/>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111589" y="3778076"/>
            <a:ext cx="10647792" cy="1107996"/>
          </a:xfrm>
          <a:prstGeom prst="rect">
            <a:avLst/>
          </a:prstGeom>
          <a:solidFill>
            <a:schemeClr val="accent1">
              <a:lumMod val="20000"/>
              <a:lumOff val="80000"/>
            </a:schemeClr>
          </a:solidFill>
          <a:ln w="38100">
            <a:solidFill>
              <a:schemeClr val="tx1"/>
            </a:solidFill>
          </a:ln>
        </p:spPr>
        <p:txBody>
          <a:bodyPr wrap="square" rtlCol="0">
            <a:spAutoFit/>
          </a:bodyPr>
          <a:lstStyle/>
          <a:p>
            <a:r>
              <a:rPr lang="en-US" sz="2200" i="1" dirty="0" smtClean="0">
                <a:solidFill>
                  <a:srgbClr val="000066"/>
                </a:solidFill>
                <a:latin typeface="Garamond" panose="02020404030301010803" pitchFamily="18" charset="0"/>
                <a:cs typeface="Times New Roman" panose="02020603050405020304" pitchFamily="18" charset="0"/>
              </a:rPr>
              <a:t>“UGLG intends to make a selection based upon the review and scoring of the submitted proposals without the necessity of conducting interviews.  The selection committee will consist of the UGLG manager, public works director, UGLG finance director and a representative of the City Chamber of Commerce.”</a:t>
            </a:r>
            <a:endParaRPr lang="en-US" sz="2200" i="1" dirty="0">
              <a:solidFill>
                <a:srgbClr val="000066"/>
              </a:solidFill>
              <a:latin typeface="Garamond" panose="02020404030301010803" pitchFamily="18" charset="0"/>
            </a:endParaRPr>
          </a:p>
        </p:txBody>
      </p:sp>
      <p:sp>
        <p:nvSpPr>
          <p:cNvPr id="5" name="TextBox 4"/>
          <p:cNvSpPr txBox="1"/>
          <p:nvPr/>
        </p:nvSpPr>
        <p:spPr>
          <a:xfrm>
            <a:off x="1023645" y="3311310"/>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40546097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–EVALUATION CRITERIA</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36830" y="1730476"/>
            <a:ext cx="6370513" cy="1261884"/>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EVALUATION </a:t>
            </a:r>
            <a:r>
              <a:rPr lang="en-US" sz="2400" b="1" dirty="0" smtClean="0">
                <a:latin typeface="Times New Roman" panose="02020603050405020304" pitchFamily="18" charset="0"/>
                <a:cs typeface="Times New Roman" panose="02020603050405020304" pitchFamily="18" charset="0"/>
              </a:rPr>
              <a:t>CRITERIA</a:t>
            </a:r>
          </a:p>
          <a:p>
            <a:r>
              <a:rPr lang="en-US" sz="2000" b="1" dirty="0" smtClean="0">
                <a:solidFill>
                  <a:schemeClr val="bg1"/>
                </a:solidFill>
                <a:latin typeface="Times New Roman" panose="02020603050405020304" pitchFamily="18" charset="0"/>
                <a:cs typeface="Times New Roman" panose="02020603050405020304" pitchFamily="18" charset="0"/>
              </a:rPr>
              <a:t>Weighted </a:t>
            </a:r>
            <a:r>
              <a:rPr lang="en-US" sz="2000" b="1" dirty="0">
                <a:solidFill>
                  <a:schemeClr val="bg1"/>
                </a:solidFill>
                <a:latin typeface="Times New Roman" panose="02020603050405020304" pitchFamily="18" charset="0"/>
                <a:cs typeface="Times New Roman" panose="02020603050405020304" pitchFamily="18" charset="0"/>
              </a:rPr>
              <a:t>Evaluation Criteria</a:t>
            </a:r>
          </a:p>
          <a:p>
            <a:r>
              <a:rPr lang="en-US" sz="1600" dirty="0">
                <a:solidFill>
                  <a:schemeClr val="bg1"/>
                </a:solidFill>
                <a:latin typeface="Times New Roman" panose="02020603050405020304" pitchFamily="18" charset="0"/>
                <a:cs typeface="Times New Roman" panose="02020603050405020304" pitchFamily="18" charset="0"/>
              </a:rPr>
              <a:t> States </a:t>
            </a:r>
            <a:r>
              <a:rPr lang="en-US" sz="1600" dirty="0" smtClean="0">
                <a:solidFill>
                  <a:schemeClr val="bg1"/>
                </a:solidFill>
                <a:latin typeface="Times New Roman" panose="02020603050405020304" pitchFamily="18" charset="0"/>
                <a:cs typeface="Times New Roman" panose="02020603050405020304" pitchFamily="18" charset="0"/>
              </a:rPr>
              <a:t>the </a:t>
            </a:r>
            <a:r>
              <a:rPr lang="en-US" sz="1600" dirty="0">
                <a:solidFill>
                  <a:schemeClr val="bg1"/>
                </a:solidFill>
                <a:latin typeface="Times New Roman" panose="02020603050405020304" pitchFamily="18" charset="0"/>
                <a:cs typeface="Times New Roman" panose="02020603050405020304" pitchFamily="18" charset="0"/>
              </a:rPr>
              <a:t>criteria for comparison of proposers and selection  of </a:t>
            </a:r>
            <a:r>
              <a:rPr lang="en-US" sz="1600" dirty="0" smtClean="0">
                <a:solidFill>
                  <a:schemeClr val="bg1"/>
                </a:solidFill>
                <a:latin typeface="Times New Roman" panose="02020603050405020304" pitchFamily="18" charset="0"/>
                <a:cs typeface="Times New Roman" panose="02020603050405020304" pitchFamily="18" charset="0"/>
              </a:rPr>
              <a:t>contractor           </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071715" y="2546555"/>
            <a:ext cx="10618839" cy="3447098"/>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HUD HANDBOOK 7460</a:t>
            </a:r>
          </a:p>
          <a:p>
            <a:endParaRPr lang="en-US" dirty="0"/>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RFP must contain a clear statement of the evaluation factors to guide </a:t>
            </a:r>
            <a:r>
              <a:rPr lang="en-US" sz="2000" dirty="0" smtClean="0">
                <a:latin typeface="Times New Roman" panose="02020603050405020304" pitchFamily="18" charset="0"/>
                <a:cs typeface="Times New Roman" panose="02020603050405020304" pitchFamily="18" charset="0"/>
              </a:rPr>
              <a:t>the </a:t>
            </a:r>
            <a:r>
              <a:rPr lang="en-US" sz="2000" dirty="0" err="1" smtClean="0">
                <a:latin typeface="Times New Roman" panose="02020603050405020304" pitchFamily="18" charset="0"/>
                <a:cs typeface="Times New Roman" panose="02020603050405020304" pitchFamily="18" charset="0"/>
              </a:rPr>
              <a:t>offerors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structuring their proposal. </a:t>
            </a:r>
            <a:endParaRPr lang="en-US" sz="20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written statement of evaluation factors and their relative values </a:t>
            </a:r>
            <a:r>
              <a:rPr lang="en-US" sz="2000" dirty="0" smtClean="0">
                <a:latin typeface="Times New Roman" panose="02020603050405020304" pitchFamily="18" charset="0"/>
                <a:cs typeface="Times New Roman" panose="02020603050405020304" pitchFamily="18" charset="0"/>
              </a:rPr>
              <a:t>clarifies each </a:t>
            </a:r>
            <a:r>
              <a:rPr lang="en-US" sz="2000" dirty="0">
                <a:latin typeface="Times New Roman" panose="02020603050405020304" pitchFamily="18" charset="0"/>
                <a:cs typeface="Times New Roman" panose="02020603050405020304" pitchFamily="18" charset="0"/>
              </a:rPr>
              <a:t>important factor to the </a:t>
            </a:r>
            <a:r>
              <a:rPr lang="en-US" sz="2000" dirty="0" err="1">
                <a:latin typeface="Times New Roman" panose="02020603050405020304" pitchFamily="18" charset="0"/>
                <a:cs typeface="Times New Roman" panose="02020603050405020304" pitchFamily="18" charset="0"/>
              </a:rPr>
              <a:t>offerors</a:t>
            </a:r>
            <a:r>
              <a:rPr lang="en-US" sz="2000" dirty="0">
                <a:latin typeface="Times New Roman" panose="02020603050405020304" pitchFamily="18" charset="0"/>
                <a:cs typeface="Times New Roman" panose="02020603050405020304" pitchFamily="18" charset="0"/>
              </a:rPr>
              <a:t> and ensures a fair selection process</a:t>
            </a:r>
            <a:r>
              <a:rPr lang="en-US" sz="2000" dirty="0" smtClean="0">
                <a:latin typeface="Times New Roman" panose="02020603050405020304" pitchFamily="18" charset="0"/>
                <a:cs typeface="Times New Roman" panose="02020603050405020304" pitchFamily="18" charset="0"/>
              </a:rPr>
              <a:t>.</a:t>
            </a:r>
          </a:p>
          <a:p>
            <a:endParaRPr lang="en-US" sz="12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evaluation criteria should be tailored to fit each procurement</a:t>
            </a:r>
            <a:r>
              <a:rPr lang="en-US" sz="2000" dirty="0" smtClean="0">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evaluation shall be based on the evaluation factors set forth in the RFP</a:t>
            </a:r>
            <a:r>
              <a:rPr lang="en-US" sz="2000" dirty="0" smtClean="0">
                <a:latin typeface="Times New Roman" panose="02020603050405020304" pitchFamily="18" charset="0"/>
                <a:cs typeface="Times New Roman" panose="02020603050405020304" pitchFamily="18" charset="0"/>
              </a:rPr>
              <a:t>.  Factors </a:t>
            </a:r>
            <a:r>
              <a:rPr lang="en-US" sz="2000" dirty="0">
                <a:latin typeface="Times New Roman" panose="02020603050405020304" pitchFamily="18" charset="0"/>
                <a:cs typeface="Times New Roman" panose="02020603050405020304" pitchFamily="18" charset="0"/>
              </a:rPr>
              <a:t>not specified in the RFP shall not be considered</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8857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169503"/>
            <a:ext cx="12113341" cy="798517"/>
          </a:xfrm>
        </p:spPr>
        <p:txBody>
          <a:bodyPr>
            <a:no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3200" b="1" dirty="0" smtClean="0">
                <a:solidFill>
                  <a:srgbClr val="0000CC"/>
                </a:solidFill>
                <a:latin typeface="Times New Roman" panose="02020603050405020304" pitchFamily="18" charset="0"/>
                <a:cs typeface="Times New Roman" panose="02020603050405020304" pitchFamily="18" charset="0"/>
              </a:rPr>
              <a:t>EVALUATION REQUIREMENTS</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777837" y="1208004"/>
            <a:ext cx="10009640" cy="3046988"/>
          </a:xfrm>
          <a:prstGeom prst="rect">
            <a:avLst/>
          </a:prstGeom>
          <a:solidFill>
            <a:schemeClr val="bg1"/>
          </a:solid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EVALUATION REQUIREMENTS</a:t>
            </a:r>
          </a:p>
          <a:p>
            <a:endParaRPr lang="en-US" sz="2400" b="1"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HUD Handbook 7460</a:t>
            </a:r>
          </a:p>
          <a:p>
            <a:endParaRPr lang="en-US" sz="2400" b="1"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i="1" dirty="0" smtClean="0">
                <a:latin typeface="Times New Roman" panose="02020603050405020304" pitchFamily="18" charset="0"/>
                <a:cs typeface="Times New Roman" panose="02020603050405020304" pitchFamily="18" charset="0"/>
              </a:rPr>
              <a:t>UGLG</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should make sure that the </a:t>
            </a:r>
            <a:r>
              <a:rPr lang="en-US" sz="2000" dirty="0" smtClean="0">
                <a:latin typeface="Times New Roman" panose="02020603050405020304" pitchFamily="18" charset="0"/>
                <a:cs typeface="Times New Roman" panose="02020603050405020304" pitchFamily="18" charset="0"/>
              </a:rPr>
              <a:t>submission … </a:t>
            </a:r>
            <a:r>
              <a:rPr lang="en-US" sz="2000" dirty="0">
                <a:latin typeface="Times New Roman" panose="02020603050405020304" pitchFamily="18" charset="0"/>
                <a:cs typeface="Times New Roman" panose="02020603050405020304" pitchFamily="18" charset="0"/>
              </a:rPr>
              <a:t>(2) </a:t>
            </a:r>
            <a:r>
              <a:rPr lang="en-US" sz="2000" dirty="0" smtClean="0">
                <a:latin typeface="Times New Roman" panose="02020603050405020304" pitchFamily="18" charset="0"/>
                <a:cs typeface="Times New Roman" panose="02020603050405020304" pitchFamily="18" charset="0"/>
              </a:rPr>
              <a:t>are consistent </a:t>
            </a:r>
            <a:r>
              <a:rPr lang="en-US" sz="2000" dirty="0">
                <a:latin typeface="Times New Roman" panose="02020603050405020304" pitchFamily="18" charset="0"/>
                <a:cs typeface="Times New Roman" panose="02020603050405020304" pitchFamily="18" charset="0"/>
              </a:rPr>
              <a:t>with the factors used for evaluation. For example, if the RFP </a:t>
            </a:r>
            <a:r>
              <a:rPr lang="en-US" sz="2000" dirty="0" smtClean="0">
                <a:latin typeface="Times New Roman" panose="02020603050405020304" pitchFamily="18" charset="0"/>
                <a:cs typeface="Times New Roman" panose="02020603050405020304" pitchFamily="18" charset="0"/>
              </a:rPr>
              <a:t>indicates that </a:t>
            </a:r>
            <a:r>
              <a:rPr lang="en-US" sz="2000" dirty="0">
                <a:latin typeface="Times New Roman" panose="02020603050405020304" pitchFamily="18" charset="0"/>
                <a:cs typeface="Times New Roman" panose="02020603050405020304" pitchFamily="18" charset="0"/>
              </a:rPr>
              <a:t>proposals will be evaluated based on similar experience in the </a:t>
            </a:r>
            <a:r>
              <a:rPr lang="en-US" sz="2000" dirty="0" smtClean="0">
                <a:latin typeface="Times New Roman" panose="02020603050405020304" pitchFamily="18" charset="0"/>
                <a:cs typeface="Times New Roman" panose="02020603050405020304" pitchFamily="18" charset="0"/>
              </a:rPr>
              <a:t>particular activity</a:t>
            </a:r>
            <a:r>
              <a:rPr lang="en-US" sz="2000" dirty="0">
                <a:latin typeface="Times New Roman" panose="02020603050405020304" pitchFamily="18" charset="0"/>
                <a:cs typeface="Times New Roman" panose="02020603050405020304" pitchFamily="18" charset="0"/>
              </a:rPr>
              <a:t>, the </a:t>
            </a:r>
            <a:r>
              <a:rPr lang="en-US" sz="2000" i="1" dirty="0" smtClean="0">
                <a:latin typeface="Times New Roman" panose="02020603050405020304" pitchFamily="18" charset="0"/>
                <a:cs typeface="Times New Roman" panose="02020603050405020304" pitchFamily="18" charset="0"/>
              </a:rPr>
              <a:t>UGLG</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should make sure that it requests respondents to </a:t>
            </a:r>
            <a:r>
              <a:rPr lang="en-US" sz="2000" dirty="0" smtClean="0">
                <a:latin typeface="Times New Roman" panose="02020603050405020304" pitchFamily="18" charset="0"/>
                <a:cs typeface="Times New Roman" panose="02020603050405020304" pitchFamily="18" charset="0"/>
              </a:rPr>
              <a:t>include information </a:t>
            </a:r>
            <a:r>
              <a:rPr lang="en-US" sz="2000" dirty="0">
                <a:latin typeface="Times New Roman" panose="02020603050405020304" pitchFamily="18" charset="0"/>
                <a:cs typeface="Times New Roman" panose="02020603050405020304" pitchFamily="18" charset="0"/>
              </a:rPr>
              <a:t>on relevant past experience</a:t>
            </a:r>
            <a:r>
              <a:rPr lang="en-US" sz="2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05721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–EVALUATION CRITERIA</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36830" y="1730476"/>
            <a:ext cx="6370513" cy="1815882"/>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EVALUATION </a:t>
            </a:r>
            <a:r>
              <a:rPr lang="en-US" sz="2400" b="1" dirty="0" smtClean="0">
                <a:latin typeface="Times New Roman" panose="02020603050405020304" pitchFamily="18" charset="0"/>
                <a:cs typeface="Times New Roman" panose="02020603050405020304" pitchFamily="18" charset="0"/>
              </a:rPr>
              <a:t>CRITERIA</a:t>
            </a:r>
          </a:p>
          <a:p>
            <a:r>
              <a:rPr lang="en-US" sz="1600" dirty="0">
                <a:solidFill>
                  <a:schemeClr val="bg1"/>
                </a:solidFill>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Threshold Requirements:  </a:t>
            </a:r>
            <a:endParaRPr lang="en-US" sz="2000" b="1"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     States the  </a:t>
            </a:r>
            <a:r>
              <a:rPr lang="en-US" sz="1600" dirty="0">
                <a:latin typeface="Times New Roman" panose="02020603050405020304" pitchFamily="18" charset="0"/>
                <a:cs typeface="Times New Roman" panose="02020603050405020304" pitchFamily="18" charset="0"/>
              </a:rPr>
              <a:t>minimum requirements for all proposers  to </a:t>
            </a:r>
            <a:r>
              <a:rPr lang="en-US" sz="1600" dirty="0" smtClean="0">
                <a:latin typeface="Times New Roman" panose="02020603050405020304" pitchFamily="18" charset="0"/>
                <a:cs typeface="Times New Roman" panose="02020603050405020304" pitchFamily="18" charset="0"/>
              </a:rPr>
              <a:t>compete</a:t>
            </a:r>
          </a:p>
          <a:p>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2000" b="1" dirty="0">
                <a:solidFill>
                  <a:schemeClr val="bg1"/>
                </a:solidFill>
                <a:latin typeface="Times New Roman" panose="02020603050405020304" pitchFamily="18" charset="0"/>
                <a:cs typeface="Times New Roman" panose="02020603050405020304" pitchFamily="18" charset="0"/>
              </a:rPr>
              <a:t>Weighted Evaluation Criteria</a:t>
            </a:r>
          </a:p>
          <a:p>
            <a:r>
              <a:rPr lang="en-US" sz="1600" dirty="0">
                <a:solidFill>
                  <a:schemeClr val="bg1"/>
                </a:solidFill>
                <a:latin typeface="Times New Roman" panose="02020603050405020304" pitchFamily="18" charset="0"/>
                <a:cs typeface="Times New Roman" panose="02020603050405020304" pitchFamily="18" charset="0"/>
              </a:rPr>
              <a:t> States </a:t>
            </a:r>
            <a:r>
              <a:rPr lang="en-US" sz="1600" dirty="0" smtClean="0">
                <a:solidFill>
                  <a:schemeClr val="bg1"/>
                </a:solidFill>
                <a:latin typeface="Times New Roman" panose="02020603050405020304" pitchFamily="18" charset="0"/>
                <a:cs typeface="Times New Roman" panose="02020603050405020304" pitchFamily="18" charset="0"/>
              </a:rPr>
              <a:t>the </a:t>
            </a:r>
            <a:r>
              <a:rPr lang="en-US" sz="1600" dirty="0">
                <a:solidFill>
                  <a:schemeClr val="bg1"/>
                </a:solidFill>
                <a:latin typeface="Times New Roman" panose="02020603050405020304" pitchFamily="18" charset="0"/>
                <a:cs typeface="Times New Roman" panose="02020603050405020304" pitchFamily="18" charset="0"/>
              </a:rPr>
              <a:t>criteria for comparison of proposers and selection  of </a:t>
            </a:r>
            <a:r>
              <a:rPr lang="en-US" sz="1600" dirty="0" smtClean="0">
                <a:solidFill>
                  <a:schemeClr val="bg1"/>
                </a:solidFill>
                <a:latin typeface="Times New Roman" panose="02020603050405020304" pitchFamily="18" charset="0"/>
                <a:cs typeface="Times New Roman" panose="02020603050405020304" pitchFamily="18" charset="0"/>
              </a:rPr>
              <a:t>contractor           </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78425" y="3254477"/>
            <a:ext cx="10707329" cy="2308324"/>
          </a:xfrm>
          <a:prstGeom prst="rect">
            <a:avLst/>
          </a:prstGeom>
          <a:solidFill>
            <a:schemeClr val="accent1">
              <a:lumMod val="20000"/>
              <a:lumOff val="80000"/>
            </a:schemeClr>
          </a:solidFill>
          <a:ln w="38100">
            <a:solidFill>
              <a:schemeClr val="tx1"/>
            </a:solidFill>
          </a:ln>
        </p:spPr>
        <p:txBody>
          <a:bodyPr wrap="square" rtlCol="0">
            <a:spAutoFit/>
          </a:bodyPr>
          <a:lstStyle/>
          <a:p>
            <a:r>
              <a:rPr lang="en-US" dirty="0"/>
              <a:t> </a:t>
            </a:r>
            <a:r>
              <a:rPr lang="en-US" b="1" i="1" dirty="0">
                <a:latin typeface="Garamond" panose="02020404030301010803" pitchFamily="18" charset="0"/>
              </a:rPr>
              <a:t>Threshold Requirements</a:t>
            </a:r>
            <a:r>
              <a:rPr lang="en-US" b="1" i="1" dirty="0" smtClean="0">
                <a:latin typeface="Garamond" panose="02020404030301010803" pitchFamily="18" charset="0"/>
              </a:rPr>
              <a:t>:</a:t>
            </a:r>
          </a:p>
          <a:p>
            <a:r>
              <a:rPr lang="en-US" i="1" dirty="0">
                <a:latin typeface="Garamond" panose="02020404030301010803" pitchFamily="18" charset="0"/>
              </a:rPr>
              <a:t>Proposers must meet the following requirement to be considered for this service. Each item listed below should be presented in the response in such a manner that the UGLG can easily determine the firm’s eligibility</a:t>
            </a:r>
            <a:r>
              <a:rPr lang="en-US" i="1" dirty="0" smtClean="0">
                <a:latin typeface="Garamond" panose="02020404030301010803" pitchFamily="18" charset="0"/>
              </a:rPr>
              <a:t>:</a:t>
            </a:r>
          </a:p>
          <a:p>
            <a:r>
              <a:rPr lang="en-US" i="1" dirty="0">
                <a:latin typeface="Garamond" panose="02020404030301010803" pitchFamily="18" charset="0"/>
              </a:rPr>
              <a:t>Proposers must have at least 1 full time Certified Project Management Professional employed with the firm for at least five years</a:t>
            </a:r>
            <a:r>
              <a:rPr lang="en-US" i="1" dirty="0" smtClean="0">
                <a:latin typeface="Garamond" panose="02020404030301010803" pitchFamily="18" charset="0"/>
              </a:rPr>
              <a:t>.</a:t>
            </a:r>
          </a:p>
          <a:p>
            <a:endParaRPr lang="en-US" i="1" dirty="0">
              <a:latin typeface="Garamond" panose="02020404030301010803" pitchFamily="18" charset="0"/>
            </a:endParaRPr>
          </a:p>
          <a:p>
            <a:r>
              <a:rPr lang="en-US" b="1" i="1" dirty="0">
                <a:latin typeface="Garamond" panose="02020404030301010803" pitchFamily="18" charset="0"/>
              </a:rPr>
              <a:t>Submission requirement:   </a:t>
            </a:r>
            <a:r>
              <a:rPr lang="en-US" i="1" dirty="0">
                <a:latin typeface="Garamond" panose="02020404030301010803" pitchFamily="18" charset="0"/>
              </a:rPr>
              <a:t>Proposer must submit the resume of its Certified Project Management Professional; the date of certification; his/her employment history including the starting date with the proposer's firm and what comparable projects he/she has managed during their employment with the firm.</a:t>
            </a:r>
          </a:p>
        </p:txBody>
      </p:sp>
      <p:sp>
        <p:nvSpPr>
          <p:cNvPr id="5" name="TextBox 4"/>
          <p:cNvSpPr txBox="1"/>
          <p:nvPr/>
        </p:nvSpPr>
        <p:spPr>
          <a:xfrm>
            <a:off x="1121967" y="5661220"/>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22180004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–EVALUATION CRITERIA</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76159" y="1622321"/>
            <a:ext cx="6370513" cy="1508105"/>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EVALUATION </a:t>
            </a:r>
            <a:r>
              <a:rPr lang="en-US" sz="2400" b="1" dirty="0" smtClean="0">
                <a:latin typeface="Times New Roman" panose="02020603050405020304" pitchFamily="18" charset="0"/>
                <a:cs typeface="Times New Roman" panose="02020603050405020304" pitchFamily="18" charset="0"/>
              </a:rPr>
              <a:t>CRITERIA</a:t>
            </a:r>
          </a:p>
          <a:p>
            <a:r>
              <a:rPr lang="en-US" sz="1600" dirty="0" smtClean="0">
                <a:solidFill>
                  <a:schemeClr val="bg1"/>
                </a:solidFill>
                <a:latin typeface="Times New Roman" panose="02020603050405020304" pitchFamily="18" charset="0"/>
                <a:cs typeface="Times New Roman" panose="02020603050405020304" pitchFamily="18" charset="0"/>
              </a:rPr>
              <a:t> </a:t>
            </a:r>
            <a:r>
              <a:rPr lang="en-US" sz="1600" dirty="0">
                <a:solidFill>
                  <a:schemeClr val="bg1"/>
                </a:solidFill>
                <a:latin typeface="Times New Roman" panose="02020603050405020304" pitchFamily="18" charset="0"/>
                <a:cs typeface="Times New Roman" panose="02020603050405020304" pitchFamily="18" charset="0"/>
              </a:rPr>
              <a:t>all proposers  to </a:t>
            </a:r>
            <a:r>
              <a:rPr lang="en-US" sz="1600" dirty="0" smtClean="0">
                <a:solidFill>
                  <a:schemeClr val="bg1"/>
                </a:solidFill>
                <a:latin typeface="Times New Roman" panose="02020603050405020304" pitchFamily="18" charset="0"/>
                <a:cs typeface="Times New Roman" panose="02020603050405020304" pitchFamily="18" charset="0"/>
              </a:rPr>
              <a:t>compete</a:t>
            </a:r>
          </a:p>
          <a:p>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Weighted Evaluation Criteria</a:t>
            </a:r>
          </a:p>
          <a:p>
            <a:r>
              <a:rPr lang="en-US" sz="1600" dirty="0">
                <a:latin typeface="Times New Roman" panose="02020603050405020304" pitchFamily="18" charset="0"/>
                <a:cs typeface="Times New Roman" panose="02020603050405020304" pitchFamily="18" charset="0"/>
              </a:rPr>
              <a:t> States </a:t>
            </a: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criteria for comparison of proposers and selection  of </a:t>
            </a:r>
            <a:r>
              <a:rPr lang="en-US" sz="1600" dirty="0" smtClean="0">
                <a:latin typeface="Times New Roman" panose="02020603050405020304" pitchFamily="18" charset="0"/>
                <a:cs typeface="Times New Roman" panose="02020603050405020304" pitchFamily="18" charset="0"/>
              </a:rPr>
              <a:t>contractor           </a:t>
            </a:r>
            <a:endParaRPr lang="en-US"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876159" y="3293807"/>
            <a:ext cx="10038736" cy="2308324"/>
          </a:xfrm>
          <a:prstGeom prst="rect">
            <a:avLst/>
          </a:prstGeom>
          <a:solidFill>
            <a:schemeClr val="accent1">
              <a:lumMod val="20000"/>
              <a:lumOff val="80000"/>
            </a:schemeClr>
          </a:solidFill>
          <a:ln w="38100">
            <a:solidFill>
              <a:schemeClr val="tx1"/>
            </a:solidFill>
          </a:ln>
        </p:spPr>
        <p:txBody>
          <a:bodyPr wrap="square" rtlCol="0">
            <a:spAutoFit/>
          </a:bodyPr>
          <a:lstStyle/>
          <a:p>
            <a:r>
              <a:rPr lang="en-US" b="1" i="1" dirty="0">
                <a:latin typeface="Garamond" panose="02020404030301010803" pitchFamily="18" charset="0"/>
              </a:rPr>
              <a:t>Weighted Evaluation </a:t>
            </a:r>
            <a:r>
              <a:rPr lang="en-US" b="1" i="1" dirty="0" smtClean="0">
                <a:latin typeface="Garamond" panose="02020404030301010803" pitchFamily="18" charset="0"/>
              </a:rPr>
              <a:t>Criteria</a:t>
            </a:r>
          </a:p>
          <a:p>
            <a:r>
              <a:rPr lang="en-US" i="1" dirty="0">
                <a:latin typeface="Garamond" panose="02020404030301010803" pitchFamily="18" charset="0"/>
              </a:rPr>
              <a:t>After the initial threshold review is complete, the UGLG will determine all eligible firms and score each submittal based on the factors detailed below. In addition to price/cost; proposers/</a:t>
            </a:r>
            <a:r>
              <a:rPr lang="en-US" i="1" dirty="0" err="1">
                <a:latin typeface="Garamond" panose="02020404030301010803" pitchFamily="18" charset="0"/>
              </a:rPr>
              <a:t>offerors</a:t>
            </a:r>
            <a:r>
              <a:rPr lang="en-US" i="1" dirty="0">
                <a:latin typeface="Garamond" panose="02020404030301010803" pitchFamily="18" charset="0"/>
              </a:rPr>
              <a:t> will be evaluated in the areas of experience and capabilities according to the submission requirements listed below. </a:t>
            </a:r>
            <a:endParaRPr lang="en-US" i="1" dirty="0" smtClean="0">
              <a:latin typeface="Garamond" panose="02020404030301010803" pitchFamily="18" charset="0"/>
            </a:endParaRPr>
          </a:p>
          <a:p>
            <a:r>
              <a:rPr lang="en-US" b="1" i="1" dirty="0">
                <a:latin typeface="Garamond" panose="02020404030301010803" pitchFamily="18" charset="0"/>
              </a:rPr>
              <a:t>Subject Area: Firm </a:t>
            </a:r>
            <a:r>
              <a:rPr lang="en-US" b="1" i="1" dirty="0" smtClean="0">
                <a:latin typeface="Garamond" panose="02020404030301010803" pitchFamily="18" charset="0"/>
              </a:rPr>
              <a:t>Experience                                                                           20pts</a:t>
            </a:r>
          </a:p>
          <a:p>
            <a:r>
              <a:rPr lang="en-US" i="1" dirty="0">
                <a:latin typeface="Garamond" panose="02020404030301010803" pitchFamily="18" charset="0"/>
              </a:rPr>
              <a:t> Proposers will be evaluated on the </a:t>
            </a:r>
            <a:r>
              <a:rPr lang="en-US" i="1" dirty="0" smtClean="0">
                <a:latin typeface="Garamond" panose="02020404030301010803" pitchFamily="18" charset="0"/>
              </a:rPr>
              <a:t>number </a:t>
            </a:r>
            <a:r>
              <a:rPr lang="en-US" i="1" dirty="0">
                <a:latin typeface="Garamond" panose="02020404030301010803" pitchFamily="18" charset="0"/>
              </a:rPr>
              <a:t>of comparable projects completed within the last seven years</a:t>
            </a:r>
            <a:r>
              <a:rPr lang="en-US" i="1" dirty="0" smtClean="0">
                <a:latin typeface="Garamond" panose="02020404030301010803" pitchFamily="18" charset="0"/>
              </a:rPr>
              <a:t>.</a:t>
            </a:r>
          </a:p>
          <a:p>
            <a:r>
              <a:rPr lang="en-US" b="1" i="1" dirty="0">
                <a:latin typeface="Garamond" panose="02020404030301010803" pitchFamily="18" charset="0"/>
              </a:rPr>
              <a:t>Submission requirement:  </a:t>
            </a:r>
            <a:r>
              <a:rPr lang="en-US" i="1" dirty="0">
                <a:latin typeface="Garamond" panose="02020404030301010803" pitchFamily="18" charset="0"/>
              </a:rPr>
              <a:t>Proposers will submit a list of comparable projects completed within the </a:t>
            </a:r>
            <a:endParaRPr lang="en-US" i="1" dirty="0" smtClean="0">
              <a:latin typeface="Garamond" panose="02020404030301010803" pitchFamily="18" charset="0"/>
            </a:endParaRPr>
          </a:p>
          <a:p>
            <a:r>
              <a:rPr lang="en-US" i="1" dirty="0">
                <a:latin typeface="Garamond" panose="02020404030301010803" pitchFamily="18" charset="0"/>
              </a:rPr>
              <a:t>last seven years including client name, starting and end date and dollar size of the total project.</a:t>
            </a:r>
          </a:p>
        </p:txBody>
      </p:sp>
      <p:sp>
        <p:nvSpPr>
          <p:cNvPr id="5" name="TextBox 4"/>
          <p:cNvSpPr txBox="1"/>
          <p:nvPr/>
        </p:nvSpPr>
        <p:spPr>
          <a:xfrm>
            <a:off x="1033478" y="5765512"/>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2625849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Definitions</a:t>
            </a:r>
            <a:r>
              <a:rPr lang="en-US" dirty="0" smtClean="0"/>
              <a:t> :What is the difference between RFP and RFQ?</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b="1" dirty="0" smtClean="0"/>
              <a:t>request for proposal (RFP) </a:t>
            </a:r>
            <a:r>
              <a:rPr lang="en-US" dirty="0" smtClean="0"/>
              <a:t>is for professional services and includes administrative consulting firms when price is a factor in the selection process.  Price or cost must be evaluated in every selection.</a:t>
            </a:r>
          </a:p>
          <a:p>
            <a:endParaRPr lang="en-US" dirty="0" smtClean="0"/>
          </a:p>
          <a:p>
            <a:r>
              <a:rPr lang="en-US" dirty="0" smtClean="0"/>
              <a:t>A </a:t>
            </a:r>
            <a:r>
              <a:rPr lang="en-US" b="1" dirty="0" smtClean="0"/>
              <a:t>request for qualifications (RFQ) </a:t>
            </a:r>
            <a:r>
              <a:rPr lang="en-US" dirty="0" smtClean="0"/>
              <a:t>is for engineering or architectural services. Louisiana State law (R.S. 38:2318.1 A.) prohibits price or price related considerations as a selection factor. Qualification statements cannot be used to procure any other service (2 CFR 200.302 (d)(5). Engineering and Architectural firms may be procured for administrative services but the RFP procedure must be utilized to procure administrative services. </a:t>
            </a:r>
          </a:p>
          <a:p>
            <a:r>
              <a:rPr lang="en-US" b="1" dirty="0" smtClean="0">
                <a:latin typeface="Times New Roman" panose="02020603050405020304" pitchFamily="18" charset="0"/>
                <a:cs typeface="Times New Roman" panose="02020603050405020304" pitchFamily="18" charset="0"/>
              </a:rPr>
              <a:t>2 CFR 200.320</a:t>
            </a:r>
          </a:p>
          <a:p>
            <a:r>
              <a:rPr lang="en-US" i="1" dirty="0" smtClean="0">
                <a:latin typeface="Cambria" panose="02040503050406030204" pitchFamily="18" charset="0"/>
                <a:ea typeface="Cambria" panose="02040503050406030204" pitchFamily="18" charset="0"/>
              </a:rPr>
              <a:t>“The </a:t>
            </a:r>
            <a:r>
              <a:rPr lang="en-US" i="1" dirty="0">
                <a:latin typeface="Cambria" panose="02040503050406030204" pitchFamily="18" charset="0"/>
                <a:ea typeface="Cambria" panose="02040503050406030204" pitchFamily="18" charset="0"/>
              </a:rPr>
              <a:t>non-Federal entity may use competitive proposal procedures for qualifications-based procurement of architectural/engineering (A/E) professional services whereby </a:t>
            </a:r>
            <a:r>
              <a:rPr lang="en-US" i="1" dirty="0" err="1">
                <a:latin typeface="Cambria" panose="02040503050406030204" pitchFamily="18" charset="0"/>
                <a:ea typeface="Cambria" panose="02040503050406030204" pitchFamily="18" charset="0"/>
              </a:rPr>
              <a:t>offeror's</a:t>
            </a:r>
            <a:r>
              <a:rPr lang="en-US" i="1" dirty="0">
                <a:latin typeface="Cambria" panose="02040503050406030204" pitchFamily="18" charset="0"/>
                <a:ea typeface="Cambria" panose="02040503050406030204" pitchFamily="18" charset="0"/>
              </a:rPr>
              <a:t> qualifications are evaluated and the most qualified </a:t>
            </a:r>
            <a:r>
              <a:rPr lang="en-US" i="1" dirty="0" err="1">
                <a:latin typeface="Cambria" panose="02040503050406030204" pitchFamily="18" charset="0"/>
                <a:ea typeface="Cambria" panose="02040503050406030204" pitchFamily="18" charset="0"/>
              </a:rPr>
              <a:t>offeror</a:t>
            </a:r>
            <a:r>
              <a:rPr lang="en-US" i="1" dirty="0">
                <a:latin typeface="Cambria" panose="02040503050406030204" pitchFamily="18" charset="0"/>
                <a:ea typeface="Cambria" panose="02040503050406030204" pitchFamily="18" charset="0"/>
              </a:rPr>
              <a:t> is selected, subject to negotiation of fair and reasonable compensation. </a:t>
            </a:r>
            <a:r>
              <a:rPr lang="en-US" i="1" dirty="0" smtClean="0">
                <a:latin typeface="Cambria" panose="02040503050406030204" pitchFamily="18" charset="0"/>
                <a:ea typeface="Cambria" panose="02040503050406030204" pitchFamily="18" charset="0"/>
              </a:rPr>
              <a:t>“</a:t>
            </a:r>
            <a:endParaRPr lang="en-US"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118732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–EVALUATION CRITERIA</a:t>
            </a:r>
            <a:endParaRPr lang="en-US" sz="28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2016701" y="2418734"/>
            <a:ext cx="6370513" cy="1877437"/>
          </a:xfrm>
          <a:prstGeom prst="rect">
            <a:avLst/>
          </a:prstGeom>
          <a:no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EVALUATION </a:t>
            </a:r>
            <a:r>
              <a:rPr lang="en-US" sz="2400" b="1" dirty="0" smtClean="0">
                <a:latin typeface="Times New Roman" panose="02020603050405020304" pitchFamily="18" charset="0"/>
                <a:cs typeface="Times New Roman" panose="02020603050405020304" pitchFamily="18" charset="0"/>
              </a:rPr>
              <a:t>CRITERIA</a:t>
            </a:r>
          </a:p>
          <a:p>
            <a:r>
              <a:rPr lang="en-US" sz="1600" dirty="0" smtClean="0">
                <a:solidFill>
                  <a:schemeClr val="bg1"/>
                </a:solidFill>
                <a:latin typeface="Times New Roman" panose="02020603050405020304" pitchFamily="18" charset="0"/>
                <a:cs typeface="Times New Roman" panose="02020603050405020304" pitchFamily="18" charset="0"/>
              </a:rPr>
              <a:t> </a:t>
            </a:r>
            <a:r>
              <a:rPr lang="en-US" sz="1600" dirty="0">
                <a:solidFill>
                  <a:schemeClr val="bg1"/>
                </a:solidFill>
                <a:latin typeface="Times New Roman" panose="02020603050405020304" pitchFamily="18" charset="0"/>
                <a:cs typeface="Times New Roman" panose="02020603050405020304" pitchFamily="18" charset="0"/>
              </a:rPr>
              <a:t>all proposers  to </a:t>
            </a:r>
            <a:r>
              <a:rPr lang="en-US" sz="1600" dirty="0" smtClean="0">
                <a:solidFill>
                  <a:schemeClr val="bg1"/>
                </a:solidFill>
                <a:latin typeface="Times New Roman" panose="02020603050405020304" pitchFamily="18" charset="0"/>
                <a:cs typeface="Times New Roman" panose="02020603050405020304" pitchFamily="18" charset="0"/>
              </a:rPr>
              <a:t>compete</a:t>
            </a:r>
          </a:p>
          <a:p>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SEE  The “EVALUATION SUBJECTS” Module  and the  “EVALUATION PLAN” Module for more information on Evaluation Criteria</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630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200" b="1" dirty="0" smtClean="0">
                <a:solidFill>
                  <a:srgbClr val="0000CC"/>
                </a:solidFill>
                <a:latin typeface="Times New Roman" panose="02020603050405020304" pitchFamily="18" charset="0"/>
                <a:cs typeface="Times New Roman" panose="02020603050405020304" pitchFamily="18" charset="0"/>
              </a:rPr>
              <a:t>Component for Competitive Proposals –PRICE/COST</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35742" y="3039898"/>
            <a:ext cx="9193160" cy="1938992"/>
          </a:xfrm>
          <a:prstGeom prst="rect">
            <a:avLst/>
          </a:prstGeom>
          <a:solidFill>
            <a:schemeClr val="accent1">
              <a:lumMod val="20000"/>
              <a:lumOff val="80000"/>
            </a:schemeClr>
          </a:solidFill>
        </p:spPr>
        <p:txBody>
          <a:bodyPr wrap="square" rtlCol="0">
            <a:spAutoFit/>
          </a:bodyPr>
          <a:lstStyle/>
          <a:p>
            <a:r>
              <a:rPr lang="en-US" sz="2000" i="1" dirty="0" smtClean="0">
                <a:solidFill>
                  <a:srgbClr val="000066"/>
                </a:solidFill>
                <a:latin typeface="Garamond" panose="02020404030301010803" pitchFamily="18" charset="0"/>
                <a:cs typeface="Times New Roman" panose="02020603050405020304" pitchFamily="18" charset="0"/>
              </a:rPr>
              <a:t>Proposers will submit a Cost format with a standardized format of required tasks and iterations of certain tasks to evaluate the costs of each proposer assuming the same work effort.  The actual contract cost awarded can include additional tasks and costs.  </a:t>
            </a:r>
          </a:p>
          <a:p>
            <a:endParaRPr lang="en-US" sz="2000" i="1" dirty="0" smtClean="0">
              <a:solidFill>
                <a:srgbClr val="000066"/>
              </a:solidFill>
              <a:latin typeface="Garamond" panose="02020404030301010803" pitchFamily="18" charset="0"/>
              <a:cs typeface="Times New Roman" panose="02020603050405020304" pitchFamily="18" charset="0"/>
            </a:endParaRPr>
          </a:p>
          <a:p>
            <a:endParaRPr lang="en-US" sz="2000" i="1" dirty="0">
              <a:solidFill>
                <a:srgbClr val="000066"/>
              </a:solidFill>
              <a:latin typeface="Garamond" panose="02020404030301010803" pitchFamily="18" charset="0"/>
              <a:cs typeface="Times New Roman" panose="02020603050405020304" pitchFamily="18" charset="0"/>
            </a:endParaRPr>
          </a:p>
          <a:p>
            <a:r>
              <a:rPr lang="en-US" sz="2000" i="1" dirty="0" smtClean="0">
                <a:solidFill>
                  <a:srgbClr val="000066"/>
                </a:solidFill>
                <a:latin typeface="Times New Roman" panose="02020603050405020304" pitchFamily="18" charset="0"/>
                <a:cs typeface="Times New Roman" panose="02020603050405020304" pitchFamily="18" charset="0"/>
              </a:rPr>
              <a:t> </a:t>
            </a:r>
            <a:r>
              <a:rPr lang="en-US" sz="2000" dirty="0" smtClean="0">
                <a:solidFill>
                  <a:srgbClr val="000066"/>
                </a:solidFill>
                <a:latin typeface="Times New Roman" panose="02020603050405020304" pitchFamily="18" charset="0"/>
                <a:cs typeface="Times New Roman" panose="02020603050405020304" pitchFamily="18" charset="0"/>
              </a:rPr>
              <a:t>[see Evaluation Plan module “Costs”]</a:t>
            </a:r>
            <a:endParaRPr lang="en-US" sz="2000" dirty="0">
              <a:solidFill>
                <a:srgbClr val="000066"/>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58762" y="2024237"/>
            <a:ext cx="9984211" cy="1015663"/>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PRICE/COST</a:t>
            </a:r>
          </a:p>
          <a:p>
            <a:r>
              <a:rPr lang="en-US" sz="2000" dirty="0" smtClean="0">
                <a:latin typeface="Times New Roman" panose="02020603050405020304" pitchFamily="18" charset="0"/>
                <a:cs typeface="Times New Roman" panose="02020603050405020304" pitchFamily="18" charset="0"/>
              </a:rPr>
              <a:t>Identifies how </a:t>
            </a:r>
            <a:r>
              <a:rPr lang="en-US" sz="2000" dirty="0">
                <a:latin typeface="Times New Roman" panose="02020603050405020304" pitchFamily="18" charset="0"/>
                <a:cs typeface="Times New Roman" panose="02020603050405020304" pitchFamily="18" charset="0"/>
              </a:rPr>
              <a:t>much weight price/cost; required for all procurement except </a:t>
            </a:r>
            <a:r>
              <a:rPr lang="en-US" sz="2000" dirty="0" smtClean="0">
                <a:latin typeface="Times New Roman" panose="02020603050405020304" pitchFamily="18" charset="0"/>
                <a:cs typeface="Times New Roman" panose="02020603050405020304" pitchFamily="18" charset="0"/>
              </a:rPr>
              <a:t>design professionals</a:t>
            </a:r>
          </a:p>
          <a:p>
            <a:endParaRPr lang="en-US" sz="1600" dirty="0">
              <a:latin typeface="Times New Roman" panose="02020603050405020304" pitchFamily="18" charset="0"/>
              <a:cs typeface="Times New Roman" panose="02020603050405020304" pitchFamily="18" charset="0"/>
            </a:endParaRPr>
          </a:p>
        </p:txBody>
      </p:sp>
      <p:sp>
        <p:nvSpPr>
          <p:cNvPr id="3" name="Rectangle 2"/>
          <p:cNvSpPr/>
          <p:nvPr/>
        </p:nvSpPr>
        <p:spPr>
          <a:xfrm>
            <a:off x="747251" y="3039900"/>
            <a:ext cx="9281651" cy="206304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161293" y="5229671"/>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19474941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8" y="169503"/>
            <a:ext cx="12113341" cy="798517"/>
          </a:xfrm>
        </p:spPr>
        <p:txBody>
          <a:bodyPr>
            <a:noAutofit/>
          </a:bodyPr>
          <a:lstStyle/>
          <a:p>
            <a:r>
              <a:rPr lang="en-US" sz="2800" b="1" dirty="0" smtClean="0">
                <a:solidFill>
                  <a:srgbClr val="0000CC"/>
                </a:solidFill>
                <a:latin typeface="Times New Roman" panose="02020603050405020304" pitchFamily="18" charset="0"/>
                <a:cs typeface="Times New Roman" panose="02020603050405020304" pitchFamily="18" charset="0"/>
              </a:rPr>
              <a:t>Component for Competitive Proposals –</a:t>
            </a:r>
            <a:r>
              <a:rPr lang="en-US" sz="3200" b="1" dirty="0" smtClean="0">
                <a:solidFill>
                  <a:srgbClr val="0000CC"/>
                </a:solidFill>
                <a:latin typeface="Times New Roman" panose="02020603050405020304" pitchFamily="18" charset="0"/>
                <a:cs typeface="Times New Roman" panose="02020603050405020304" pitchFamily="18" charset="0"/>
              </a:rPr>
              <a:t>SUBMISSION REQUIREMENTS</a:t>
            </a:r>
            <a:endParaRPr lang="en-US" sz="32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47407" y="2900775"/>
            <a:ext cx="11029961" cy="2800767"/>
          </a:xfrm>
          <a:prstGeom prst="rect">
            <a:avLst/>
          </a:prstGeom>
          <a:solidFill>
            <a:schemeClr val="accent1">
              <a:lumMod val="20000"/>
              <a:lumOff val="80000"/>
            </a:schemeClr>
          </a:solidFill>
          <a:ln w="38100">
            <a:solidFill>
              <a:srgbClr val="0000CC"/>
            </a:solidFill>
          </a:ln>
        </p:spPr>
        <p:txBody>
          <a:bodyPr wrap="square" rtlCol="0">
            <a:spAutoFit/>
          </a:bodyPr>
          <a:lstStyle/>
          <a:p>
            <a:r>
              <a:rPr lang="en-US" sz="2000" i="1" dirty="0" smtClean="0">
                <a:solidFill>
                  <a:srgbClr val="000066"/>
                </a:solidFill>
                <a:latin typeface="Garamond" panose="02020404030301010803" pitchFamily="18" charset="0"/>
                <a:cs typeface="Times New Roman" panose="02020603050405020304" pitchFamily="18" charset="0"/>
              </a:rPr>
              <a:t>Proposers will submit</a:t>
            </a:r>
          </a:p>
          <a:p>
            <a:r>
              <a:rPr lang="en-US" sz="2000" i="1" dirty="0" smtClean="0">
                <a:solidFill>
                  <a:srgbClr val="000066"/>
                </a:solidFill>
                <a:latin typeface="Garamond" panose="02020404030301010803" pitchFamily="18" charset="0"/>
                <a:cs typeface="Times New Roman" panose="02020603050405020304" pitchFamily="18" charset="0"/>
              </a:rPr>
              <a:t> </a:t>
            </a:r>
            <a:r>
              <a:rPr lang="en-US" sz="2000" i="1" dirty="0">
                <a:latin typeface="Garamond" panose="02020404030301010803" pitchFamily="18" charset="0"/>
              </a:rPr>
              <a:t>a. A brief statement of the </a:t>
            </a:r>
            <a:r>
              <a:rPr lang="en-US" sz="2000" i="1" dirty="0" err="1">
                <a:latin typeface="Garamond" panose="02020404030301010803" pitchFamily="18" charset="0"/>
              </a:rPr>
              <a:t>Offeror's</a:t>
            </a:r>
            <a:r>
              <a:rPr lang="en-US" sz="2000" i="1" dirty="0">
                <a:latin typeface="Garamond" panose="02020404030301010803" pitchFamily="18" charset="0"/>
              </a:rPr>
              <a:t> understanding of the scope of the work to be performed as outlined in project description. </a:t>
            </a:r>
          </a:p>
          <a:p>
            <a:r>
              <a:rPr lang="en-US" sz="2000" i="1" dirty="0">
                <a:latin typeface="Garamond" panose="02020404030301010803" pitchFamily="18" charset="0"/>
              </a:rPr>
              <a:t>b. A confirmation that the </a:t>
            </a:r>
            <a:r>
              <a:rPr lang="en-US" sz="2000" i="1" dirty="0" err="1">
                <a:latin typeface="Garamond" panose="02020404030301010803" pitchFamily="18" charset="0"/>
              </a:rPr>
              <a:t>Offeror</a:t>
            </a:r>
            <a:r>
              <a:rPr lang="en-US" sz="2000" i="1" dirty="0">
                <a:latin typeface="Garamond" panose="02020404030301010803" pitchFamily="18" charset="0"/>
              </a:rPr>
              <a:t> meets the appropriate state licensing requirements to practice in the State of Louisiana; </a:t>
            </a:r>
          </a:p>
          <a:p>
            <a:r>
              <a:rPr lang="en-US" sz="2000" i="1" dirty="0">
                <a:latin typeface="Garamond" panose="02020404030301010803" pitchFamily="18" charset="0"/>
              </a:rPr>
              <a:t>c. A confirmation that the </a:t>
            </a:r>
            <a:r>
              <a:rPr lang="en-US" sz="2000" i="1" dirty="0" err="1">
                <a:latin typeface="Garamond" panose="02020404030301010803" pitchFamily="18" charset="0"/>
              </a:rPr>
              <a:t>Offeror</a:t>
            </a:r>
            <a:r>
              <a:rPr lang="en-US" sz="2000" i="1" dirty="0">
                <a:latin typeface="Garamond" panose="02020404030301010803" pitchFamily="18" charset="0"/>
              </a:rPr>
              <a:t> has not had a record of substandard work within the last five years; </a:t>
            </a:r>
          </a:p>
          <a:p>
            <a:r>
              <a:rPr lang="en-US" sz="2000" i="1" dirty="0">
                <a:latin typeface="Garamond" panose="02020404030301010803" pitchFamily="18" charset="0"/>
              </a:rPr>
              <a:t>d. A confirmation that the </a:t>
            </a:r>
            <a:r>
              <a:rPr lang="en-US" sz="2000" i="1" dirty="0" err="1">
                <a:latin typeface="Garamond" panose="02020404030301010803" pitchFamily="18" charset="0"/>
              </a:rPr>
              <a:t>Offeror</a:t>
            </a:r>
            <a:r>
              <a:rPr lang="en-US" sz="2000" i="1" dirty="0">
                <a:latin typeface="Garamond" panose="02020404030301010803" pitchFamily="18" charset="0"/>
              </a:rPr>
              <a:t> has not engaged in any unethical practices within the last five years; </a:t>
            </a:r>
          </a:p>
          <a:p>
            <a:r>
              <a:rPr lang="en-US" sz="2000" i="1" dirty="0">
                <a:latin typeface="Garamond" panose="02020404030301010803" pitchFamily="18" charset="0"/>
              </a:rPr>
              <a:t>e. A confirmation that, if awarded the contract, the </a:t>
            </a:r>
            <a:r>
              <a:rPr lang="en-US" sz="2000" i="1" dirty="0" err="1">
                <a:latin typeface="Garamond" panose="02020404030301010803" pitchFamily="18" charset="0"/>
              </a:rPr>
              <a:t>Offeror</a:t>
            </a:r>
            <a:r>
              <a:rPr lang="en-US" sz="2000" i="1" dirty="0">
                <a:latin typeface="Garamond" panose="02020404030301010803" pitchFamily="18" charset="0"/>
              </a:rPr>
              <a:t> acknowledges its complete responsibility for the entire contract, including payment of any and all charges resulting from the contract; </a:t>
            </a:r>
          </a:p>
          <a:p>
            <a:r>
              <a:rPr lang="en-US" sz="2000" i="1" dirty="0">
                <a:latin typeface="Garamond" panose="02020404030301010803" pitchFamily="18" charset="0"/>
              </a:rPr>
              <a:t>f. Any other information that the </a:t>
            </a:r>
            <a:r>
              <a:rPr lang="en-US" sz="2000" i="1" dirty="0" err="1">
                <a:latin typeface="Garamond" panose="02020404030301010803" pitchFamily="18" charset="0"/>
              </a:rPr>
              <a:t>Offeror</a:t>
            </a:r>
            <a:r>
              <a:rPr lang="en-US" sz="2000" i="1" dirty="0">
                <a:latin typeface="Garamond" panose="02020404030301010803" pitchFamily="18" charset="0"/>
              </a:rPr>
              <a:t> feels appropriate; </a:t>
            </a:r>
          </a:p>
          <a:p>
            <a:endParaRPr lang="en-US" sz="1600" dirty="0">
              <a:solidFill>
                <a:srgbClr val="000066"/>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777837" y="1208004"/>
            <a:ext cx="10009640" cy="1323439"/>
          </a:xfrm>
          <a:prstGeom prst="rect">
            <a:avLst/>
          </a:prstGeom>
          <a:solidFill>
            <a:schemeClr val="bg1"/>
          </a:solidFill>
        </p:spPr>
        <p:txBody>
          <a:bodyPr wrap="square" rtlCol="0">
            <a:spAutoFit/>
          </a:bodyPr>
          <a:lstStyle/>
          <a:p>
            <a:endParaRPr lang="en-US" sz="16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SUBMISSION </a:t>
            </a:r>
            <a:r>
              <a:rPr lang="en-US" sz="2400" b="1" dirty="0" smtClean="0">
                <a:latin typeface="Times New Roman" panose="02020603050405020304" pitchFamily="18" charset="0"/>
                <a:cs typeface="Times New Roman" panose="02020603050405020304" pitchFamily="18" charset="0"/>
              </a:rPr>
              <a:t>REQUIREMENTS</a:t>
            </a:r>
          </a:p>
          <a:p>
            <a:pPr marL="285750" indent="-285750">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Request additional </a:t>
            </a:r>
            <a:r>
              <a:rPr lang="en-US" sz="2000" dirty="0">
                <a:latin typeface="Times New Roman" panose="02020603050405020304" pitchFamily="18" charset="0"/>
                <a:cs typeface="Times New Roman" panose="02020603050405020304" pitchFamily="18" charset="0"/>
              </a:rPr>
              <a:t>or pertinent information not elsewhere </a:t>
            </a:r>
            <a:r>
              <a:rPr lang="en-US" sz="2000" dirty="0" smtClean="0">
                <a:latin typeface="Times New Roman" panose="02020603050405020304" pitchFamily="18" charset="0"/>
                <a:cs typeface="Times New Roman" panose="02020603050405020304" pitchFamily="18" charset="0"/>
              </a:rPr>
              <a:t>requested</a:t>
            </a:r>
          </a:p>
          <a:p>
            <a:pPr marL="285750" indent="-285750">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States Requirements </a:t>
            </a:r>
            <a:r>
              <a:rPr lang="en-US" sz="2000" dirty="0">
                <a:latin typeface="Times New Roman" panose="02020603050405020304" pitchFamily="18" charset="0"/>
                <a:cs typeface="Times New Roman" panose="02020603050405020304" pitchFamily="18" charset="0"/>
              </a:rPr>
              <a:t>for Submission of </a:t>
            </a:r>
            <a:r>
              <a:rPr lang="en-US" sz="2000" dirty="0" smtClean="0">
                <a:latin typeface="Times New Roman" panose="02020603050405020304" pitchFamily="18" charset="0"/>
                <a:cs typeface="Times New Roman" panose="02020603050405020304" pitchFamily="18" charset="0"/>
              </a:rPr>
              <a:t>RFP/RFQ</a:t>
            </a:r>
            <a:endParaRPr lang="en-US" dirty="0"/>
          </a:p>
        </p:txBody>
      </p:sp>
      <p:sp>
        <p:nvSpPr>
          <p:cNvPr id="5" name="TextBox 4"/>
          <p:cNvSpPr txBox="1"/>
          <p:nvPr/>
        </p:nvSpPr>
        <p:spPr>
          <a:xfrm>
            <a:off x="7217964" y="2531443"/>
            <a:ext cx="1868129" cy="369332"/>
          </a:xfrm>
          <a:prstGeom prst="rect">
            <a:avLst/>
          </a:prstGeom>
          <a:solidFill>
            <a:schemeClr val="accent1">
              <a:lumMod val="20000"/>
              <a:lumOff val="80000"/>
            </a:schemeClr>
          </a:solidFill>
        </p:spPr>
        <p:txBody>
          <a:bodyPr wrap="square" rtlCol="0">
            <a:spAutoFit/>
          </a:bodyPr>
          <a:lstStyle/>
          <a:p>
            <a:r>
              <a:rPr lang="en-US" dirty="0" smtClean="0">
                <a:latin typeface="Garamond" panose="02020404030301010803" pitchFamily="18" charset="0"/>
              </a:rPr>
              <a:t>Sample language</a:t>
            </a:r>
            <a:endParaRPr lang="en-US" dirty="0">
              <a:latin typeface="Garamond" panose="02020404030301010803" pitchFamily="18" charset="0"/>
            </a:endParaRPr>
          </a:p>
        </p:txBody>
      </p:sp>
    </p:spTree>
    <p:extLst>
      <p:ext uri="{BB962C8B-B14F-4D97-AF65-F5344CB8AC3E}">
        <p14:creationId xmlns:p14="http://schemas.microsoft.com/office/powerpoint/2010/main" val="11805247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4000" b="1" dirty="0" smtClean="0">
                <a:solidFill>
                  <a:srgbClr val="0000CC"/>
                </a:solidFill>
                <a:latin typeface="Times New Roman" panose="02020603050405020304" pitchFamily="18" charset="0"/>
                <a:cs typeface="Times New Roman" panose="02020603050405020304" pitchFamily="18" charset="0"/>
              </a:rPr>
              <a:t>Format for Competitive Proposals –QUESTIONS?</a:t>
            </a:r>
            <a:endParaRPr lang="en-US" sz="40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69" y="2202425"/>
            <a:ext cx="3581131" cy="4093428"/>
          </a:xfrm>
          <a:prstGeom prst="rect">
            <a:avLst/>
          </a:prstGeom>
          <a:noFill/>
        </p:spPr>
        <p:txBody>
          <a:bodyPr wrap="square" rtlCol="0">
            <a:spAutoFit/>
          </a:bodyPr>
          <a:lstStyle/>
          <a:p>
            <a:r>
              <a:rPr lang="en-US" b="1" dirty="0">
                <a:solidFill>
                  <a:schemeClr val="bg1">
                    <a:lumMod val="75000"/>
                  </a:schemeClr>
                </a:solidFill>
                <a:latin typeface="Times New Roman" panose="02020603050405020304" pitchFamily="18" charset="0"/>
                <a:cs typeface="Times New Roman" panose="02020603050405020304" pitchFamily="18" charset="0"/>
              </a:rPr>
              <a:t>PROPOSERS </a:t>
            </a:r>
            <a:r>
              <a:rPr lang="en-US" b="1" dirty="0" smtClean="0">
                <a:solidFill>
                  <a:schemeClr val="bg1">
                    <a:lumMod val="75000"/>
                  </a:schemeClr>
                </a:solidFill>
                <a:latin typeface="Times New Roman" panose="02020603050405020304" pitchFamily="18" charset="0"/>
                <a:cs typeface="Times New Roman" panose="02020603050405020304" pitchFamily="18" charset="0"/>
              </a:rPr>
              <a:t>INFORMATION</a:t>
            </a:r>
          </a:p>
          <a:p>
            <a:r>
              <a:rPr lang="en-US" sz="1600" dirty="0">
                <a:solidFill>
                  <a:schemeClr val="bg1">
                    <a:lumMod val="95000"/>
                  </a:schemeClr>
                </a:solidFill>
                <a:latin typeface="Times New Roman" panose="02020603050405020304" pitchFamily="18" charset="0"/>
                <a:cs typeface="Times New Roman" panose="02020603050405020304" pitchFamily="18" charset="0"/>
              </a:rPr>
              <a:t>Identifies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relevant </a:t>
            </a:r>
            <a:r>
              <a:rPr lang="en-US" sz="1600" dirty="0">
                <a:solidFill>
                  <a:schemeClr val="bg1">
                    <a:lumMod val="95000"/>
                  </a:schemeClr>
                </a:solidFill>
                <a:latin typeface="Times New Roman" panose="02020603050405020304" pitchFamily="18" charset="0"/>
                <a:cs typeface="Times New Roman" panose="02020603050405020304" pitchFamily="18" charset="0"/>
              </a:rPr>
              <a:t>information about each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proposer</a:t>
            </a:r>
          </a:p>
          <a:p>
            <a:endParaRPr lang="en-US" sz="1600" dirty="0">
              <a:solidFill>
                <a:schemeClr val="bg1">
                  <a:lumMod val="95000"/>
                </a:schemeClr>
              </a:solidFill>
              <a:latin typeface="Times New Roman" panose="02020603050405020304" pitchFamily="18" charset="0"/>
              <a:cs typeface="Times New Roman" panose="02020603050405020304" pitchFamily="18" charset="0"/>
            </a:endParaRPr>
          </a:p>
          <a:p>
            <a:r>
              <a:rPr lang="en-US" b="1" dirty="0">
                <a:solidFill>
                  <a:schemeClr val="bg1">
                    <a:lumMod val="75000"/>
                  </a:schemeClr>
                </a:solidFill>
                <a:latin typeface="Times New Roman" panose="02020603050405020304" pitchFamily="18" charset="0"/>
                <a:cs typeface="Times New Roman" panose="02020603050405020304" pitchFamily="18" charset="0"/>
              </a:rPr>
              <a:t>SELECTION PROCESS</a:t>
            </a:r>
            <a:r>
              <a:rPr lang="en-US" sz="1600" dirty="0" smtClean="0">
                <a:solidFill>
                  <a:schemeClr val="bg1">
                    <a:lumMod val="75000"/>
                  </a:schemeClr>
                </a:solidFill>
                <a:latin typeface="Times New Roman" panose="02020603050405020304" pitchFamily="18" charset="0"/>
                <a:cs typeface="Times New Roman" panose="02020603050405020304" pitchFamily="18" charset="0"/>
              </a:rPr>
              <a:t> </a:t>
            </a:r>
          </a:p>
          <a:p>
            <a:r>
              <a:rPr lang="en-US" sz="1600" dirty="0">
                <a:solidFill>
                  <a:schemeClr val="bg1">
                    <a:lumMod val="95000"/>
                  </a:schemeClr>
                </a:solidFill>
                <a:latin typeface="Times New Roman" panose="02020603050405020304" pitchFamily="18" charset="0"/>
                <a:cs typeface="Times New Roman" panose="02020603050405020304" pitchFamily="18" charset="0"/>
              </a:rPr>
              <a:t>Identifies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how </a:t>
            </a:r>
            <a:r>
              <a:rPr lang="en-US" sz="1600" dirty="0">
                <a:solidFill>
                  <a:schemeClr val="bg1">
                    <a:lumMod val="95000"/>
                  </a:schemeClr>
                </a:solidFill>
                <a:latin typeface="Times New Roman" panose="02020603050405020304" pitchFamily="18" charset="0"/>
                <a:cs typeface="Times New Roman" panose="02020603050405020304" pitchFamily="18" charset="0"/>
              </a:rPr>
              <a:t>and who will be conducting the evaluation; one step or two step process,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interviews</a:t>
            </a:r>
          </a:p>
          <a:p>
            <a:endParaRPr lang="en-US" sz="1600" dirty="0">
              <a:latin typeface="Times New Roman" panose="02020603050405020304" pitchFamily="18" charset="0"/>
              <a:cs typeface="Times New Roman" panose="02020603050405020304" pitchFamily="18" charset="0"/>
            </a:endParaRPr>
          </a:p>
          <a:p>
            <a:r>
              <a:rPr lang="en-US" sz="1600" b="1" dirty="0">
                <a:solidFill>
                  <a:schemeClr val="bg1">
                    <a:lumMod val="75000"/>
                  </a:schemeClr>
                </a:solidFill>
                <a:latin typeface="Times New Roman" panose="02020603050405020304" pitchFamily="18" charset="0"/>
                <a:cs typeface="Times New Roman" panose="02020603050405020304" pitchFamily="18" charset="0"/>
              </a:rPr>
              <a:t>EVALUATION </a:t>
            </a:r>
            <a:r>
              <a:rPr lang="en-US" sz="1600" b="1" dirty="0" smtClean="0">
                <a:solidFill>
                  <a:schemeClr val="bg1">
                    <a:lumMod val="75000"/>
                  </a:schemeClr>
                </a:solidFill>
                <a:latin typeface="Times New Roman" panose="02020603050405020304" pitchFamily="18" charset="0"/>
                <a:cs typeface="Times New Roman" panose="02020603050405020304" pitchFamily="18" charset="0"/>
              </a:rPr>
              <a:t>CRITERIA</a:t>
            </a:r>
          </a:p>
          <a:p>
            <a:r>
              <a:rPr lang="en-US" sz="1600" dirty="0">
                <a:solidFill>
                  <a:schemeClr val="bg1">
                    <a:lumMod val="75000"/>
                  </a:schemeClr>
                </a:solidFill>
                <a:latin typeface="Times New Roman" panose="02020603050405020304" pitchFamily="18" charset="0"/>
                <a:cs typeface="Times New Roman" panose="02020603050405020304" pitchFamily="18" charset="0"/>
              </a:rPr>
              <a:t>  </a:t>
            </a:r>
            <a:r>
              <a:rPr lang="en-US" sz="1600" b="1" dirty="0">
                <a:solidFill>
                  <a:schemeClr val="bg1">
                    <a:lumMod val="75000"/>
                  </a:schemeClr>
                </a:solidFill>
                <a:latin typeface="Times New Roman" panose="02020603050405020304" pitchFamily="18" charset="0"/>
                <a:cs typeface="Times New Roman" panose="02020603050405020304" pitchFamily="18" charset="0"/>
              </a:rPr>
              <a:t>Threshold Requirements:  </a:t>
            </a:r>
            <a:endParaRPr lang="en-US" sz="1600" b="1" dirty="0" smtClean="0">
              <a:solidFill>
                <a:schemeClr val="bg1">
                  <a:lumMod val="75000"/>
                </a:schemeClr>
              </a:solidFill>
              <a:latin typeface="Times New Roman" panose="02020603050405020304" pitchFamily="18" charset="0"/>
              <a:cs typeface="Times New Roman" panose="02020603050405020304" pitchFamily="18" charset="0"/>
            </a:endParaRPr>
          </a:p>
          <a:p>
            <a:r>
              <a:rPr lang="en-US" sz="1600" dirty="0" smtClean="0">
                <a:solidFill>
                  <a:schemeClr val="bg1">
                    <a:lumMod val="95000"/>
                  </a:schemeClr>
                </a:solidFill>
                <a:latin typeface="Times New Roman" panose="02020603050405020304" pitchFamily="18" charset="0"/>
                <a:cs typeface="Times New Roman" panose="02020603050405020304" pitchFamily="18" charset="0"/>
              </a:rPr>
              <a:t>     States the  </a:t>
            </a:r>
            <a:r>
              <a:rPr lang="en-US" sz="1600" dirty="0">
                <a:solidFill>
                  <a:schemeClr val="bg1">
                    <a:lumMod val="95000"/>
                  </a:schemeClr>
                </a:solidFill>
                <a:latin typeface="Times New Roman" panose="02020603050405020304" pitchFamily="18" charset="0"/>
                <a:cs typeface="Times New Roman" panose="02020603050405020304" pitchFamily="18" charset="0"/>
              </a:rPr>
              <a:t>minimum requirements for all proposers  to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compete</a:t>
            </a:r>
          </a:p>
          <a:p>
            <a:r>
              <a:rPr lang="en-US" sz="1600" dirty="0">
                <a:solidFill>
                  <a:schemeClr val="bg1">
                    <a:lumMod val="75000"/>
                  </a:schemeClr>
                </a:solidFill>
                <a:latin typeface="Times New Roman" panose="02020603050405020304" pitchFamily="18" charset="0"/>
                <a:cs typeface="Times New Roman" panose="02020603050405020304" pitchFamily="18" charset="0"/>
              </a:rPr>
              <a:t> </a:t>
            </a:r>
            <a:r>
              <a:rPr lang="en-US" sz="1600" dirty="0" smtClean="0">
                <a:solidFill>
                  <a:schemeClr val="bg1">
                    <a:lumMod val="75000"/>
                  </a:schemeClr>
                </a:solidFill>
                <a:latin typeface="Times New Roman" panose="02020603050405020304" pitchFamily="18" charset="0"/>
                <a:cs typeface="Times New Roman" panose="02020603050405020304" pitchFamily="18" charset="0"/>
              </a:rPr>
              <a:t>  </a:t>
            </a:r>
            <a:r>
              <a:rPr lang="en-US" sz="1600" b="1" dirty="0">
                <a:solidFill>
                  <a:schemeClr val="bg1">
                    <a:lumMod val="75000"/>
                  </a:schemeClr>
                </a:solidFill>
                <a:latin typeface="Times New Roman" panose="02020603050405020304" pitchFamily="18" charset="0"/>
                <a:cs typeface="Times New Roman" panose="02020603050405020304" pitchFamily="18" charset="0"/>
              </a:rPr>
              <a:t>Weighted Evaluation Criteria</a:t>
            </a:r>
          </a:p>
          <a:p>
            <a:r>
              <a:rPr lang="en-US" sz="1600" dirty="0">
                <a:latin typeface="Times New Roman" panose="02020603050405020304" pitchFamily="18" charset="0"/>
                <a:cs typeface="Times New Roman" panose="02020603050405020304" pitchFamily="18" charset="0"/>
              </a:rPr>
              <a:t> </a:t>
            </a:r>
            <a:r>
              <a:rPr lang="en-US" sz="1600" dirty="0">
                <a:solidFill>
                  <a:schemeClr val="bg1">
                    <a:lumMod val="95000"/>
                  </a:schemeClr>
                </a:solidFill>
                <a:latin typeface="Times New Roman" panose="02020603050405020304" pitchFamily="18" charset="0"/>
                <a:cs typeface="Times New Roman" panose="02020603050405020304" pitchFamily="18" charset="0"/>
              </a:rPr>
              <a:t>States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the </a:t>
            </a:r>
            <a:r>
              <a:rPr lang="en-US" sz="1600" dirty="0">
                <a:solidFill>
                  <a:schemeClr val="bg1">
                    <a:lumMod val="95000"/>
                  </a:schemeClr>
                </a:solidFill>
                <a:latin typeface="Times New Roman" panose="02020603050405020304" pitchFamily="18" charset="0"/>
                <a:cs typeface="Times New Roman" panose="02020603050405020304" pitchFamily="18" charset="0"/>
              </a:rPr>
              <a:t>criteria for comparison of proposers and selection  of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contractor </a:t>
            </a:r>
            <a:r>
              <a:rPr lang="en-US"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431875" y="2466689"/>
            <a:ext cx="5270091" cy="2923877"/>
          </a:xfrm>
          <a:prstGeom prst="rect">
            <a:avLst/>
          </a:prstGeom>
          <a:noFill/>
        </p:spPr>
        <p:txBody>
          <a:bodyPr wrap="square" rtlCol="0">
            <a:spAutoFit/>
          </a:bodyPr>
          <a:lstStyle/>
          <a:p>
            <a:r>
              <a:rPr lang="en-US" b="1" dirty="0" smtClean="0">
                <a:solidFill>
                  <a:schemeClr val="bg1">
                    <a:lumMod val="75000"/>
                  </a:schemeClr>
                </a:solidFill>
                <a:latin typeface="Times New Roman" panose="02020603050405020304" pitchFamily="18" charset="0"/>
                <a:cs typeface="Times New Roman" panose="02020603050405020304" pitchFamily="18" charset="0"/>
              </a:rPr>
              <a:t>PRICE/COST</a:t>
            </a:r>
          </a:p>
          <a:p>
            <a:r>
              <a:rPr lang="en-US" sz="1600" dirty="0" smtClean="0">
                <a:solidFill>
                  <a:schemeClr val="bg1">
                    <a:lumMod val="95000"/>
                  </a:schemeClr>
                </a:solidFill>
                <a:latin typeface="Times New Roman" panose="02020603050405020304" pitchFamily="18" charset="0"/>
                <a:cs typeface="Times New Roman" panose="02020603050405020304" pitchFamily="18" charset="0"/>
              </a:rPr>
              <a:t>Identifies how </a:t>
            </a:r>
            <a:r>
              <a:rPr lang="en-US" sz="1600" dirty="0">
                <a:solidFill>
                  <a:schemeClr val="bg1">
                    <a:lumMod val="95000"/>
                  </a:schemeClr>
                </a:solidFill>
                <a:latin typeface="Times New Roman" panose="02020603050405020304" pitchFamily="18" charset="0"/>
                <a:cs typeface="Times New Roman" panose="02020603050405020304" pitchFamily="18" charset="0"/>
              </a:rPr>
              <a:t>much weight price/cost; required for all procurement except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design professionals</a:t>
            </a:r>
          </a:p>
          <a:p>
            <a:endParaRPr lang="en-US" sz="1600" dirty="0">
              <a:latin typeface="Times New Roman" panose="02020603050405020304" pitchFamily="18" charset="0"/>
              <a:cs typeface="Times New Roman" panose="02020603050405020304" pitchFamily="18" charset="0"/>
            </a:endParaRPr>
          </a:p>
          <a:p>
            <a:r>
              <a:rPr lang="en-US" b="1" dirty="0">
                <a:solidFill>
                  <a:schemeClr val="bg1">
                    <a:lumMod val="75000"/>
                  </a:schemeClr>
                </a:solidFill>
                <a:latin typeface="Times New Roman" panose="02020603050405020304" pitchFamily="18" charset="0"/>
                <a:cs typeface="Times New Roman" panose="02020603050405020304" pitchFamily="18" charset="0"/>
              </a:rPr>
              <a:t>SUBMISSION </a:t>
            </a:r>
            <a:r>
              <a:rPr lang="en-US" b="1" dirty="0" smtClean="0">
                <a:solidFill>
                  <a:schemeClr val="bg1">
                    <a:lumMod val="75000"/>
                  </a:schemeClr>
                </a:solidFill>
                <a:latin typeface="Times New Roman" panose="02020603050405020304" pitchFamily="18" charset="0"/>
                <a:cs typeface="Times New Roman" panose="02020603050405020304" pitchFamily="18" charset="0"/>
              </a:rPr>
              <a:t>REQUIREMENTS</a:t>
            </a:r>
          </a:p>
          <a:p>
            <a:pPr marL="285750" indent="-285750">
              <a:buFont typeface="Wingdings" panose="05000000000000000000" pitchFamily="2" charset="2"/>
              <a:buChar char="Ø"/>
            </a:pPr>
            <a:r>
              <a:rPr lang="en-US" sz="1600" dirty="0" smtClean="0">
                <a:solidFill>
                  <a:schemeClr val="bg1">
                    <a:lumMod val="95000"/>
                  </a:schemeClr>
                </a:solidFill>
                <a:latin typeface="Times New Roman" panose="02020603050405020304" pitchFamily="18" charset="0"/>
                <a:cs typeface="Times New Roman" panose="02020603050405020304" pitchFamily="18" charset="0"/>
              </a:rPr>
              <a:t>Request additional </a:t>
            </a:r>
            <a:r>
              <a:rPr lang="en-US" sz="1600" dirty="0">
                <a:solidFill>
                  <a:schemeClr val="bg1">
                    <a:lumMod val="95000"/>
                  </a:schemeClr>
                </a:solidFill>
                <a:latin typeface="Times New Roman" panose="02020603050405020304" pitchFamily="18" charset="0"/>
                <a:cs typeface="Times New Roman" panose="02020603050405020304" pitchFamily="18" charset="0"/>
              </a:rPr>
              <a:t>or pertinent information not elsewhere </a:t>
            </a:r>
            <a:r>
              <a:rPr lang="en-US" sz="1600" dirty="0" smtClean="0">
                <a:solidFill>
                  <a:schemeClr val="bg1">
                    <a:lumMod val="95000"/>
                  </a:schemeClr>
                </a:solidFill>
                <a:latin typeface="Times New Roman" panose="02020603050405020304" pitchFamily="18" charset="0"/>
                <a:cs typeface="Times New Roman" panose="02020603050405020304" pitchFamily="18" charset="0"/>
              </a:rPr>
              <a:t>requested</a:t>
            </a:r>
          </a:p>
          <a:p>
            <a:pPr marL="285750" indent="-285750">
              <a:buFont typeface="Wingdings" panose="05000000000000000000" pitchFamily="2" charset="2"/>
              <a:buChar char="Ø"/>
            </a:pPr>
            <a:r>
              <a:rPr lang="en-US" sz="1600" dirty="0" smtClean="0">
                <a:solidFill>
                  <a:schemeClr val="bg1">
                    <a:lumMod val="95000"/>
                  </a:schemeClr>
                </a:solidFill>
                <a:latin typeface="Times New Roman" panose="02020603050405020304" pitchFamily="18" charset="0"/>
                <a:cs typeface="Times New Roman" panose="02020603050405020304" pitchFamily="18" charset="0"/>
              </a:rPr>
              <a:t>States Requirements </a:t>
            </a:r>
            <a:r>
              <a:rPr lang="en-US" sz="1600" dirty="0">
                <a:solidFill>
                  <a:schemeClr val="bg1">
                    <a:lumMod val="95000"/>
                  </a:schemeClr>
                </a:solidFill>
                <a:latin typeface="Times New Roman" panose="02020603050405020304" pitchFamily="18" charset="0"/>
                <a:cs typeface="Times New Roman" panose="02020603050405020304" pitchFamily="18" charset="0"/>
              </a:rPr>
              <a:t>for Submission of RFP/RFQ</a:t>
            </a:r>
            <a:endParaRPr lang="en-US" sz="1600" dirty="0" smtClean="0">
              <a:solidFill>
                <a:schemeClr val="bg1">
                  <a:lumMod val="95000"/>
                </a:schemeClr>
              </a:solidFill>
              <a:latin typeface="Times New Roman" panose="02020603050405020304" pitchFamily="18" charset="0"/>
              <a:cs typeface="Times New Roman" panose="02020603050405020304" pitchFamily="18" charset="0"/>
            </a:endParaRPr>
          </a:p>
          <a:p>
            <a:endParaRPr lang="en-US" sz="1600" dirty="0">
              <a:solidFill>
                <a:schemeClr val="bg1">
                  <a:lumMod val="95000"/>
                </a:schemeClr>
              </a:solidFill>
              <a:latin typeface="Times New Roman" panose="02020603050405020304" pitchFamily="18" charset="0"/>
              <a:cs typeface="Times New Roman" panose="02020603050405020304" pitchFamily="18" charset="0"/>
            </a:endParaRPr>
          </a:p>
          <a:p>
            <a:endParaRPr lang="en-US" dirty="0"/>
          </a:p>
          <a:p>
            <a:endParaRPr lang="en-US" dirty="0"/>
          </a:p>
        </p:txBody>
      </p:sp>
      <p:sp>
        <p:nvSpPr>
          <p:cNvPr id="3" name="TextBox 2"/>
          <p:cNvSpPr txBox="1"/>
          <p:nvPr/>
        </p:nvSpPr>
        <p:spPr>
          <a:xfrm>
            <a:off x="1200728" y="4436459"/>
            <a:ext cx="9060872" cy="954107"/>
          </a:xfrm>
          <a:prstGeom prst="rect">
            <a:avLst/>
          </a:prstGeom>
          <a:solidFill>
            <a:schemeClr val="bg2"/>
          </a:solidFill>
        </p:spPr>
        <p:txBody>
          <a:bodyPr wrap="square" rtlCol="0">
            <a:spAutoFit/>
          </a:bodyPr>
          <a:lstStyle/>
          <a:p>
            <a:pPr algn="ctr"/>
            <a:r>
              <a:rPr lang="en-US" sz="2800" b="1" dirty="0" smtClean="0"/>
              <a:t>Any Questions about the Format and Components for Competitive Proposals?</a:t>
            </a:r>
            <a:endParaRPr lang="en-US" sz="2800" b="1" dirty="0"/>
          </a:p>
        </p:txBody>
      </p:sp>
    </p:spTree>
    <p:extLst>
      <p:ext uri="{BB962C8B-B14F-4D97-AF65-F5344CB8AC3E}">
        <p14:creationId xmlns:p14="http://schemas.microsoft.com/office/powerpoint/2010/main" val="1520367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Definitions</a:t>
            </a:r>
            <a:r>
              <a:rPr lang="en-US" dirty="0" smtClean="0"/>
              <a:t> :What is an UGLG?</a:t>
            </a:r>
            <a:endParaRPr lang="en-US" dirty="0"/>
          </a:p>
        </p:txBody>
      </p:sp>
      <p:sp>
        <p:nvSpPr>
          <p:cNvPr id="4" name="TextBox 3"/>
          <p:cNvSpPr txBox="1"/>
          <p:nvPr/>
        </p:nvSpPr>
        <p:spPr>
          <a:xfrm>
            <a:off x="1543665" y="2310581"/>
            <a:ext cx="7334864" cy="3693319"/>
          </a:xfrm>
          <a:prstGeom prst="rect">
            <a:avLst/>
          </a:prstGeom>
          <a:noFill/>
        </p:spPr>
        <p:txBody>
          <a:bodyPr wrap="square" rtlCol="0">
            <a:spAutoFit/>
          </a:bodyPr>
          <a:lstStyle/>
          <a:p>
            <a:r>
              <a:rPr lang="en-US" sz="2000" dirty="0" smtClean="0"/>
              <a:t>24 CFR 570.3</a:t>
            </a:r>
          </a:p>
          <a:p>
            <a:r>
              <a:rPr lang="en-US" sz="2000" dirty="0" smtClean="0"/>
              <a:t>UGLG –”Unit of General </a:t>
            </a:r>
            <a:r>
              <a:rPr lang="en-US" sz="2000" dirty="0"/>
              <a:t>Local Government  shall have the meaning provided in section 102(a)(1) of the Act</a:t>
            </a:r>
            <a:r>
              <a:rPr lang="en-US" sz="2000" dirty="0" smtClean="0"/>
              <a:t>.”</a:t>
            </a:r>
          </a:p>
          <a:p>
            <a:endParaRPr lang="en-US" sz="2000" dirty="0" smtClean="0"/>
          </a:p>
          <a:p>
            <a:r>
              <a:rPr lang="en-US" sz="2000" dirty="0" smtClean="0"/>
              <a:t>42 USC 5302(a)</a:t>
            </a:r>
          </a:p>
          <a:p>
            <a:r>
              <a:rPr lang="en-US" dirty="0"/>
              <a:t>(1) The term "unit of general local government" means any </a:t>
            </a:r>
            <a:r>
              <a:rPr lang="en-US" b="1" dirty="0"/>
              <a:t>city</a:t>
            </a:r>
            <a:r>
              <a:rPr lang="en-US" dirty="0"/>
              <a:t>, county, </a:t>
            </a:r>
            <a:r>
              <a:rPr lang="en-US" b="1" dirty="0" smtClean="0"/>
              <a:t>town</a:t>
            </a:r>
            <a:r>
              <a:rPr lang="en-US" dirty="0"/>
              <a:t>, township, </a:t>
            </a:r>
            <a:r>
              <a:rPr lang="en-US" b="1" dirty="0"/>
              <a:t>parish, village</a:t>
            </a:r>
            <a:r>
              <a:rPr lang="en-US" dirty="0"/>
              <a:t>, or other general purpose political subdivision of a State;</a:t>
            </a:r>
            <a:endParaRPr lang="en-US" sz="2000" dirty="0"/>
          </a:p>
          <a:p>
            <a:endParaRPr lang="en-US" sz="2000" dirty="0" smtClean="0"/>
          </a:p>
          <a:p>
            <a:r>
              <a:rPr lang="en-US" sz="2000" dirty="0"/>
              <a:t>24 CFR 570.480 (g) </a:t>
            </a:r>
            <a:endParaRPr lang="en-US" sz="2000" dirty="0" smtClean="0"/>
          </a:p>
          <a:p>
            <a:r>
              <a:rPr lang="en-US" sz="2000" dirty="0" smtClean="0"/>
              <a:t>“States [OCD/LGA]shall </a:t>
            </a:r>
            <a:r>
              <a:rPr lang="en-US" sz="2000" dirty="0"/>
              <a:t>make CDBG program grants </a:t>
            </a:r>
            <a:r>
              <a:rPr lang="en-US" sz="2000" u="sng" dirty="0"/>
              <a:t>only </a:t>
            </a:r>
            <a:r>
              <a:rPr lang="en-US" sz="2000" dirty="0"/>
              <a:t>to </a:t>
            </a:r>
            <a:r>
              <a:rPr lang="en-US" sz="2000" b="1" dirty="0"/>
              <a:t>u</a:t>
            </a:r>
            <a:r>
              <a:rPr lang="en-US" sz="2000" dirty="0"/>
              <a:t>nits of </a:t>
            </a:r>
            <a:r>
              <a:rPr lang="en-US" sz="2000" b="1" dirty="0"/>
              <a:t>g</a:t>
            </a:r>
            <a:r>
              <a:rPr lang="en-US" sz="2000" dirty="0"/>
              <a:t>eneral </a:t>
            </a:r>
            <a:r>
              <a:rPr lang="en-US" sz="2000" b="1" dirty="0"/>
              <a:t>l</a:t>
            </a:r>
            <a:r>
              <a:rPr lang="en-US" sz="2000" dirty="0"/>
              <a:t>ocal </a:t>
            </a:r>
            <a:r>
              <a:rPr lang="en-US" sz="2000" b="1" dirty="0"/>
              <a:t>g</a:t>
            </a:r>
            <a:r>
              <a:rPr lang="en-US" sz="2000" dirty="0"/>
              <a:t>overnment</a:t>
            </a:r>
            <a:r>
              <a:rPr lang="en-US" sz="2000" dirty="0" smtClean="0"/>
              <a:t>.” </a:t>
            </a:r>
            <a:endParaRPr lang="en-US" sz="2000" dirty="0"/>
          </a:p>
        </p:txBody>
      </p:sp>
    </p:spTree>
    <p:extLst>
      <p:ext uri="{BB962C8B-B14F-4D97-AF65-F5344CB8AC3E}">
        <p14:creationId xmlns:p14="http://schemas.microsoft.com/office/powerpoint/2010/main" val="1381548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600" b="1" dirty="0" smtClean="0">
                <a:solidFill>
                  <a:srgbClr val="0000CC"/>
                </a:solidFill>
                <a:latin typeface="Times New Roman" panose="02020603050405020304" pitchFamily="18" charset="0"/>
                <a:cs typeface="Times New Roman" panose="02020603050405020304" pitchFamily="18" charset="0"/>
              </a:rPr>
              <a:t>Format of Competitive </a:t>
            </a:r>
            <a:r>
              <a:rPr lang="en-US" sz="3600" b="1" dirty="0">
                <a:solidFill>
                  <a:srgbClr val="0000CC"/>
                </a:solidFill>
                <a:latin typeface="Times New Roman" panose="02020603050405020304" pitchFamily="18" charset="0"/>
                <a:cs typeface="Times New Roman" panose="02020603050405020304" pitchFamily="18" charset="0"/>
              </a:rPr>
              <a:t>P</a:t>
            </a:r>
            <a:r>
              <a:rPr lang="en-US" sz="3600" b="1" dirty="0" smtClean="0">
                <a:solidFill>
                  <a:srgbClr val="0000CC"/>
                </a:solidFill>
                <a:latin typeface="Times New Roman" panose="02020603050405020304" pitchFamily="18" charset="0"/>
                <a:cs typeface="Times New Roman" panose="02020603050405020304" pitchFamily="18" charset="0"/>
              </a:rPr>
              <a:t>roposals</a:t>
            </a:r>
            <a:endParaRPr lang="en-US" sz="3600" b="1" dirty="0">
              <a:solidFill>
                <a:srgbClr val="0000CC"/>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4768185" y="1741957"/>
            <a:ext cx="5850654" cy="5116043"/>
          </a:xfrm>
          <a:prstGeom prst="rect">
            <a:avLst/>
          </a:prstGeom>
          <a:ln w="19050">
            <a:solidFill>
              <a:schemeClr val="tx1"/>
            </a:solidFill>
          </a:ln>
        </p:spPr>
      </p:pic>
      <p:sp>
        <p:nvSpPr>
          <p:cNvPr id="9" name="TextBox 8"/>
          <p:cNvSpPr txBox="1"/>
          <p:nvPr/>
        </p:nvSpPr>
        <p:spPr>
          <a:xfrm>
            <a:off x="786581" y="3048000"/>
            <a:ext cx="3195484" cy="1477328"/>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Format for Requests for Proposals (RFPs) and Requests for Qualifications (RFQs) found on the </a:t>
            </a:r>
            <a:r>
              <a:rPr lang="en-US" i="1" dirty="0" smtClean="0">
                <a:latin typeface="Times New Roman" panose="02020603050405020304" pitchFamily="18" charset="0"/>
                <a:cs typeface="Times New Roman" panose="02020603050405020304" pitchFamily="18" charset="0"/>
              </a:rPr>
              <a:t>LCDBG Procurement Procedures </a:t>
            </a:r>
            <a:r>
              <a:rPr lang="en-US" dirty="0" smtClean="0">
                <a:latin typeface="Times New Roman" panose="02020603050405020304" pitchFamily="18" charset="0"/>
                <a:cs typeface="Times New Roman" panose="02020603050405020304" pitchFamily="18" charset="0"/>
              </a:rPr>
              <a:t>page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60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600" b="1" dirty="0" smtClean="0">
                <a:solidFill>
                  <a:srgbClr val="0000CC"/>
                </a:solidFill>
                <a:latin typeface="Verdana" panose="020B0604030504040204" pitchFamily="34" charset="0"/>
                <a:ea typeface="Verdana" panose="020B0604030504040204" pitchFamily="34" charset="0"/>
                <a:cs typeface="Times New Roman" panose="02020603050405020304" pitchFamily="18" charset="0"/>
              </a:rPr>
              <a:t>Components for Competitive </a:t>
            </a:r>
            <a:r>
              <a:rPr lang="en-US" sz="3600" b="1" dirty="0">
                <a:solidFill>
                  <a:srgbClr val="0000CC"/>
                </a:solidFill>
                <a:latin typeface="Verdana" panose="020B0604030504040204" pitchFamily="34" charset="0"/>
                <a:ea typeface="Verdana" panose="020B0604030504040204" pitchFamily="34" charset="0"/>
                <a:cs typeface="Times New Roman" panose="02020603050405020304" pitchFamily="18" charset="0"/>
              </a:rPr>
              <a:t>P</a:t>
            </a:r>
            <a:r>
              <a:rPr lang="en-US" sz="3600" b="1" dirty="0" smtClean="0">
                <a:solidFill>
                  <a:srgbClr val="0000CC"/>
                </a:solidFill>
                <a:latin typeface="Verdana" panose="020B0604030504040204" pitchFamily="34" charset="0"/>
                <a:ea typeface="Verdana" panose="020B0604030504040204" pitchFamily="34" charset="0"/>
                <a:cs typeface="Times New Roman" panose="02020603050405020304" pitchFamily="18" charset="0"/>
              </a:rPr>
              <a:t>roposals</a:t>
            </a:r>
            <a:endParaRPr lang="en-US" sz="3600" b="1" dirty="0">
              <a:solidFill>
                <a:srgbClr val="0000CC"/>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7" name="TextBox 6"/>
          <p:cNvSpPr txBox="1"/>
          <p:nvPr/>
        </p:nvSpPr>
        <p:spPr>
          <a:xfrm>
            <a:off x="787670" y="2202426"/>
            <a:ext cx="4561078" cy="4124206"/>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PURPOSE</a:t>
            </a:r>
          </a:p>
          <a:p>
            <a:r>
              <a:rPr lang="en-US" sz="1600" dirty="0" smtClean="0">
                <a:latin typeface="Times New Roman" panose="02020603050405020304" pitchFamily="18" charset="0"/>
                <a:cs typeface="Times New Roman" panose="02020603050405020304" pitchFamily="18" charset="0"/>
              </a:rPr>
              <a:t>Explains </a:t>
            </a:r>
            <a:r>
              <a:rPr lang="en-US" sz="1600" dirty="0">
                <a:latin typeface="Times New Roman" panose="02020603050405020304" pitchFamily="18" charset="0"/>
                <a:cs typeface="Times New Roman" panose="02020603050405020304" pitchFamily="18" charset="0"/>
              </a:rPr>
              <a:t>why the Unit of General </a:t>
            </a:r>
            <a:r>
              <a:rPr lang="en-US" sz="1600" dirty="0" smtClean="0">
                <a:latin typeface="Times New Roman" panose="02020603050405020304" pitchFamily="18" charset="0"/>
                <a:cs typeface="Times New Roman" panose="02020603050405020304" pitchFamily="18" charset="0"/>
              </a:rPr>
              <a:t>Local </a:t>
            </a:r>
            <a:r>
              <a:rPr lang="en-US" sz="1600" dirty="0">
                <a:latin typeface="Times New Roman" panose="02020603050405020304" pitchFamily="18" charset="0"/>
                <a:cs typeface="Times New Roman" panose="02020603050405020304" pitchFamily="18" charset="0"/>
              </a:rPr>
              <a:t>Government is issuing this </a:t>
            </a:r>
            <a:r>
              <a:rPr lang="en-US" sz="1600" dirty="0" smtClean="0">
                <a:latin typeface="Times New Roman" panose="02020603050405020304" pitchFamily="18" charset="0"/>
                <a:cs typeface="Times New Roman" panose="02020603050405020304" pitchFamily="18" charset="0"/>
              </a:rPr>
              <a:t>proposal</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OBJECTIVE</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Explains </a:t>
            </a:r>
            <a:r>
              <a:rPr lang="en-US" sz="1600" dirty="0">
                <a:latin typeface="Times New Roman" panose="02020603050405020304" pitchFamily="18" charset="0"/>
                <a:cs typeface="Times New Roman" panose="02020603050405020304" pitchFamily="18" charset="0"/>
              </a:rPr>
              <a:t>what this </a:t>
            </a:r>
            <a:r>
              <a:rPr lang="en-US" sz="1600" dirty="0" smtClean="0">
                <a:latin typeface="Times New Roman" panose="02020603050405020304" pitchFamily="18" charset="0"/>
                <a:cs typeface="Times New Roman" panose="02020603050405020304" pitchFamily="18" charset="0"/>
              </a:rPr>
              <a:t>procurement </a:t>
            </a:r>
            <a:r>
              <a:rPr lang="en-US" sz="1600" dirty="0">
                <a:latin typeface="Times New Roman" panose="02020603050405020304" pitchFamily="18" charset="0"/>
                <a:cs typeface="Times New Roman" panose="02020603050405020304" pitchFamily="18" charset="0"/>
              </a:rPr>
              <a:t>is seeking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to obtain</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BACKGROUND OF THE </a:t>
            </a:r>
            <a:r>
              <a:rPr lang="en-US" b="1" dirty="0" smtClean="0">
                <a:latin typeface="Times New Roman" panose="02020603050405020304" pitchFamily="18" charset="0"/>
                <a:cs typeface="Times New Roman" panose="02020603050405020304" pitchFamily="18" charset="0"/>
              </a:rPr>
              <a:t>ISSUER</a:t>
            </a:r>
          </a:p>
          <a:p>
            <a:r>
              <a:rPr lang="en-US" sz="1600" dirty="0" smtClean="0">
                <a:latin typeface="Times New Roman" panose="02020603050405020304" pitchFamily="18" charset="0"/>
                <a:cs typeface="Times New Roman" panose="02020603050405020304" pitchFamily="18" charset="0"/>
              </a:rPr>
              <a:t>Provides </a:t>
            </a:r>
            <a:r>
              <a:rPr lang="en-US" sz="1600" dirty="0">
                <a:latin typeface="Times New Roman" panose="02020603050405020304" pitchFamily="18" charset="0"/>
                <a:cs typeface="Times New Roman" panose="02020603050405020304" pitchFamily="18" charset="0"/>
              </a:rPr>
              <a:t>information on the UGLG </a:t>
            </a:r>
            <a:r>
              <a:rPr lang="en-US" sz="1600" dirty="0" smtClean="0">
                <a:latin typeface="Times New Roman" panose="02020603050405020304" pitchFamily="18" charset="0"/>
                <a:cs typeface="Times New Roman" panose="02020603050405020304" pitchFamily="18" charset="0"/>
              </a:rPr>
              <a:t>and pertinent </a:t>
            </a:r>
            <a:r>
              <a:rPr lang="en-US" sz="1600" dirty="0">
                <a:latin typeface="Times New Roman" panose="02020603050405020304" pitchFamily="18" charset="0"/>
                <a:cs typeface="Times New Roman" panose="02020603050405020304" pitchFamily="18" charset="0"/>
              </a:rPr>
              <a:t>information on the project</a:t>
            </a:r>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DEFINITIONS</a:t>
            </a:r>
            <a:endParaRPr lang="en-US" b="1" dirty="0" smtClean="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a:t>
            </a:r>
            <a:r>
              <a:rPr lang="en-US" sz="1600" dirty="0" smtClean="0">
                <a:latin typeface="Times New Roman" panose="02020603050405020304" pitchFamily="18" charset="0"/>
                <a:cs typeface="Times New Roman" panose="02020603050405020304" pitchFamily="18" charset="0"/>
              </a:rPr>
              <a:t>dentifies </a:t>
            </a:r>
            <a:r>
              <a:rPr lang="en-US" sz="1600" dirty="0">
                <a:latin typeface="Times New Roman" panose="02020603050405020304" pitchFamily="18" charset="0"/>
                <a:cs typeface="Times New Roman" panose="02020603050405020304" pitchFamily="18" charset="0"/>
              </a:rPr>
              <a:t>any items that are </a:t>
            </a:r>
            <a:r>
              <a:rPr lang="en-US" sz="1600" dirty="0" smtClean="0">
                <a:latin typeface="Times New Roman" panose="02020603050405020304" pitchFamily="18" charset="0"/>
                <a:cs typeface="Times New Roman" panose="02020603050405020304" pitchFamily="18" charset="0"/>
              </a:rPr>
              <a:t>peculiar </a:t>
            </a:r>
            <a:r>
              <a:rPr lang="en-US" sz="1600" dirty="0">
                <a:latin typeface="Times New Roman" panose="02020603050405020304" pitchFamily="18" charset="0"/>
                <a:cs typeface="Times New Roman" panose="02020603050405020304" pitchFamily="18" charset="0"/>
              </a:rPr>
              <a:t>to the procurement</a:t>
            </a:r>
          </a:p>
          <a:p>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348748" y="2379406"/>
            <a:ext cx="5270091" cy="4185761"/>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PROJECT </a:t>
            </a:r>
            <a:r>
              <a:rPr lang="en-US" b="1" dirty="0" smtClean="0">
                <a:latin typeface="Times New Roman" panose="02020603050405020304" pitchFamily="18" charset="0"/>
                <a:cs typeface="Times New Roman" panose="02020603050405020304" pitchFamily="18" charset="0"/>
              </a:rPr>
              <a:t>DESCRIPTION</a:t>
            </a:r>
          </a:p>
          <a:p>
            <a:r>
              <a:rPr lang="en-US" sz="1600" dirty="0" smtClean="0">
                <a:latin typeface="Times New Roman" panose="02020603050405020304" pitchFamily="18" charset="0"/>
                <a:cs typeface="Times New Roman" panose="02020603050405020304" pitchFamily="18" charset="0"/>
              </a:rPr>
              <a:t>Provides </a:t>
            </a:r>
            <a:r>
              <a:rPr lang="en-US" sz="1600" dirty="0">
                <a:latin typeface="Times New Roman" panose="02020603050405020304" pitchFamily="18" charset="0"/>
                <a:cs typeface="Times New Roman" panose="02020603050405020304" pitchFamily="18" charset="0"/>
              </a:rPr>
              <a:t>sufficient information for proposers to estimate work efforts and time needed to accomplish </a:t>
            </a:r>
            <a:r>
              <a:rPr lang="en-US" sz="1600" dirty="0" smtClean="0">
                <a:latin typeface="Times New Roman" panose="02020603050405020304" pitchFamily="18" charset="0"/>
                <a:cs typeface="Times New Roman" panose="02020603050405020304" pitchFamily="18" charset="0"/>
              </a:rPr>
              <a:t>tasks</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SCHEDULE OF </a:t>
            </a:r>
            <a:r>
              <a:rPr lang="en-US" b="1" dirty="0" smtClean="0">
                <a:latin typeface="Times New Roman" panose="02020603050405020304" pitchFamily="18" charset="0"/>
                <a:cs typeface="Times New Roman" panose="02020603050405020304" pitchFamily="18" charset="0"/>
              </a:rPr>
              <a:t>EVENTS</a:t>
            </a:r>
          </a:p>
          <a:p>
            <a:r>
              <a:rPr lang="en-US" sz="1600" dirty="0" smtClean="0">
                <a:latin typeface="Times New Roman" panose="02020603050405020304" pitchFamily="18" charset="0"/>
                <a:cs typeface="Times New Roman" panose="02020603050405020304" pitchFamily="18" charset="0"/>
              </a:rPr>
              <a:t>Outlines </a:t>
            </a:r>
            <a:r>
              <a:rPr lang="en-US" sz="1600" dirty="0">
                <a:latin typeface="Times New Roman" panose="02020603050405020304" pitchFamily="18" charset="0"/>
                <a:cs typeface="Times New Roman" panose="02020603050405020304" pitchFamily="18" charset="0"/>
              </a:rPr>
              <a:t>the significant events of the </a:t>
            </a:r>
            <a:r>
              <a:rPr lang="en-US" sz="1600" dirty="0" smtClean="0">
                <a:latin typeface="Times New Roman" panose="02020603050405020304" pitchFamily="18" charset="0"/>
                <a:cs typeface="Times New Roman" panose="02020603050405020304" pitchFamily="18" charset="0"/>
              </a:rPr>
              <a:t>procurement</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SCOPE OF </a:t>
            </a:r>
            <a:r>
              <a:rPr lang="en-US" b="1" dirty="0" smtClean="0">
                <a:latin typeface="Times New Roman" panose="02020603050405020304" pitchFamily="18" charset="0"/>
                <a:cs typeface="Times New Roman" panose="02020603050405020304" pitchFamily="18" charset="0"/>
              </a:rPr>
              <a:t>SERVICES</a:t>
            </a:r>
          </a:p>
          <a:p>
            <a:r>
              <a:rPr lang="en-US" sz="1600" dirty="0" smtClean="0">
                <a:latin typeface="Times New Roman" panose="02020603050405020304" pitchFamily="18" charset="0"/>
                <a:cs typeface="Times New Roman" panose="02020603050405020304" pitchFamily="18" charset="0"/>
              </a:rPr>
              <a:t>Identifies </a:t>
            </a:r>
            <a:r>
              <a:rPr lang="en-US" sz="1600" dirty="0">
                <a:latin typeface="Times New Roman" panose="02020603050405020304" pitchFamily="18" charset="0"/>
                <a:cs typeface="Times New Roman" panose="02020603050405020304" pitchFamily="18" charset="0"/>
              </a:rPr>
              <a:t>what tasks and/or accomplishments  contractor will </a:t>
            </a:r>
            <a:r>
              <a:rPr lang="en-US" sz="1600" dirty="0" smtClean="0">
                <a:latin typeface="Times New Roman" panose="02020603050405020304" pitchFamily="18" charset="0"/>
                <a:cs typeface="Times New Roman" panose="02020603050405020304" pitchFamily="18" charset="0"/>
              </a:rPr>
              <a:t>perform</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CONTRACT AND </a:t>
            </a:r>
            <a:r>
              <a:rPr lang="en-US" b="1" dirty="0" smtClean="0">
                <a:latin typeface="Times New Roman" panose="02020603050405020304" pitchFamily="18" charset="0"/>
                <a:cs typeface="Times New Roman" panose="02020603050405020304" pitchFamily="18" charset="0"/>
              </a:rPr>
              <a:t>PAYMENTS</a:t>
            </a:r>
          </a:p>
          <a:p>
            <a:r>
              <a:rPr lang="en-US" sz="1600" dirty="0">
                <a:latin typeface="Times New Roman" panose="02020603050405020304" pitchFamily="18" charset="0"/>
                <a:cs typeface="Times New Roman" panose="02020603050405020304" pitchFamily="18" charset="0"/>
              </a:rPr>
              <a:t>Identifies </a:t>
            </a: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type of contract and type(s) of prices that will be utilized in the </a:t>
            </a:r>
            <a:r>
              <a:rPr lang="en-US" sz="1600" dirty="0" smtClean="0">
                <a:latin typeface="Times New Roman" panose="02020603050405020304" pitchFamily="18" charset="0"/>
                <a:cs typeface="Times New Roman" panose="02020603050405020304" pitchFamily="18" charset="0"/>
              </a:rPr>
              <a:t>contract, duration of the contract</a:t>
            </a:r>
            <a:endParaRPr lang="en-US" dirty="0" smtClean="0"/>
          </a:p>
          <a:p>
            <a:endParaRPr lang="en-US" dirty="0"/>
          </a:p>
          <a:p>
            <a:endParaRPr lang="en-US" dirty="0"/>
          </a:p>
        </p:txBody>
      </p:sp>
    </p:spTree>
    <p:extLst>
      <p:ext uri="{BB962C8B-B14F-4D97-AF65-F5344CB8AC3E}">
        <p14:creationId xmlns:p14="http://schemas.microsoft.com/office/powerpoint/2010/main" val="3688828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798517"/>
          </a:xfrm>
        </p:spPr>
        <p:txBody>
          <a:bodyPr>
            <a:normAutofit/>
          </a:bodyPr>
          <a:lstStyle/>
          <a:p>
            <a:r>
              <a:rPr lang="en-US" sz="3600" b="1" dirty="0" smtClean="0">
                <a:solidFill>
                  <a:srgbClr val="0000CC"/>
                </a:solidFill>
                <a:latin typeface="Times New Roman" panose="02020603050405020304" pitchFamily="18" charset="0"/>
                <a:cs typeface="Times New Roman" panose="02020603050405020304" pitchFamily="18" charset="0"/>
              </a:rPr>
              <a:t>Components for Competitive Proposals -continued</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7670" y="2202426"/>
            <a:ext cx="4561078" cy="3570208"/>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PROPOSERS </a:t>
            </a:r>
            <a:r>
              <a:rPr lang="en-US" b="1" dirty="0" smtClean="0">
                <a:latin typeface="Times New Roman" panose="02020603050405020304" pitchFamily="18" charset="0"/>
                <a:cs typeface="Times New Roman" panose="02020603050405020304" pitchFamily="18" charset="0"/>
              </a:rPr>
              <a:t>INFORMATION</a:t>
            </a:r>
          </a:p>
          <a:p>
            <a:r>
              <a:rPr lang="en-US" sz="1600" dirty="0">
                <a:latin typeface="Times New Roman" panose="02020603050405020304" pitchFamily="18" charset="0"/>
                <a:cs typeface="Times New Roman" panose="02020603050405020304" pitchFamily="18" charset="0"/>
              </a:rPr>
              <a:t>Identifies </a:t>
            </a:r>
            <a:r>
              <a:rPr lang="en-US" sz="1600" dirty="0" smtClean="0">
                <a:latin typeface="Times New Roman" panose="02020603050405020304" pitchFamily="18" charset="0"/>
                <a:cs typeface="Times New Roman" panose="02020603050405020304" pitchFamily="18" charset="0"/>
              </a:rPr>
              <a:t>relevant </a:t>
            </a:r>
            <a:r>
              <a:rPr lang="en-US" sz="1600" dirty="0">
                <a:latin typeface="Times New Roman" panose="02020603050405020304" pitchFamily="18" charset="0"/>
                <a:cs typeface="Times New Roman" panose="02020603050405020304" pitchFamily="18" charset="0"/>
              </a:rPr>
              <a:t>information about each </a:t>
            </a:r>
            <a:r>
              <a:rPr lang="en-US" sz="1600" dirty="0" smtClean="0">
                <a:latin typeface="Times New Roman" panose="02020603050405020304" pitchFamily="18" charset="0"/>
                <a:cs typeface="Times New Roman" panose="02020603050405020304" pitchFamily="18" charset="0"/>
              </a:rPr>
              <a:t>proposer</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SELECTION PROCESS</a:t>
            </a:r>
            <a:r>
              <a:rPr lang="en-US" sz="1600" dirty="0" smtClean="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Identifies </a:t>
            </a:r>
            <a:r>
              <a:rPr lang="en-US" sz="1600" dirty="0" smtClean="0">
                <a:latin typeface="Times New Roman" panose="02020603050405020304" pitchFamily="18" charset="0"/>
                <a:cs typeface="Times New Roman" panose="02020603050405020304" pitchFamily="18" charset="0"/>
              </a:rPr>
              <a:t>how </a:t>
            </a:r>
            <a:r>
              <a:rPr lang="en-US" sz="1600" dirty="0">
                <a:latin typeface="Times New Roman" panose="02020603050405020304" pitchFamily="18" charset="0"/>
                <a:cs typeface="Times New Roman" panose="02020603050405020304" pitchFamily="18" charset="0"/>
              </a:rPr>
              <a:t>and who will be conducting the evaluation; one step or two step process, </a:t>
            </a:r>
            <a:r>
              <a:rPr lang="en-US" sz="1600" dirty="0" smtClean="0">
                <a:latin typeface="Times New Roman" panose="02020603050405020304" pitchFamily="18" charset="0"/>
                <a:cs typeface="Times New Roman" panose="02020603050405020304" pitchFamily="18" charset="0"/>
              </a:rPr>
              <a:t>interviews</a:t>
            </a:r>
          </a:p>
          <a:p>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EVALUATION </a:t>
            </a:r>
            <a:r>
              <a:rPr lang="en-US" sz="1600" b="1" dirty="0" smtClean="0">
                <a:latin typeface="Times New Roman" panose="02020603050405020304" pitchFamily="18" charset="0"/>
                <a:cs typeface="Times New Roman" panose="02020603050405020304" pitchFamily="18" charset="0"/>
              </a:rPr>
              <a:t>CRITERIA</a:t>
            </a:r>
          </a:p>
          <a:p>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Threshold Requirements:  </a:t>
            </a:r>
            <a:endParaRPr lang="en-US" sz="1600" b="1"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     States  </a:t>
            </a:r>
            <a:r>
              <a:rPr lang="en-US" sz="1600" dirty="0">
                <a:latin typeface="Times New Roman" panose="02020603050405020304" pitchFamily="18" charset="0"/>
                <a:cs typeface="Times New Roman" panose="02020603050405020304" pitchFamily="18" charset="0"/>
              </a:rPr>
              <a:t>minimum requirements for all proposers  to </a:t>
            </a:r>
            <a:r>
              <a:rPr lang="en-US" sz="1600" dirty="0" smtClean="0">
                <a:latin typeface="Times New Roman" panose="02020603050405020304" pitchFamily="18" charset="0"/>
                <a:cs typeface="Times New Roman" panose="02020603050405020304" pitchFamily="18" charset="0"/>
              </a:rPr>
              <a:t>compete</a:t>
            </a:r>
          </a:p>
          <a:p>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Weighted Evaluation Criteria</a:t>
            </a:r>
          </a:p>
          <a:p>
            <a:r>
              <a:rPr lang="en-US" sz="1600" dirty="0">
                <a:latin typeface="Times New Roman" panose="02020603050405020304" pitchFamily="18" charset="0"/>
                <a:cs typeface="Times New Roman" panose="02020603050405020304" pitchFamily="18" charset="0"/>
              </a:rPr>
              <a:t> States </a:t>
            </a: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criteria for comparison of proposers and selection  of </a:t>
            </a:r>
            <a:r>
              <a:rPr lang="en-US" sz="1600" dirty="0" smtClean="0">
                <a:latin typeface="Times New Roman" panose="02020603050405020304" pitchFamily="18" charset="0"/>
                <a:cs typeface="Times New Roman" panose="02020603050405020304" pitchFamily="18" charset="0"/>
              </a:rPr>
              <a:t>contractor           </a:t>
            </a:r>
            <a:endParaRPr lang="en-US" sz="16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431875" y="2466689"/>
            <a:ext cx="5270091" cy="2923877"/>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PRICE/COST</a:t>
            </a:r>
          </a:p>
          <a:p>
            <a:r>
              <a:rPr lang="en-US" sz="1600" dirty="0" smtClean="0">
                <a:latin typeface="Times New Roman" panose="02020603050405020304" pitchFamily="18" charset="0"/>
                <a:cs typeface="Times New Roman" panose="02020603050405020304" pitchFamily="18" charset="0"/>
              </a:rPr>
              <a:t>Identifies how </a:t>
            </a:r>
            <a:r>
              <a:rPr lang="en-US" sz="1600" dirty="0">
                <a:latin typeface="Times New Roman" panose="02020603050405020304" pitchFamily="18" charset="0"/>
                <a:cs typeface="Times New Roman" panose="02020603050405020304" pitchFamily="18" charset="0"/>
              </a:rPr>
              <a:t>much weight price/cost; required for all procurement except </a:t>
            </a:r>
            <a:r>
              <a:rPr lang="en-US" sz="1600" dirty="0" smtClean="0">
                <a:latin typeface="Times New Roman" panose="02020603050405020304" pitchFamily="18" charset="0"/>
                <a:cs typeface="Times New Roman" panose="02020603050405020304" pitchFamily="18" charset="0"/>
              </a:rPr>
              <a:t>design professionals</a:t>
            </a:r>
          </a:p>
          <a:p>
            <a:endParaRPr lang="en-US" sz="16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SUBMISSION </a:t>
            </a:r>
            <a:r>
              <a:rPr lang="en-US" b="1" dirty="0" smtClean="0">
                <a:latin typeface="Times New Roman" panose="02020603050405020304" pitchFamily="18" charset="0"/>
                <a:cs typeface="Times New Roman" panose="02020603050405020304" pitchFamily="18" charset="0"/>
              </a:rPr>
              <a:t>REQUIREMENTS</a:t>
            </a:r>
          </a:p>
          <a:p>
            <a:pPr marL="285750"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Request additional </a:t>
            </a:r>
            <a:r>
              <a:rPr lang="en-US" sz="1600" dirty="0">
                <a:latin typeface="Times New Roman" panose="02020603050405020304" pitchFamily="18" charset="0"/>
                <a:cs typeface="Times New Roman" panose="02020603050405020304" pitchFamily="18" charset="0"/>
              </a:rPr>
              <a:t>or pertinent information not elsewhere </a:t>
            </a:r>
            <a:r>
              <a:rPr lang="en-US" sz="1600" dirty="0" smtClean="0">
                <a:latin typeface="Times New Roman" panose="02020603050405020304" pitchFamily="18" charset="0"/>
                <a:cs typeface="Times New Roman" panose="02020603050405020304" pitchFamily="18" charset="0"/>
              </a:rPr>
              <a:t>requested</a:t>
            </a:r>
          </a:p>
          <a:p>
            <a:pPr marL="285750" indent="-285750">
              <a:buFont typeface="Wingdings" panose="05000000000000000000" pitchFamily="2" charset="2"/>
              <a:buChar char="Ø"/>
            </a:pPr>
            <a:r>
              <a:rPr lang="en-US" sz="1600" dirty="0" smtClean="0">
                <a:latin typeface="Times New Roman" panose="02020603050405020304" pitchFamily="18" charset="0"/>
                <a:cs typeface="Times New Roman" panose="02020603050405020304" pitchFamily="18" charset="0"/>
              </a:rPr>
              <a:t>States Requirements </a:t>
            </a:r>
            <a:r>
              <a:rPr lang="en-US" sz="1600" dirty="0">
                <a:latin typeface="Times New Roman" panose="02020603050405020304" pitchFamily="18" charset="0"/>
                <a:cs typeface="Times New Roman" panose="02020603050405020304" pitchFamily="18" charset="0"/>
              </a:rPr>
              <a:t>for Submission of RFP/RFQ</a:t>
            </a:r>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endParaRPr lang="en-US" dirty="0"/>
          </a:p>
          <a:p>
            <a:endParaRPr lang="en-US" dirty="0"/>
          </a:p>
        </p:txBody>
      </p:sp>
      <p:sp>
        <p:nvSpPr>
          <p:cNvPr id="3" name="Rectangle 2"/>
          <p:cNvSpPr/>
          <p:nvPr/>
        </p:nvSpPr>
        <p:spPr>
          <a:xfrm>
            <a:off x="787671" y="3913239"/>
            <a:ext cx="4561078" cy="200578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20195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7932</TotalTime>
  <Words>5912</Words>
  <Application>Microsoft Office PowerPoint</Application>
  <PresentationFormat>Widescreen</PresentationFormat>
  <Paragraphs>560</Paragraphs>
  <Slides>53</Slides>
  <Notes>50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Arial</vt:lpstr>
      <vt:lpstr>Calibri</vt:lpstr>
      <vt:lpstr>Calibri Light</vt:lpstr>
      <vt:lpstr>Cambria</vt:lpstr>
      <vt:lpstr>Garamond</vt:lpstr>
      <vt:lpstr>Times New Roman</vt:lpstr>
      <vt:lpstr>Verdana</vt:lpstr>
      <vt:lpstr>Wingdings</vt:lpstr>
      <vt:lpstr>Retrospect</vt:lpstr>
      <vt:lpstr>Components of Requests for Proposals (RFP) and Requests for Qualifications (RFQ)</vt:lpstr>
      <vt:lpstr>Methods of Procurement- Competitive Proposals</vt:lpstr>
      <vt:lpstr>Methods of Procurement- Competitive Proposals</vt:lpstr>
      <vt:lpstr>Methods of Procurement- Competitive Proposals</vt:lpstr>
      <vt:lpstr>Definitions :What is the difference between RFP and RFQ?</vt:lpstr>
      <vt:lpstr>Definitions :What is an UGLG?</vt:lpstr>
      <vt:lpstr>Format of Competitive Proposals</vt:lpstr>
      <vt:lpstr>Components for Competitive Proposals</vt:lpstr>
      <vt:lpstr>Components for Competitive Proposals -continued</vt:lpstr>
      <vt:lpstr>Component for Competitive Proposals - PURPOSE</vt:lpstr>
      <vt:lpstr>Component for Competitive Proposals - PURPOSE</vt:lpstr>
      <vt:lpstr>Component for Competitive Proposals - OBJECTIVE</vt:lpstr>
      <vt:lpstr>Component for Competitive Proposals -  BACKGROUND OF THE ISSUER</vt:lpstr>
      <vt:lpstr>Component for Competitive Proposals -  BACKGROUND OF THE ISSUER</vt:lpstr>
      <vt:lpstr>Component for Competitive Proposals -  BACKGROUND OF THE ISSUER</vt:lpstr>
      <vt:lpstr>Component for Competitive Proposals -  BACKGROUND OF THE ISSUER</vt:lpstr>
      <vt:lpstr>Component for Competitive Proposals - DEFINITIONS</vt:lpstr>
      <vt:lpstr>Component for Competitive Proposals - DEFINITIONS</vt:lpstr>
      <vt:lpstr>Component for Competitive Proposals - PROJECT DESCRIPTION</vt:lpstr>
      <vt:lpstr>Component for Competitive Proposals - PROJECT DESCRIPTION</vt:lpstr>
      <vt:lpstr>Component for Competitive Proposals -  PROJECT DESCRIPTION</vt:lpstr>
      <vt:lpstr>Component for Competitive Proposals -  PROJECT DESCRIPTION</vt:lpstr>
      <vt:lpstr>Component for Competitive Proposals -  SCHEDULE OF EVENTS</vt:lpstr>
      <vt:lpstr>Component for Competitive Proposals -  SCHEDULE OF EVENTS</vt:lpstr>
      <vt:lpstr>Component for Competitive Proposals -  SCHEDULE OF EVENTS</vt:lpstr>
      <vt:lpstr>Component for Competitive Proposals -  SCHEDULE OF EVENTS</vt:lpstr>
      <vt:lpstr>Component for Competitive Proposals -  SCOPE OF SERVICES</vt:lpstr>
      <vt:lpstr>Component for Competitive Proposals -  SCOPE OF SERVICES</vt:lpstr>
      <vt:lpstr>Component for Competitive Proposals -  SCOPE OF SERVICES</vt:lpstr>
      <vt:lpstr>Component for Competitive Proposals -  SCOPE OF SERVICES</vt:lpstr>
      <vt:lpstr>Component for Competitive Proposals -  SCOPE OF SERVICES</vt:lpstr>
      <vt:lpstr>Component for Competitive Proposals -  SCOPE OF SERVICES</vt:lpstr>
      <vt:lpstr>Component for Competitive Proposals -  SCOPE OF SERVICES</vt:lpstr>
      <vt:lpstr>Component for Competitive Proposals -  SCOPE OF SERVICES</vt:lpstr>
      <vt:lpstr>Component for Competitive Proposals - CONTRACT AND PAYMENTS</vt:lpstr>
      <vt:lpstr>Component for Competitive Proposals - CONTRACT AND PAYMENTS</vt:lpstr>
      <vt:lpstr>Component for Competitive Proposals - CONTRACT AND PAYMENTS</vt:lpstr>
      <vt:lpstr>Component for Competitive Proposals  CONTRACT AND PAYMENTS</vt:lpstr>
      <vt:lpstr>Component for Competitive Proposals  CONTRACT AND PAYMENTS</vt:lpstr>
      <vt:lpstr>Component for Competitive Proposals  CONTRACT AND PAYMENTS</vt:lpstr>
      <vt:lpstr>Component for Competitive Proposals  CONTRACT AND PAYMENTS</vt:lpstr>
      <vt:lpstr>Component for Competitive Proposals  CONTRACT AND PAYMENTS</vt:lpstr>
      <vt:lpstr>Component for Competitive Proposals –continued  PROPOSER’S INFORMATION</vt:lpstr>
      <vt:lpstr>Component for Competitive Proposals –PROPOSER’S INFORMATION</vt:lpstr>
      <vt:lpstr>Component for Competitive Proposals –SELECTION PROCESS</vt:lpstr>
      <vt:lpstr>Component for Competitive Proposals –EVALUATION CRITERIA</vt:lpstr>
      <vt:lpstr>Component for Competitive Proposals –EVALUATION REQUIREMENTS</vt:lpstr>
      <vt:lpstr>Component for Competitive Proposals –EVALUATION CRITERIA</vt:lpstr>
      <vt:lpstr>Component for Competitive Proposals –EVALUATION CRITERIA</vt:lpstr>
      <vt:lpstr>Component for Competitive Proposals –EVALUATION CRITERIA</vt:lpstr>
      <vt:lpstr>Component for Competitive Proposals –PRICE/COST</vt:lpstr>
      <vt:lpstr>Component for Competitive Proposals –SUBMISSION REQUIREMENTS</vt:lpstr>
      <vt:lpstr>Format for Competitive Proposals –QUESTIONS?</vt:lpstr>
    </vt:vector>
  </TitlesOfParts>
  <Company>State of Louisiana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Requests for Proposals (RFP) and Requests for Qualifications (RFQ)</dc:title>
  <dc:creator>Kristie Galy</dc:creator>
  <cp:lastModifiedBy>William Hall</cp:lastModifiedBy>
  <cp:revision>86</cp:revision>
  <cp:lastPrinted>2022-10-26T18:48:14Z</cp:lastPrinted>
  <dcterms:created xsi:type="dcterms:W3CDTF">2022-05-24T12:51:00Z</dcterms:created>
  <dcterms:modified xsi:type="dcterms:W3CDTF">2022-10-27T16:30:26Z</dcterms:modified>
</cp:coreProperties>
</file>