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327" r:id="rId3"/>
    <p:sldId id="349" r:id="rId4"/>
    <p:sldId id="346" r:id="rId5"/>
    <p:sldId id="335" r:id="rId6"/>
    <p:sldId id="350" r:id="rId7"/>
    <p:sldId id="347" r:id="rId8"/>
    <p:sldId id="341" r:id="rId9"/>
    <p:sldId id="343" r:id="rId10"/>
    <p:sldId id="35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Mabile" initials="JM" lastIdx="2" clrIdx="0">
    <p:extLst>
      <p:ext uri="{19B8F6BF-5375-455C-9EA6-DF929625EA0E}">
        <p15:presenceInfo xmlns:p15="http://schemas.microsoft.com/office/powerpoint/2012/main" userId="S-1-5-21-1645522239-606747145-725345543-165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82" autoAdjust="0"/>
  </p:normalViewPr>
  <p:slideViewPr>
    <p:cSldViewPr>
      <p:cViewPr varScale="1">
        <p:scale>
          <a:sx n="65" d="100"/>
          <a:sy n="65" d="100"/>
        </p:scale>
        <p:origin x="49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44" y="1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62E540E-4531-4F2F-B49E-5D664F60ACF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99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44" y="8829899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CB512965-117B-4321-AE24-DCD6AEE9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84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44" y="1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1F97610E-0896-4A15-AB36-010E38146EC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2" y="4473790"/>
            <a:ext cx="5609276" cy="3660562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99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44" y="8829899"/>
            <a:ext cx="3037761" cy="466501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BD71C3E-4FC5-4470-BA92-6E5BFAE4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1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67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6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99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8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96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1C3E-4FC5-4470-BA92-6E5BFAE4AE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1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F494-BBA7-4379-A312-B3D3EF0D1FF1}" type="datetime1">
              <a:rPr lang="en-US" smtClean="0"/>
              <a:t>5/23/2017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0284" cy="278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285232"/>
            <a:ext cx="1252728" cy="1572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129016" y="5230367"/>
            <a:ext cx="1001268" cy="1627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25729" y="1317793"/>
            <a:ext cx="0" cy="1035084"/>
          </a:xfrm>
          <a:custGeom>
            <a:avLst/>
            <a:gdLst/>
            <a:ahLst/>
            <a:cxnLst/>
            <a:rect l="l" t="t" r="r" b="b"/>
            <a:pathLst>
              <a:path h="1035084">
                <a:moveTo>
                  <a:pt x="0" y="1035084"/>
                </a:moveTo>
                <a:lnTo>
                  <a:pt x="0" y="0"/>
                </a:lnTo>
              </a:path>
            </a:pathLst>
          </a:custGeom>
          <a:ln w="18269">
            <a:solidFill>
              <a:srgbClr val="3B90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837" y="2334638"/>
            <a:ext cx="0" cy="2959336"/>
          </a:xfrm>
          <a:custGeom>
            <a:avLst/>
            <a:gdLst/>
            <a:ahLst/>
            <a:cxnLst/>
            <a:rect l="l" t="t" r="r" b="b"/>
            <a:pathLst>
              <a:path h="2959336">
                <a:moveTo>
                  <a:pt x="0" y="2959336"/>
                </a:moveTo>
                <a:lnTo>
                  <a:pt x="0" y="0"/>
                </a:lnTo>
              </a:path>
            </a:pathLst>
          </a:custGeom>
          <a:ln w="18269">
            <a:solidFill>
              <a:srgbClr val="489C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20255" y="6832921"/>
            <a:ext cx="5887420" cy="0"/>
          </a:xfrm>
          <a:custGeom>
            <a:avLst/>
            <a:gdLst/>
            <a:ahLst/>
            <a:cxnLst/>
            <a:rect l="l" t="t" r="r" b="b"/>
            <a:pathLst>
              <a:path w="5887420">
                <a:moveTo>
                  <a:pt x="0" y="0"/>
                </a:moveTo>
                <a:lnTo>
                  <a:pt x="5887420" y="0"/>
                </a:lnTo>
              </a:path>
            </a:pathLst>
          </a:custGeom>
          <a:ln w="18269">
            <a:solidFill>
              <a:srgbClr val="6BAF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5/23/2017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675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FCFBF-74EE-4816-A30B-1E7180E4F594}" type="datetime1">
              <a:rPr lang="en-US" smtClean="0"/>
              <a:t>5/23/2017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4540" y="2308986"/>
            <a:ext cx="3805494" cy="40420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598034" y="2308986"/>
            <a:ext cx="3270257" cy="34446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EFCDD-6DA2-42C8-9B7A-10F63ABFC0CA}" type="datetime1">
              <a:rPr lang="en-US" smtClean="0"/>
              <a:t>5/23/2017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6F8A-C083-4785-BE29-1A123B7B55A5}" type="datetime1">
              <a:rPr lang="en-US" smtClean="0"/>
              <a:t>5/23/2017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0284" cy="278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285232"/>
            <a:ext cx="1252728" cy="1572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129016" y="5230367"/>
            <a:ext cx="1001268" cy="1627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25729" y="1317793"/>
            <a:ext cx="0" cy="1035084"/>
          </a:xfrm>
          <a:custGeom>
            <a:avLst/>
            <a:gdLst/>
            <a:ahLst/>
            <a:cxnLst/>
            <a:rect l="l" t="t" r="r" b="b"/>
            <a:pathLst>
              <a:path h="1035084">
                <a:moveTo>
                  <a:pt x="0" y="1035084"/>
                </a:moveTo>
                <a:lnTo>
                  <a:pt x="0" y="0"/>
                </a:lnTo>
              </a:path>
            </a:pathLst>
          </a:custGeom>
          <a:ln w="18269">
            <a:solidFill>
              <a:srgbClr val="3B90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837" y="2334638"/>
            <a:ext cx="0" cy="2959336"/>
          </a:xfrm>
          <a:custGeom>
            <a:avLst/>
            <a:gdLst/>
            <a:ahLst/>
            <a:cxnLst/>
            <a:rect l="l" t="t" r="r" b="b"/>
            <a:pathLst>
              <a:path h="2959336">
                <a:moveTo>
                  <a:pt x="0" y="2959336"/>
                </a:moveTo>
                <a:lnTo>
                  <a:pt x="0" y="0"/>
                </a:lnTo>
              </a:path>
            </a:pathLst>
          </a:custGeom>
          <a:ln w="18269">
            <a:solidFill>
              <a:srgbClr val="489C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20255" y="6832921"/>
            <a:ext cx="5887420" cy="0"/>
          </a:xfrm>
          <a:custGeom>
            <a:avLst/>
            <a:gdLst/>
            <a:ahLst/>
            <a:cxnLst/>
            <a:rect l="l" t="t" r="r" b="b"/>
            <a:pathLst>
              <a:path w="5887420">
                <a:moveTo>
                  <a:pt x="0" y="0"/>
                </a:moveTo>
                <a:lnTo>
                  <a:pt x="5887420" y="0"/>
                </a:lnTo>
              </a:path>
            </a:pathLst>
          </a:custGeom>
          <a:ln w="18269">
            <a:solidFill>
              <a:srgbClr val="6BAF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B61D-BE93-4F3C-A561-CF9B4C375035}" type="datetime1">
              <a:rPr lang="en-US" smtClean="0"/>
              <a:t>5/23/2017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39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713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4540" y="2308986"/>
            <a:ext cx="3805494" cy="40420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598034" y="2308986"/>
            <a:ext cx="3270257" cy="34446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5/23/2017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14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5/23/2017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753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3999" cy="10274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1958" y="0"/>
            <a:ext cx="4742040" cy="5999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90762" cy="10199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881" y="52959"/>
            <a:ext cx="9145643" cy="9008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0018" y="569214"/>
            <a:ext cx="7423962" cy="1556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3689" y="2074036"/>
            <a:ext cx="7816620" cy="44554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C8E1-2327-43CA-B258-AC33CBEA373E}" type="datetime1">
              <a:rPr lang="en-US" smtClean="0"/>
              <a:t>5/23/2017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3999" cy="10274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1958" y="0"/>
            <a:ext cx="4742040" cy="5999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90762" cy="10199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881" y="52959"/>
            <a:ext cx="9145643" cy="9008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0018" y="569214"/>
            <a:ext cx="7423962" cy="1556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3689" y="2074036"/>
            <a:ext cx="7816620" cy="44554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093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865" y="2368133"/>
            <a:ext cx="7816619" cy="3551749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Office of State Procurement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Request for Proposals – Consulting and Social Services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Award Recommendation Concurrence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6552"/>
            <a:ext cx="1827900" cy="185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00400" y="6111019"/>
            <a:ext cx="2168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May 23, 2017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18" y="762000"/>
            <a:ext cx="7423962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LA Administrative Code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63689" y="1752600"/>
            <a:ext cx="7816620" cy="432676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LAC 34.V.2545.2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“</a:t>
            </a:r>
            <a:r>
              <a:rPr lang="en-US" sz="3200" dirty="0">
                <a:solidFill>
                  <a:schemeClr val="tx2"/>
                </a:solidFill>
              </a:rPr>
              <a:t>When a final selection has been made, but prior to notice of award, the contract file containing that information outlined in Paragraphs 1-2 above, including the request for proposals, along with a selection memorandum justifying the final selection shall be sent to the Office of State Procurement for final concurrence</a:t>
            </a:r>
            <a:r>
              <a:rPr lang="en-US" sz="3200" dirty="0" smtClean="0">
                <a:solidFill>
                  <a:schemeClr val="tx2"/>
                </a:solidFill>
              </a:rPr>
              <a:t>.”</a:t>
            </a: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Concurrence with Award Recommendation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489" y="2286000"/>
            <a:ext cx="8099311" cy="3031364"/>
          </a:xfrm>
        </p:spPr>
        <p:txBody>
          <a:bodyPr anchor="ctr"/>
          <a:lstStyle/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Beginning </a:t>
            </a:r>
            <a:r>
              <a:rPr lang="en-US" sz="3600" dirty="0">
                <a:solidFill>
                  <a:schemeClr val="tx2"/>
                </a:solidFill>
              </a:rPr>
              <a:t>July </a:t>
            </a:r>
            <a:r>
              <a:rPr lang="en-US" sz="3600" dirty="0" smtClean="0">
                <a:solidFill>
                  <a:schemeClr val="tx2"/>
                </a:solidFill>
              </a:rPr>
              <a:t>1, 2017 </a:t>
            </a:r>
            <a:r>
              <a:rPr lang="en-US" sz="3600" dirty="0">
                <a:solidFill>
                  <a:schemeClr val="tx2"/>
                </a:solidFill>
              </a:rPr>
              <a:t>OSP will review and </a:t>
            </a:r>
            <a:r>
              <a:rPr lang="en-US" sz="3600" dirty="0" smtClean="0">
                <a:solidFill>
                  <a:schemeClr val="tx2"/>
                </a:solidFill>
              </a:rPr>
              <a:t>concur with agency’s </a:t>
            </a:r>
            <a:r>
              <a:rPr lang="en-US" sz="3600" dirty="0">
                <a:solidFill>
                  <a:schemeClr val="tx2"/>
                </a:solidFill>
              </a:rPr>
              <a:t>award </a:t>
            </a:r>
            <a:r>
              <a:rPr lang="en-US" sz="3600" dirty="0" smtClean="0">
                <a:solidFill>
                  <a:schemeClr val="tx2"/>
                </a:solidFill>
              </a:rPr>
              <a:t>recommendations made from Consulting and Social Services RFP solicitations prior to agency sending out award announcement(s).</a:t>
            </a:r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4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18" y="685801"/>
            <a:ext cx="7423962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689" y="1600200"/>
            <a:ext cx="7816620" cy="3886200"/>
          </a:xfrm>
        </p:spPr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All RFPs will follow same procedure. 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Will reduce the number of protests and awards that are overturned.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Reduce extensive delays resulting from </a:t>
            </a:r>
            <a:r>
              <a:rPr lang="en-US" sz="3600" dirty="0" smtClean="0">
                <a:solidFill>
                  <a:schemeClr val="tx2"/>
                </a:solidFill>
              </a:rPr>
              <a:t>errors </a:t>
            </a:r>
            <a:r>
              <a:rPr lang="en-US" sz="3600" dirty="0">
                <a:solidFill>
                  <a:schemeClr val="tx2"/>
                </a:solidFill>
              </a:rPr>
              <a:t>in award recommendations</a:t>
            </a:r>
            <a:r>
              <a:rPr lang="en-US" sz="3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Will reduce the OSP review time for final contract approval.</a:t>
            </a: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2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18" y="685801"/>
            <a:ext cx="7423962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Review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689" y="1600200"/>
            <a:ext cx="7816620" cy="4876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Once award documentation has been submitted to OSP the review process is expected to take no more than 2 weeks. 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Concurrence prior to award notification will </a:t>
            </a:r>
            <a:r>
              <a:rPr lang="en-US" sz="3600" dirty="0">
                <a:solidFill>
                  <a:schemeClr val="tx2"/>
                </a:solidFill>
              </a:rPr>
              <a:t>lead to a similar reduction in </a:t>
            </a:r>
            <a:r>
              <a:rPr lang="en-US" sz="3600" dirty="0" smtClean="0">
                <a:solidFill>
                  <a:schemeClr val="tx2"/>
                </a:solidFill>
              </a:rPr>
              <a:t>the time </a:t>
            </a:r>
            <a:r>
              <a:rPr lang="en-US" sz="3600" dirty="0">
                <a:solidFill>
                  <a:schemeClr val="tx2"/>
                </a:solidFill>
              </a:rPr>
              <a:t>required for the contract review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0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18" y="685801"/>
            <a:ext cx="7423962" cy="609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2"/>
                </a:solidFill>
              </a:rPr>
              <a:t>LaGov</a:t>
            </a:r>
            <a:r>
              <a:rPr lang="en-US" dirty="0" smtClean="0">
                <a:solidFill>
                  <a:schemeClr val="tx2"/>
                </a:solidFill>
              </a:rPr>
              <a:t>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689" y="1600200"/>
            <a:ext cx="7816620" cy="3505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Agencies will now upload award recommendation documents in </a:t>
            </a:r>
            <a:r>
              <a:rPr lang="en-US" dirty="0" err="1" smtClean="0">
                <a:solidFill>
                  <a:schemeClr val="tx2"/>
                </a:solidFill>
              </a:rPr>
              <a:t>LaGov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OSP will review award recommendation documents and will provide a “Certificate of Concurrence” via </a:t>
            </a:r>
            <a:r>
              <a:rPr lang="en-US" dirty="0" err="1" smtClean="0">
                <a:solidFill>
                  <a:schemeClr val="tx2"/>
                </a:solidFill>
              </a:rPr>
              <a:t>LaGov</a:t>
            </a:r>
            <a:r>
              <a:rPr lang="en-US" dirty="0" smtClean="0">
                <a:solidFill>
                  <a:schemeClr val="tx2"/>
                </a:solidFill>
              </a:rPr>
              <a:t> upon approval.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Agency will have access to the “Certificate of Concurrence” under the </a:t>
            </a:r>
            <a:r>
              <a:rPr lang="en-US" b="1" dirty="0" smtClean="0">
                <a:solidFill>
                  <a:schemeClr val="tx2"/>
                </a:solidFill>
              </a:rPr>
              <a:t>Notes and Attachment </a:t>
            </a:r>
            <a:r>
              <a:rPr lang="en-US" dirty="0" smtClean="0">
                <a:solidFill>
                  <a:schemeClr val="tx2"/>
                </a:solidFill>
              </a:rPr>
              <a:t>tab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LaGov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0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18" y="685801"/>
            <a:ext cx="7423962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PROACT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689" y="1600200"/>
            <a:ext cx="7816620" cy="3276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Agencies </a:t>
            </a:r>
            <a:r>
              <a:rPr lang="en-US" dirty="0">
                <a:solidFill>
                  <a:schemeClr val="tx2"/>
                </a:solidFill>
              </a:rPr>
              <a:t>will now upload award recommendation documents in </a:t>
            </a:r>
            <a:r>
              <a:rPr lang="en-US" dirty="0" smtClean="0">
                <a:solidFill>
                  <a:schemeClr val="tx2"/>
                </a:solidFill>
              </a:rPr>
              <a:t>PROACT.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OSP will review award recommendation documents and will provide a “Certificate of Concurrence” via </a:t>
            </a:r>
            <a:r>
              <a:rPr lang="en-US" dirty="0" smtClean="0">
                <a:solidFill>
                  <a:schemeClr val="tx2"/>
                </a:solidFill>
              </a:rPr>
              <a:t>PROACT </a:t>
            </a:r>
            <a:r>
              <a:rPr lang="en-US" dirty="0">
                <a:solidFill>
                  <a:schemeClr val="tx2"/>
                </a:solidFill>
              </a:rPr>
              <a:t>upon approval.</a:t>
            </a:r>
          </a:p>
          <a:p>
            <a:r>
              <a:rPr lang="en-US" dirty="0">
                <a:solidFill>
                  <a:schemeClr val="tx2"/>
                </a:solidFill>
              </a:rPr>
              <a:t>Agency will have access to the “Certificate of Concurrence” </a:t>
            </a:r>
            <a:r>
              <a:rPr lang="en-US" dirty="0" smtClean="0">
                <a:solidFill>
                  <a:schemeClr val="tx2"/>
                </a:solidFill>
              </a:rPr>
              <a:t>under the </a:t>
            </a:r>
            <a:r>
              <a:rPr lang="en-US" b="1" dirty="0" smtClean="0">
                <a:solidFill>
                  <a:schemeClr val="tx2"/>
                </a:solidFill>
              </a:rPr>
              <a:t>Information</a:t>
            </a:r>
            <a:r>
              <a:rPr lang="en-US" dirty="0" smtClean="0">
                <a:solidFill>
                  <a:schemeClr val="tx2"/>
                </a:solidFill>
              </a:rPr>
              <a:t> tab in PROACT.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9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423962" cy="54762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Concurrence Certificate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408" y="1752600"/>
            <a:ext cx="5945546" cy="457046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423962" cy="914400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Questions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688" y="2209800"/>
            <a:ext cx="8099311" cy="2286000"/>
          </a:xfrm>
        </p:spPr>
        <p:txBody>
          <a:bodyPr anchor="ctr"/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P</a:t>
            </a:r>
            <a:r>
              <a:rPr lang="en-US" sz="3600" dirty="0" smtClean="0">
                <a:solidFill>
                  <a:schemeClr val="tx2"/>
                </a:solidFill>
              </a:rPr>
              <a:t>am Rice – </a:t>
            </a:r>
            <a:r>
              <a:rPr lang="en-US" dirty="0" err="1" smtClean="0">
                <a:solidFill>
                  <a:schemeClr val="tx2"/>
                </a:solidFill>
              </a:rPr>
              <a:t>Pamela.Rice@La.Gov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Allen Schulenberg – </a:t>
            </a:r>
            <a:r>
              <a:rPr lang="en-US" dirty="0" err="1" smtClean="0">
                <a:solidFill>
                  <a:schemeClr val="tx2"/>
                </a:solidFill>
              </a:rPr>
              <a:t>Allen.Schulenberg@La.Gov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017449"/>
            <a:ext cx="822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Additional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be found 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://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www.doa.la.gov/pages/osp/pc/agencies/New-Information.aspx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69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0375201E3F8418434AE71ACD52813" ma:contentTypeVersion="0" ma:contentTypeDescription="Create a new document." ma:contentTypeScope="" ma:versionID="e85fbd2aa0994b6491f5f2381f1de6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FED8C-6A2E-4F08-82E7-FB2271B22C30}"/>
</file>

<file path=customXml/itemProps2.xml><?xml version="1.0" encoding="utf-8"?>
<ds:datastoreItem xmlns:ds="http://schemas.openxmlformats.org/officeDocument/2006/customXml" ds:itemID="{4EAEE3DA-8E7F-4995-9F45-A19ACDDBA810}"/>
</file>

<file path=customXml/itemProps3.xml><?xml version="1.0" encoding="utf-8"?>
<ds:datastoreItem xmlns:ds="http://schemas.openxmlformats.org/officeDocument/2006/customXml" ds:itemID="{48EF826A-874A-4AAE-BCC7-3269671A9C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337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1_Office Theme</vt:lpstr>
      <vt:lpstr>PowerPoint Presentation</vt:lpstr>
      <vt:lpstr>LA Administrative Code</vt:lpstr>
      <vt:lpstr>Concurrence with Award Recommendation</vt:lpstr>
      <vt:lpstr>Benefits</vt:lpstr>
      <vt:lpstr>Review Timeline</vt:lpstr>
      <vt:lpstr>LaGov Process</vt:lpstr>
      <vt:lpstr>PROACT Process</vt:lpstr>
      <vt:lpstr>Concurrence Certificate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CONTRACTUAL REVIEW</dc:title>
  <dc:creator>mfrank</dc:creator>
  <cp:lastModifiedBy>Caroline Eidson</cp:lastModifiedBy>
  <cp:revision>65</cp:revision>
  <cp:lastPrinted>2017-05-22T20:21:45Z</cp:lastPrinted>
  <dcterms:created xsi:type="dcterms:W3CDTF">2017-02-22T10:24:52Z</dcterms:created>
  <dcterms:modified xsi:type="dcterms:W3CDTF">2017-05-23T14:34:52Z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2015-10-27T00:00:00Z</vt:filetime>
  </property>
  <property fmtid="{D5CDD505-2E9C-101B-9397-08002B2CF9AE}" pid="3" name="LastSaved">
    <vt:filetime>2017-02-22T00:00:00Z</vt:filetime>
  </property>
  <property fmtid="{D5CDD505-2E9C-101B-9397-08002B2CF9AE}" pid="4" name="ContentTypeId">
    <vt:lpwstr>0x0101001890375201E3F8418434AE71ACD52813</vt:lpwstr>
  </property>
  <property fmtid="{D5CDD505-2E9C-101B-9397-08002B2CF9AE}" pid="5" name="Order">
    <vt:r8>174600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